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59" r:id="rId6"/>
    <p:sldId id="260" r:id="rId7"/>
    <p:sldId id="258" r:id="rId8"/>
    <p:sldId id="261" r:id="rId9"/>
    <p:sldId id="264" r:id="rId10"/>
    <p:sldId id="26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58" y="7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206910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327370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236655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8112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144513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62710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322356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62474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105095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194648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8BAB7E-814E-4974-B5E8-B915AFC799C7}"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112851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BAB7E-814E-4974-B5E8-B915AFC799C7}" type="datetimeFigureOut">
              <a:rPr lang="ru-RU" smtClean="0"/>
              <a:pPr/>
              <a:t>06.10.2022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79CD7-8545-4B3E-A3E6-1C75E425EF69}" type="slidenum">
              <a:rPr lang="ru-RU" smtClean="0"/>
              <a:pPr/>
              <a:t>‹#›</a:t>
            </a:fld>
            <a:endParaRPr lang="ru-RU"/>
          </a:p>
        </p:txBody>
      </p:sp>
    </p:spTree>
    <p:extLst>
      <p:ext uri="{BB962C8B-B14F-4D97-AF65-F5344CB8AC3E}">
        <p14:creationId xmlns:p14="http://schemas.microsoft.com/office/powerpoint/2010/main" xmlns="" val="3708356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2"/>
            <a:ext cx="9144000" cy="3144838"/>
          </a:xfrm>
        </p:spPr>
        <p:txBody>
          <a:bodyPr>
            <a:normAutofit fontScale="90000"/>
          </a:bodyPr>
          <a:lstStyle/>
          <a:p>
            <a:r>
              <a:rPr lang="ru-RU" b="1" dirty="0" smtClean="0">
                <a:solidFill>
                  <a:srgbClr val="002060"/>
                </a:solidFill>
                <a:latin typeface="Arial" panose="020B0604020202020204" pitchFamily="34" charset="0"/>
                <a:cs typeface="Aharoni" panose="02010803020104030203" pitchFamily="2" charset="-79"/>
              </a:rPr>
              <a:t>Развитие  добровольческой  деятельности в Костромской области</a:t>
            </a:r>
            <a:endParaRPr lang="ru-RU" b="1" dirty="0">
              <a:solidFill>
                <a:srgbClr val="002060"/>
              </a:solidFill>
              <a:latin typeface="Arial" panose="020B0604020202020204" pitchFamily="34" charset="0"/>
              <a:cs typeface="Aharoni" panose="02010803020104030203" pitchFamily="2" charset="-79"/>
            </a:endParaRPr>
          </a:p>
        </p:txBody>
      </p:sp>
      <p:sp>
        <p:nvSpPr>
          <p:cNvPr id="3" name="Подзаголовок 2"/>
          <p:cNvSpPr>
            <a:spLocks noGrp="1"/>
          </p:cNvSpPr>
          <p:nvPr>
            <p:ph type="subTitle" idx="1"/>
          </p:nvPr>
        </p:nvSpPr>
        <p:spPr>
          <a:xfrm>
            <a:off x="1523999" y="986971"/>
            <a:ext cx="10668001" cy="5871029"/>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spTree>
    <p:extLst>
      <p:ext uri="{BB962C8B-B14F-4D97-AF65-F5344CB8AC3E}">
        <p14:creationId xmlns:p14="http://schemas.microsoft.com/office/powerpoint/2010/main" xmlns="" val="419427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3600" i="1" dirty="0" smtClean="0">
                <a:latin typeface="Arial" panose="020B0604020202020204" pitchFamily="34" charset="0"/>
                <a:cs typeface="Arial" panose="020B0604020202020204" pitchFamily="34" charset="0"/>
              </a:rPr>
              <a:t>               </a:t>
            </a:r>
          </a:p>
          <a:p>
            <a:pPr marL="0" indent="0">
              <a:buNone/>
            </a:pPr>
            <a:r>
              <a:rPr lang="ru-RU" sz="3600" i="1" dirty="0" smtClean="0">
                <a:latin typeface="Arial" panose="020B0604020202020204" pitchFamily="34" charset="0"/>
                <a:cs typeface="Arial" panose="020B0604020202020204" pitchFamily="34" charset="0"/>
              </a:rPr>
              <a:t>          </a:t>
            </a:r>
            <a:r>
              <a:rPr lang="ru-RU" sz="5400" i="1" dirty="0" smtClean="0">
                <a:solidFill>
                  <a:srgbClr val="C00000"/>
                </a:solidFill>
                <a:latin typeface="Arial" panose="020B0604020202020204" pitchFamily="34" charset="0"/>
                <a:cs typeface="Arial" panose="020B0604020202020204" pitchFamily="34" charset="0"/>
              </a:rPr>
              <a:t>Спасибо  за внимание</a:t>
            </a:r>
            <a:endParaRPr lang="ru-RU" sz="5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116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838200" y="228600"/>
            <a:ext cx="10515600" cy="5948363"/>
          </a:xfrm>
        </p:spPr>
        <p:txBody>
          <a:bodyPr>
            <a:noAutofit/>
          </a:bodyPr>
          <a:lstStyle/>
          <a:p>
            <a:pPr>
              <a:defRPr/>
            </a:pPr>
            <a:r>
              <a:rPr lang="ru-RU" altLang="ru-RU" sz="4000" dirty="0"/>
              <a:t>Добровольчество – организация безвозмездной деятельности социально</a:t>
            </a:r>
            <a:r>
              <a:rPr lang="en-US" altLang="ru-RU" sz="4000" dirty="0"/>
              <a:t>-</a:t>
            </a:r>
            <a:r>
              <a:rPr lang="ru-RU" altLang="ru-RU" sz="4000" dirty="0"/>
              <a:t>активной части населения по решению социально-значимых проблем в своем сообществе.</a:t>
            </a:r>
          </a:p>
          <a:p>
            <a:pPr>
              <a:defRPr/>
            </a:pPr>
            <a:r>
              <a:rPr lang="ru-RU" altLang="ru-RU" sz="4000" dirty="0"/>
              <a:t>Добровольчество – это деятельность, которая включает в себя разработку, организацию и проведение различных мероприятий, призванных улучшать качество </a:t>
            </a:r>
            <a:r>
              <a:rPr lang="ru-RU" altLang="ru-RU" sz="4000" dirty="0" smtClean="0"/>
              <a:t>жизни населения.</a:t>
            </a:r>
            <a:endParaRPr lang="ru-RU" altLang="ru-RU" sz="4000" dirty="0"/>
          </a:p>
          <a:p>
            <a:pPr marL="0" indent="0" eaLnBrk="1" hangingPunct="1">
              <a:lnSpc>
                <a:spcPct val="90000"/>
              </a:lnSpc>
              <a:buNone/>
              <a:defRPr/>
            </a:pPr>
            <a:endParaRPr lang="ru-RU" altLang="ru-RU" sz="4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33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Arial" panose="020B0604020202020204" pitchFamily="34" charset="0"/>
                <a:cs typeface="Arial" panose="020B0604020202020204" pitchFamily="34" charset="0"/>
              </a:rPr>
              <a:t>Цели и  принципы  добровольческой деятельности</a:t>
            </a:r>
            <a:endParaRPr lang="ru-RU" b="1"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lnSpcReduction="10000"/>
          </a:bodyPr>
          <a:lstStyle/>
          <a:p>
            <a:pPr>
              <a:defRPr/>
            </a:pPr>
            <a:r>
              <a:rPr lang="ru-RU" altLang="ru-RU" dirty="0"/>
              <a:t>Каждый человек имеет право стать добровольцем и прекратить свои права при необходимости;</a:t>
            </a:r>
          </a:p>
          <a:p>
            <a:pPr>
              <a:defRPr/>
            </a:pPr>
            <a:r>
              <a:rPr lang="ru-RU" altLang="ru-RU" dirty="0"/>
              <a:t>Добровольческий труд создает возможности людям приобретать новые знания и навыки, полноценно развивать свой персональный творческий потенциал и уверенность в себе;</a:t>
            </a:r>
          </a:p>
          <a:p>
            <a:pPr>
              <a:defRPr/>
            </a:pPr>
            <a:r>
              <a:rPr lang="ru-RU" altLang="ru-RU" dirty="0"/>
              <a:t>Добровольческая деятельность дополняет, но не заменяет ответственные действия других секторов и усилия оплачиваемых работников;</a:t>
            </a:r>
          </a:p>
          <a:p>
            <a:pPr>
              <a:defRPr/>
            </a:pPr>
            <a:r>
              <a:rPr lang="ru-RU" altLang="ru-RU" dirty="0"/>
              <a:t>Добровольцы не являются «дешевой рабочей силой», их участие в проектах определяется их собственным добровольным желанием и личной </a:t>
            </a:r>
            <a:r>
              <a:rPr lang="ru-RU" altLang="ru-RU" dirty="0" smtClean="0"/>
              <a:t>мотивацией.</a:t>
            </a:r>
            <a:endParaRPr lang="ru-RU" altLang="ru-RU" dirty="0"/>
          </a:p>
          <a:p>
            <a:endParaRPr lang="ru-RU" dirty="0"/>
          </a:p>
        </p:txBody>
      </p:sp>
    </p:spTree>
    <p:extLst>
      <p:ext uri="{BB962C8B-B14F-4D97-AF65-F5344CB8AC3E}">
        <p14:creationId xmlns:p14="http://schemas.microsoft.com/office/powerpoint/2010/main" xmlns="" val="3923086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8571" y="1165906"/>
            <a:ext cx="9144000" cy="5104266"/>
          </a:xfrm>
        </p:spPr>
        <p:txBody>
          <a:bodyPr>
            <a:noAutofit/>
          </a:bodyPr>
          <a:lstStyle/>
          <a:p>
            <a:r>
              <a:rPr lang="ru-RU" sz="1800" b="1" dirty="0">
                <a:latin typeface="Arial" panose="020B0604020202020204" pitchFamily="34" charset="0"/>
                <a:cs typeface="Arial" panose="020B0604020202020204" pitchFamily="34" charset="0"/>
              </a:rPr>
              <a:t>С 2016 года в МКУ «Молодёжный центр </a:t>
            </a:r>
            <a:r>
              <a:rPr lang="ru-RU" sz="1800" b="1" dirty="0" err="1">
                <a:latin typeface="Arial" panose="020B0604020202020204" pitchFamily="34" charset="0"/>
                <a:cs typeface="Arial" panose="020B0604020202020204" pitchFamily="34" charset="0"/>
              </a:rPr>
              <a:t>Антроповского</a:t>
            </a:r>
            <a:r>
              <a:rPr lang="ru-RU" sz="1800" b="1" dirty="0">
                <a:latin typeface="Arial" panose="020B0604020202020204" pitchFamily="34" charset="0"/>
                <a:cs typeface="Arial" panose="020B0604020202020204" pitchFamily="34" charset="0"/>
              </a:rPr>
              <a:t> района»</a:t>
            </a:r>
            <a:br>
              <a:rPr lang="ru-RU" sz="1800" b="1"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действует добровольческий отряд </a:t>
            </a:r>
            <a:r>
              <a:rPr lang="ru-RU" sz="1800" b="1" dirty="0" smtClean="0">
                <a:latin typeface="Arial" panose="020B0604020202020204" pitchFamily="34" charset="0"/>
                <a:cs typeface="Arial" panose="020B0604020202020204" pitchFamily="34" charset="0"/>
              </a:rPr>
              <a:t>«</a:t>
            </a:r>
            <a:r>
              <a:rPr lang="ru-RU" sz="1800" b="1" dirty="0" err="1" smtClean="0">
                <a:latin typeface="Arial" panose="020B0604020202020204" pitchFamily="34" charset="0"/>
                <a:cs typeface="Arial" panose="020B0604020202020204" pitchFamily="34" charset="0"/>
              </a:rPr>
              <a:t>Дружба»,в</a:t>
            </a:r>
            <a:r>
              <a:rPr lang="ru-RU" sz="1800" b="1" dirty="0" smtClean="0">
                <a:latin typeface="Arial" panose="020B0604020202020204" pitchFamily="34" charset="0"/>
                <a:cs typeface="Arial" panose="020B0604020202020204" pitchFamily="34" charset="0"/>
              </a:rPr>
              <a:t> селе Палкино работает молодёжная  организация «</a:t>
            </a:r>
            <a:r>
              <a:rPr lang="ru-RU" sz="1800" b="1" dirty="0" err="1" smtClean="0">
                <a:latin typeface="Arial" panose="020B0604020202020204" pitchFamily="34" charset="0"/>
                <a:cs typeface="Arial" panose="020B0604020202020204" pitchFamily="34" charset="0"/>
              </a:rPr>
              <a:t>САМ»,также</a:t>
            </a:r>
            <a:r>
              <a:rPr lang="ru-RU" sz="1800" b="1" dirty="0" smtClean="0">
                <a:latin typeface="Arial" panose="020B0604020202020204" pitchFamily="34" charset="0"/>
                <a:cs typeface="Arial" panose="020B0604020202020204" pitchFamily="34" charset="0"/>
              </a:rPr>
              <a:t> добровольческую деятельность  ребята выполняют  из районной детской организации </a:t>
            </a:r>
            <a:r>
              <a:rPr lang="ru-RU" sz="1800" b="1" smtClean="0">
                <a:latin typeface="Arial" panose="020B0604020202020204" pitchFamily="34" charset="0"/>
                <a:cs typeface="Arial" panose="020B0604020202020204" pitchFamily="34" charset="0"/>
              </a:rPr>
              <a:t>«Альтаир».</a:t>
            </a:r>
            <a:r>
              <a:rPr lang="ru-RU" sz="1800" b="1" dirty="0" smtClean="0">
                <a:latin typeface="Arial" panose="020B0604020202020204" pitchFamily="34" charset="0"/>
                <a:cs typeface="Arial" panose="020B0604020202020204" pitchFamily="34" charset="0"/>
              </a:rPr>
              <a:t/>
            </a:r>
            <a:br>
              <a:rPr lang="ru-RU" sz="1800" b="1" dirty="0" smtClean="0">
                <a:latin typeface="Arial" panose="020B0604020202020204" pitchFamily="34" charset="0"/>
                <a:cs typeface="Arial" panose="020B0604020202020204" pitchFamily="34" charset="0"/>
              </a:rPr>
            </a:br>
            <a:r>
              <a:rPr lang="ru-RU" sz="1800" b="1" dirty="0" smtClean="0">
                <a:latin typeface="Arial" panose="020B0604020202020204" pitchFamily="34" charset="0"/>
                <a:cs typeface="Arial" panose="020B0604020202020204" pitchFamily="34" charset="0"/>
              </a:rPr>
              <a:t/>
            </a:r>
            <a:br>
              <a:rPr lang="ru-RU" sz="1800" b="1" dirty="0" smtClean="0">
                <a:latin typeface="Arial" panose="020B0604020202020204" pitchFamily="34" charset="0"/>
                <a:cs typeface="Arial" panose="020B0604020202020204" pitchFamily="34" charset="0"/>
              </a:rPr>
            </a:br>
            <a:r>
              <a:rPr lang="ru-RU" sz="1800" b="1" dirty="0" smtClean="0">
                <a:latin typeface="Arial" panose="020B0604020202020204" pitchFamily="34" charset="0"/>
                <a:cs typeface="Arial" panose="020B0604020202020204" pitchFamily="34" charset="0"/>
              </a:rPr>
              <a:t>Целью  нашей волонтерской </a:t>
            </a:r>
            <a:r>
              <a:rPr lang="ru-RU" sz="1800" b="1" dirty="0">
                <a:latin typeface="Arial" panose="020B0604020202020204" pitchFamily="34" charset="0"/>
                <a:cs typeface="Arial" panose="020B0604020202020204" pitchFamily="34" charset="0"/>
              </a:rPr>
              <a:t>деятельности  является пропаганда идей добровольческого труда на благо общества и привлечение учащихся к решению социально значимых проблем. </a:t>
            </a:r>
            <a:r>
              <a:rPr lang="ru-RU" sz="1800" b="1" dirty="0" smtClean="0">
                <a:latin typeface="Arial" panose="020B0604020202020204" pitchFamily="34" charset="0"/>
                <a:cs typeface="Arial" panose="020B0604020202020204" pitchFamily="34" charset="0"/>
              </a:rPr>
              <a:t/>
            </a:r>
            <a:br>
              <a:rPr lang="ru-RU" sz="1800" b="1" dirty="0" smtClean="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
            </a:r>
            <a:br>
              <a:rPr lang="ru-RU" sz="1800" b="1" dirty="0">
                <a:latin typeface="Arial" panose="020B0604020202020204" pitchFamily="34" charset="0"/>
                <a:cs typeface="Arial" panose="020B0604020202020204" pitchFamily="34" charset="0"/>
              </a:rPr>
            </a:br>
            <a:r>
              <a:rPr lang="ru-RU" sz="2000" b="1" dirty="0" smtClean="0">
                <a:solidFill>
                  <a:srgbClr val="C00000"/>
                </a:solidFill>
                <a:latin typeface="Arial" panose="020B0604020202020204" pitchFamily="34" charset="0"/>
                <a:cs typeface="Arial" panose="020B0604020202020204" pitchFamily="34" charset="0"/>
              </a:rPr>
              <a:t>К направлениям </a:t>
            </a:r>
            <a:r>
              <a:rPr lang="ru-RU" sz="2000" b="1" dirty="0">
                <a:solidFill>
                  <a:srgbClr val="C00000"/>
                </a:solidFill>
                <a:latin typeface="Arial" panose="020B0604020202020204" pitchFamily="34" charset="0"/>
                <a:cs typeface="Arial" panose="020B0604020202020204" pitchFamily="34" charset="0"/>
              </a:rPr>
              <a:t>деятельности волонтерского </a:t>
            </a:r>
            <a:r>
              <a:rPr lang="ru-RU" sz="2000" b="1" dirty="0" smtClean="0">
                <a:solidFill>
                  <a:srgbClr val="C00000"/>
                </a:solidFill>
                <a:latin typeface="Arial" panose="020B0604020202020204" pitchFamily="34" charset="0"/>
                <a:cs typeface="Arial" panose="020B0604020202020204" pitchFamily="34" charset="0"/>
              </a:rPr>
              <a:t>движения</a:t>
            </a:r>
            <a:r>
              <a:rPr lang="ru-RU" sz="2000" b="1" dirty="0">
                <a:solidFill>
                  <a:srgbClr val="C00000"/>
                </a:solidFill>
                <a:latin typeface="Arial" panose="020B0604020202020204" pitchFamily="34" charset="0"/>
                <a:cs typeface="Arial" panose="020B0604020202020204" pitchFamily="34" charset="0"/>
              </a:rPr>
              <a:t> </a:t>
            </a:r>
            <a:r>
              <a:rPr lang="ru-RU" sz="2000" b="1" dirty="0" smtClean="0">
                <a:solidFill>
                  <a:srgbClr val="C00000"/>
                </a:solidFill>
                <a:latin typeface="Arial" panose="020B0604020202020204" pitchFamily="34" charset="0"/>
                <a:cs typeface="Arial" panose="020B0604020202020204" pitchFamily="34" charset="0"/>
              </a:rPr>
              <a:t>относится:</a:t>
            </a:r>
            <a:br>
              <a:rPr lang="ru-RU" sz="2000" b="1" dirty="0" smtClean="0">
                <a:solidFill>
                  <a:srgbClr val="C00000"/>
                </a:solidFill>
                <a:latin typeface="Arial" panose="020B0604020202020204" pitchFamily="34" charset="0"/>
                <a:cs typeface="Arial" panose="020B0604020202020204" pitchFamily="34" charset="0"/>
              </a:rPr>
            </a:br>
            <a:r>
              <a:rPr lang="ru-RU" sz="1800" b="1" dirty="0" smtClean="0">
                <a:latin typeface="Arial" panose="020B0604020202020204" pitchFamily="34" charset="0"/>
                <a:cs typeface="Arial" panose="020B0604020202020204" pitchFamily="34" charset="0"/>
              </a:rPr>
              <a:t/>
            </a:r>
            <a:br>
              <a:rPr lang="ru-RU" sz="1800" b="1" dirty="0" smtClean="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 Помощь и поддержка  ветеранов ВОВ и детей войны, пожилым одиноким нуждающимся гражданам  посёлка.</a:t>
            </a:r>
            <a:br>
              <a:rPr lang="ru-RU" sz="1800" b="1"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 Пропаганда здорового образа жизни.</a:t>
            </a:r>
            <a:br>
              <a:rPr lang="ru-RU" sz="1800" b="1" dirty="0">
                <a:latin typeface="Arial" panose="020B0604020202020204" pitchFamily="34" charset="0"/>
                <a:cs typeface="Arial" panose="020B0604020202020204" pitchFamily="34" charset="0"/>
              </a:rPr>
            </a:br>
            <a:r>
              <a:rPr lang="ru-RU" sz="1800" b="1" dirty="0">
                <a:latin typeface="Arial" panose="020B0604020202020204" pitchFamily="34" charset="0"/>
                <a:cs typeface="Arial" panose="020B0604020202020204" pitchFamily="34" charset="0"/>
              </a:rPr>
              <a:t> -Духовно – нравственное воспитание.</a:t>
            </a:r>
            <a:br>
              <a:rPr lang="ru-RU" sz="1800" b="1" dirty="0">
                <a:latin typeface="Arial" panose="020B0604020202020204" pitchFamily="34" charset="0"/>
                <a:cs typeface="Arial" panose="020B0604020202020204" pitchFamily="34" charset="0"/>
              </a:rPr>
            </a:br>
            <a:r>
              <a:rPr lang="ru-RU" sz="1800" b="1" dirty="0" smtClean="0">
                <a:latin typeface="Arial" panose="020B0604020202020204" pitchFamily="34" charset="0"/>
                <a:cs typeface="Arial" panose="020B0604020202020204" pitchFamily="34" charset="0"/>
              </a:rPr>
              <a:t>-</a:t>
            </a:r>
            <a:r>
              <a:rPr lang="ru-RU" altLang="ru-RU" sz="1800" b="1" dirty="0" smtClean="0">
                <a:latin typeface="Arial" panose="020B0604020202020204" pitchFamily="34" charset="0"/>
                <a:cs typeface="Arial" panose="020B0604020202020204" pitchFamily="34" charset="0"/>
              </a:rPr>
              <a:t>Работа </a:t>
            </a:r>
            <a:r>
              <a:rPr lang="ru-RU" altLang="ru-RU" sz="1800" b="1" dirty="0">
                <a:latin typeface="Arial" panose="020B0604020202020204" pitchFamily="34" charset="0"/>
                <a:cs typeface="Arial" panose="020B0604020202020204" pitchFamily="34" charset="0"/>
              </a:rPr>
              <a:t>с детьми и молодежью (в школах, детских садах и т.д.);</a:t>
            </a:r>
            <a:br>
              <a:rPr lang="ru-RU" altLang="ru-RU" sz="1800" b="1" dirty="0">
                <a:latin typeface="Arial" panose="020B0604020202020204" pitchFamily="34" charset="0"/>
                <a:cs typeface="Arial" panose="020B0604020202020204" pitchFamily="34" charset="0"/>
              </a:rPr>
            </a:br>
            <a:r>
              <a:rPr lang="ru-RU" altLang="ru-RU" sz="1800" b="1" dirty="0" smtClean="0">
                <a:latin typeface="Arial" panose="020B0604020202020204" pitchFamily="34" charset="0"/>
                <a:cs typeface="Arial" panose="020B0604020202020204" pitchFamily="34" charset="0"/>
              </a:rPr>
              <a:t>-Участие </a:t>
            </a:r>
            <a:r>
              <a:rPr lang="ru-RU" altLang="ru-RU" sz="1800" b="1" dirty="0">
                <a:latin typeface="Arial" panose="020B0604020202020204" pitchFamily="34" charset="0"/>
                <a:cs typeface="Arial" panose="020B0604020202020204" pitchFamily="34" charset="0"/>
              </a:rPr>
              <a:t>в проектах, направленных на решение проблем местных сообществ</a:t>
            </a:r>
            <a:r>
              <a:rPr lang="ru-RU" altLang="ru-RU" sz="1800" b="1" dirty="0" smtClean="0">
                <a:latin typeface="Arial" panose="020B0604020202020204" pitchFamily="34" charset="0"/>
                <a:cs typeface="Arial" panose="020B0604020202020204" pitchFamily="34" charset="0"/>
              </a:rPr>
              <a:t>;</a:t>
            </a:r>
            <a:br>
              <a:rPr lang="ru-RU" altLang="ru-RU" sz="1800" b="1" dirty="0" smtClean="0">
                <a:latin typeface="Arial" panose="020B0604020202020204" pitchFamily="34" charset="0"/>
                <a:cs typeface="Arial" panose="020B0604020202020204" pitchFamily="34" charset="0"/>
              </a:rPr>
            </a:br>
            <a:r>
              <a:rPr lang="ru-RU" altLang="ru-RU" sz="1800" b="1" dirty="0" smtClean="0">
                <a:latin typeface="Arial" panose="020B0604020202020204" pitchFamily="34" charset="0"/>
                <a:cs typeface="Arial" panose="020B0604020202020204" pitchFamily="34" charset="0"/>
              </a:rPr>
              <a:t>- Привлечение  молодёжи  к волонтёрской деятельности</a:t>
            </a:r>
            <a:r>
              <a:rPr lang="ru-RU" altLang="ru-RU" sz="1800" b="1" dirty="0">
                <a:latin typeface="Arial" panose="020B0604020202020204" pitchFamily="34" charset="0"/>
                <a:cs typeface="Arial" panose="020B0604020202020204" pitchFamily="34" charset="0"/>
              </a:rPr>
              <a:t/>
            </a:r>
            <a:br>
              <a:rPr lang="ru-RU" altLang="ru-RU" sz="1800" b="1" dirty="0">
                <a:latin typeface="Arial" panose="020B0604020202020204" pitchFamily="34" charset="0"/>
                <a:cs typeface="Arial" panose="020B0604020202020204" pitchFamily="34" charset="0"/>
              </a:rPr>
            </a:br>
            <a:r>
              <a:rPr lang="ru-RU" altLang="ru-RU" sz="1800" b="1" dirty="0" smtClean="0">
                <a:latin typeface="Arial" panose="020B0604020202020204" pitchFamily="34" charset="0"/>
                <a:cs typeface="Arial" panose="020B0604020202020204" pitchFamily="34" charset="0"/>
              </a:rPr>
              <a:t>-Реализация </a:t>
            </a:r>
            <a:r>
              <a:rPr lang="ru-RU" altLang="ru-RU" sz="1800" b="1" dirty="0">
                <a:latin typeface="Arial" panose="020B0604020202020204" pitchFamily="34" charset="0"/>
                <a:cs typeface="Arial" panose="020B0604020202020204" pitchFamily="34" charset="0"/>
              </a:rPr>
              <a:t>проектов, направленных на пропаганду идей здорового образа жизни среди молодежи, профилактику курения, алкоголизма, употребления </a:t>
            </a:r>
            <a:r>
              <a:rPr lang="ru-RU" alt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наркотиков.</a:t>
            </a:r>
            <a: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Взаимодействие с общественными организациями, заинтересованными в осуществлении деятельности волонтеров.</a:t>
            </a:r>
          </a:p>
        </p:txBody>
      </p:sp>
      <p:sp>
        <p:nvSpPr>
          <p:cNvPr id="3" name="Подзаголовок 2"/>
          <p:cNvSpPr>
            <a:spLocks noGrp="1"/>
          </p:cNvSpPr>
          <p:nvPr>
            <p:ph type="subTitle" idx="1"/>
          </p:nvPr>
        </p:nvSpPr>
        <p:spPr>
          <a:xfrm flipV="1">
            <a:off x="5471886" y="6966856"/>
            <a:ext cx="4963885" cy="101599"/>
          </a:xfrm>
        </p:spPr>
        <p:txBody>
          <a:bodyPr>
            <a:normAutofit fontScale="25000" lnSpcReduction="20000"/>
          </a:bodyPr>
          <a:lstStyle/>
          <a:p>
            <a:endParaRPr lang="ru-RU" dirty="0"/>
          </a:p>
        </p:txBody>
      </p:sp>
    </p:spTree>
    <p:extLst>
      <p:ext uri="{BB962C8B-B14F-4D97-AF65-F5344CB8AC3E}">
        <p14:creationId xmlns:p14="http://schemas.microsoft.com/office/powerpoint/2010/main" xmlns="" val="246519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latin typeface="Arial" panose="020B0604020202020204" pitchFamily="34" charset="0"/>
                <a:cs typeface="Arial" panose="020B0604020202020204" pitchFamily="34" charset="0"/>
              </a:rPr>
              <a:t>Немножко о волонтёрской деятельности !</a:t>
            </a:r>
            <a:br>
              <a:rPr lang="ru-RU" dirty="0" smtClean="0">
                <a:solidFill>
                  <a:srgbClr val="C00000"/>
                </a:solidFill>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p:txBody>
          <a:bodyPr>
            <a:normAutofit/>
          </a:bodyPr>
          <a:lstStyle/>
          <a:p>
            <a:r>
              <a:rPr lang="ru-RU" sz="2400" dirty="0" smtClean="0">
                <a:solidFill>
                  <a:srgbClr val="C00000"/>
                </a:solidFill>
                <a:latin typeface="Arial" panose="020B0604020202020204" pitchFamily="34" charset="0"/>
                <a:cs typeface="Arial" panose="020B0604020202020204" pitchFamily="34" charset="0"/>
              </a:rPr>
              <a:t>                     </a:t>
            </a:r>
            <a:endParaRPr lang="ru-RU" sz="2400" dirty="0">
              <a:solidFill>
                <a:srgbClr val="C0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57" y="1515835"/>
            <a:ext cx="3381829" cy="2961935"/>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80468" y="1515835"/>
            <a:ext cx="3881361" cy="2911021"/>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61829" y="1615736"/>
            <a:ext cx="3265714" cy="2695008"/>
          </a:xfrm>
          <a:prstGeom prst="rect">
            <a:avLst/>
          </a:prstGeom>
          <a:ln>
            <a:noFill/>
          </a:ln>
          <a:effectLst>
            <a:softEdge rad="112500"/>
          </a:effectLst>
        </p:spPr>
      </p:pic>
    </p:spTree>
    <p:extLst>
      <p:ext uri="{BB962C8B-B14F-4D97-AF65-F5344CB8AC3E}">
        <p14:creationId xmlns:p14="http://schemas.microsoft.com/office/powerpoint/2010/main" xmlns="" val="89314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811" y="0"/>
            <a:ext cx="10515600" cy="1325563"/>
          </a:xfrm>
        </p:spPr>
        <p:txBody>
          <a:bodyPr>
            <a:noAutofit/>
          </a:bodyPr>
          <a:lstStyle/>
          <a:p>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
            </a:r>
            <a:br>
              <a:rPr lang="ru-RU" sz="2000" b="1" dirty="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Ежегодно проводятся профилактические акции:</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Антитеррористическая защищённость; социальные акции «Дети в окне»; Стоп-ВИЧ/СПИД; Акции по Правилам дорожного движения.</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Взаимосвязь преступности и наркомании;</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ЗОЖ; </a:t>
            </a:r>
            <a:br>
              <a:rPr lang="ru-RU" sz="2000" b="1"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Акции событийные –»Флаг </a:t>
            </a:r>
            <a:r>
              <a:rPr lang="ru-RU" sz="2000" b="1" dirty="0" err="1" smtClean="0">
                <a:latin typeface="Arial" panose="020B0604020202020204" pitchFamily="34" charset="0"/>
                <a:cs typeface="Arial" panose="020B0604020202020204" pitchFamily="34" charset="0"/>
              </a:rPr>
              <a:t>России»;»Свеча</a:t>
            </a:r>
            <a:r>
              <a:rPr lang="ru-RU" sz="2000" b="1" dirty="0" smtClean="0">
                <a:latin typeface="Arial" panose="020B0604020202020204" pitchFamily="34" charset="0"/>
                <a:cs typeface="Arial" panose="020B0604020202020204" pitchFamily="34" charset="0"/>
              </a:rPr>
              <a:t> памяти»; «День победы» День пожилого человека» и многое </a:t>
            </a:r>
            <a:r>
              <a:rPr lang="ru-RU" sz="2000" b="1" dirty="0" err="1" smtClean="0">
                <a:latin typeface="Arial" panose="020B0604020202020204" pitchFamily="34" charset="0"/>
                <a:cs typeface="Arial" panose="020B0604020202020204" pitchFamily="34" charset="0"/>
              </a:rPr>
              <a:t>многое</a:t>
            </a:r>
            <a:r>
              <a:rPr lang="ru-RU" sz="2000" b="1" dirty="0" smtClean="0">
                <a:latin typeface="Arial" panose="020B0604020202020204" pitchFamily="34" charset="0"/>
                <a:cs typeface="Arial" panose="020B0604020202020204" pitchFamily="34" charset="0"/>
              </a:rPr>
              <a:t> другое!</a:t>
            </a:r>
            <a:endParaRPr lang="ru-RU" sz="2000" dirty="0">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9811" y="2609396"/>
            <a:ext cx="3874709" cy="290603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29099" y="2492828"/>
            <a:ext cx="2266950" cy="3022600"/>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52228" y="2585356"/>
            <a:ext cx="3783391" cy="2837543"/>
          </a:xfrm>
          <a:prstGeom prst="rect">
            <a:avLst/>
          </a:prstGeom>
          <a:ln>
            <a:noFill/>
          </a:ln>
          <a:effectLst>
            <a:softEdge rad="112500"/>
          </a:effectLst>
        </p:spPr>
      </p:pic>
    </p:spTree>
    <p:extLst>
      <p:ext uri="{BB962C8B-B14F-4D97-AF65-F5344CB8AC3E}">
        <p14:creationId xmlns:p14="http://schemas.microsoft.com/office/powerpoint/2010/main" xmlns="" val="560722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4156" y="253773"/>
            <a:ext cx="4388758" cy="292583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4156" y="3526971"/>
            <a:ext cx="4408713" cy="293914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1714" y="365125"/>
            <a:ext cx="4078515" cy="2814487"/>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78172" y="3526971"/>
            <a:ext cx="4122057" cy="3091543"/>
          </a:xfrm>
          <a:prstGeom prst="rect">
            <a:avLst/>
          </a:prstGeom>
          <a:ln>
            <a:noFill/>
          </a:ln>
          <a:effectLst>
            <a:softEdge rad="112500"/>
          </a:effectLst>
        </p:spPr>
      </p:pic>
    </p:spTree>
    <p:extLst>
      <p:ext uri="{BB962C8B-B14F-4D97-AF65-F5344CB8AC3E}">
        <p14:creationId xmlns:p14="http://schemas.microsoft.com/office/powerpoint/2010/main" xmlns="" val="404310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7727" y="338563"/>
            <a:ext cx="4171988" cy="3128991"/>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3371" y="365125"/>
            <a:ext cx="4136572" cy="3102429"/>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7727" y="3641876"/>
            <a:ext cx="4824186" cy="3216124"/>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89486" y="3641876"/>
            <a:ext cx="4288165" cy="3216124"/>
          </a:xfrm>
          <a:prstGeom prst="rect">
            <a:avLst/>
          </a:prstGeom>
          <a:ln>
            <a:noFill/>
          </a:ln>
          <a:effectLst>
            <a:softEdge rad="112500"/>
          </a:effectLst>
        </p:spPr>
      </p:pic>
    </p:spTree>
    <p:extLst>
      <p:ext uri="{BB962C8B-B14F-4D97-AF65-F5344CB8AC3E}">
        <p14:creationId xmlns:p14="http://schemas.microsoft.com/office/powerpoint/2010/main" xmlns="" val="204419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4656" y="0"/>
            <a:ext cx="10889105" cy="6857999"/>
          </a:xfrm>
        </p:spPr>
        <p:txBody>
          <a:bodyPr>
            <a:normAutofit fontScale="25000" lnSpcReduction="20000"/>
          </a:bodyPr>
          <a:lstStyle/>
          <a:p>
            <a:pPr marL="0" indent="0">
              <a:buNone/>
            </a:pPr>
            <a:endParaRPr lang="ru-RU" sz="5800" b="1" dirty="0" smtClean="0">
              <a:latin typeface="Arial" panose="020B0604020202020204" pitchFamily="34" charset="0"/>
              <a:cs typeface="Arial" panose="020B0604020202020204" pitchFamily="34" charset="0"/>
            </a:endParaRPr>
          </a:p>
          <a:p>
            <a:pPr marL="0" indent="0">
              <a:buNone/>
            </a:pPr>
            <a:r>
              <a:rPr lang="ru-RU" sz="11200" b="1" dirty="0" smtClean="0">
                <a:latin typeface="Arial" panose="020B0604020202020204" pitchFamily="34" charset="0"/>
                <a:cs typeface="Arial" panose="020B0604020202020204" pitchFamily="34" charset="0"/>
              </a:rPr>
              <a:t>Для  развития добровольческой деятельности </a:t>
            </a:r>
            <a:r>
              <a:rPr lang="ru-RU" sz="11200" b="1" dirty="0">
                <a:latin typeface="Arial" panose="020B0604020202020204" pitchFamily="34" charset="0"/>
                <a:cs typeface="Arial" panose="020B0604020202020204" pitchFamily="34" charset="0"/>
              </a:rPr>
              <a:t>н</a:t>
            </a:r>
            <a:r>
              <a:rPr lang="ru-RU" sz="11200" b="1" dirty="0" smtClean="0">
                <a:latin typeface="Arial" panose="020B0604020202020204" pitchFamily="34" charset="0"/>
                <a:cs typeface="Arial" panose="020B0604020202020204" pitchFamily="34" charset="0"/>
              </a:rPr>
              <a:t>а </a:t>
            </a:r>
            <a:r>
              <a:rPr lang="ru-RU" sz="11200" b="1" dirty="0">
                <a:latin typeface="Arial" panose="020B0604020202020204" pitchFamily="34" charset="0"/>
                <a:cs typeface="Arial" panose="020B0604020202020204" pitchFamily="34" charset="0"/>
              </a:rPr>
              <a:t>современном этапе развития нашего </a:t>
            </a:r>
            <a:r>
              <a:rPr lang="ru-RU" sz="11200" b="1" dirty="0" smtClean="0">
                <a:latin typeface="Arial" panose="020B0604020202020204" pitchFamily="34" charset="0"/>
                <a:cs typeface="Arial" panose="020B0604020202020204" pitchFamily="34" charset="0"/>
              </a:rPr>
              <a:t>общества, осуществляется </a:t>
            </a:r>
            <a:r>
              <a:rPr lang="ru-RU" sz="11200" b="1" dirty="0">
                <a:latin typeface="Arial" panose="020B0604020202020204" pitchFamily="34" charset="0"/>
                <a:cs typeface="Arial" panose="020B0604020202020204" pitchFamily="34" charset="0"/>
              </a:rPr>
              <a:t>через решение следующих задач</a:t>
            </a:r>
            <a:r>
              <a:rPr lang="ru-RU" sz="11200" b="1" dirty="0" smtClean="0">
                <a:latin typeface="Arial" panose="020B0604020202020204" pitchFamily="34" charset="0"/>
                <a:cs typeface="Arial" panose="020B0604020202020204" pitchFamily="34" charset="0"/>
              </a:rPr>
              <a:t>:</a:t>
            </a:r>
          </a:p>
          <a:p>
            <a:pPr marL="0" indent="0">
              <a:buNone/>
            </a:pPr>
            <a:endParaRPr lang="ru-RU" sz="8600" b="1" dirty="0" smtClean="0">
              <a:latin typeface="Arial" panose="020B0604020202020204" pitchFamily="34" charset="0"/>
              <a:cs typeface="Arial" panose="020B0604020202020204" pitchFamily="34" charset="0"/>
            </a:endParaRPr>
          </a:p>
          <a:p>
            <a:pPr marL="0" indent="0">
              <a:buNone/>
            </a:pPr>
            <a:r>
              <a:rPr lang="ru-RU" sz="9600" dirty="0" smtClean="0">
                <a:latin typeface="Arial" panose="020B0604020202020204" pitchFamily="34" charset="0"/>
                <a:cs typeface="Arial" panose="020B0604020202020204" pitchFamily="34" charset="0"/>
              </a:rPr>
              <a:t>- </a:t>
            </a:r>
            <a:r>
              <a:rPr lang="ru-RU" sz="9600" dirty="0">
                <a:latin typeface="Arial" panose="020B0604020202020204" pitchFamily="34" charset="0"/>
                <a:cs typeface="Arial" panose="020B0604020202020204" pitchFamily="34" charset="0"/>
              </a:rPr>
              <a:t>создание и обеспечение возможностей для более активного вовлечения граждан в решение социально-экономических, культурных, правовых, экологических и других проблем</a:t>
            </a:r>
            <a:r>
              <a:rPr lang="ru-RU" sz="8600" dirty="0">
                <a:latin typeface="Arial" panose="020B0604020202020204" pitchFamily="34" charset="0"/>
                <a:cs typeface="Arial" panose="020B0604020202020204" pitchFamily="34" charset="0"/>
              </a:rPr>
              <a:t>;</a:t>
            </a:r>
            <a:endParaRPr lang="ru-RU" sz="8600" dirty="0" smtClean="0">
              <a:latin typeface="Arial" panose="020B0604020202020204" pitchFamily="34" charset="0"/>
              <a:cs typeface="Arial" panose="020B0604020202020204" pitchFamily="34" charset="0"/>
            </a:endParaRPr>
          </a:p>
          <a:p>
            <a:pPr marL="0" indent="0">
              <a:buNone/>
            </a:pPr>
            <a:r>
              <a:rPr lang="ru-RU" sz="800" dirty="0"/>
              <a:t>- создание и обеспечение возможностей для более активного вовлечения граждан в решение социально-экономических, культурных, правовых, экологических и других проблем;</a:t>
            </a:r>
            <a:endParaRPr lang="ru-RU" sz="9800" dirty="0" smtClean="0">
              <a:latin typeface="Arial" panose="020B0604020202020204" pitchFamily="34" charset="0"/>
              <a:cs typeface="Arial" panose="020B0604020202020204" pitchFamily="34" charset="0"/>
            </a:endParaRPr>
          </a:p>
          <a:p>
            <a:pPr marL="0" indent="0">
              <a:buNone/>
            </a:pPr>
            <a:r>
              <a:rPr lang="ru-RU" sz="9800" dirty="0" smtClean="0">
                <a:latin typeface="Arial" panose="020B0604020202020204" pitchFamily="34" charset="0"/>
                <a:cs typeface="Arial" panose="020B0604020202020204" pitchFamily="34" charset="0"/>
              </a:rPr>
              <a:t>- </a:t>
            </a:r>
            <a:r>
              <a:rPr lang="ru-RU" sz="9800" dirty="0">
                <a:latin typeface="Arial" panose="020B0604020202020204" pitchFamily="34" charset="0"/>
                <a:cs typeface="Arial" panose="020B0604020202020204" pitchFamily="34" charset="0"/>
              </a:rPr>
              <a:t>укрепление партнерства между добровольческими организациями, </a:t>
            </a:r>
            <a:r>
              <a:rPr lang="ru-RU" sz="9800" dirty="0" smtClean="0">
                <a:latin typeface="Arial" panose="020B0604020202020204" pitchFamily="34" charset="0"/>
                <a:cs typeface="Arial" panose="020B0604020202020204" pitchFamily="34" charset="0"/>
              </a:rPr>
              <a:t>образовательными учреждениями, органами </a:t>
            </a:r>
            <a:r>
              <a:rPr lang="ru-RU" sz="9800" dirty="0">
                <a:latin typeface="Arial" panose="020B0604020202020204" pitchFamily="34" charset="0"/>
                <a:cs typeface="Arial" panose="020B0604020202020204" pitchFamily="34" charset="0"/>
              </a:rPr>
              <a:t>государственной </a:t>
            </a:r>
            <a:r>
              <a:rPr lang="ru-RU" sz="9800" dirty="0" smtClean="0">
                <a:latin typeface="Arial" panose="020B0604020202020204" pitchFamily="34" charset="0"/>
                <a:cs typeface="Arial" panose="020B0604020202020204" pitchFamily="34" charset="0"/>
              </a:rPr>
              <a:t>власти </a:t>
            </a:r>
            <a:r>
              <a:rPr lang="ru-RU" sz="9800" dirty="0">
                <a:latin typeface="Arial" panose="020B0604020202020204" pitchFamily="34" charset="0"/>
                <a:cs typeface="Arial" panose="020B0604020202020204" pitchFamily="34" charset="0"/>
              </a:rPr>
              <a:t>местного самоуправления и бизнеса в решении социально значимых проблем</a:t>
            </a:r>
            <a:r>
              <a:rPr lang="ru-RU" sz="9800" dirty="0" smtClean="0">
                <a:latin typeface="Arial" panose="020B0604020202020204" pitchFamily="34" charset="0"/>
                <a:cs typeface="Arial" panose="020B0604020202020204" pitchFamily="34" charset="0"/>
              </a:rPr>
              <a:t>;</a:t>
            </a:r>
          </a:p>
          <a:p>
            <a:pPr>
              <a:buFontTx/>
              <a:buChar char="-"/>
            </a:pPr>
            <a:endParaRPr lang="ru-RU" sz="9800" dirty="0">
              <a:latin typeface="Arial" panose="020B0604020202020204" pitchFamily="34" charset="0"/>
              <a:cs typeface="Arial" panose="020B0604020202020204" pitchFamily="34" charset="0"/>
            </a:endParaRPr>
          </a:p>
          <a:p>
            <a:pPr>
              <a:buFontTx/>
              <a:buChar char="-"/>
            </a:pPr>
            <a:r>
              <a:rPr lang="ru-RU" sz="9800" dirty="0" smtClean="0">
                <a:latin typeface="Arial" panose="020B0604020202020204" pitchFamily="34" charset="0"/>
                <a:cs typeface="Arial" panose="020B0604020202020204" pitchFamily="34" charset="0"/>
              </a:rPr>
              <a:t>развитие </a:t>
            </a:r>
            <a:r>
              <a:rPr lang="ru-RU" sz="9800" dirty="0">
                <a:latin typeface="Arial" panose="020B0604020202020204" pitchFamily="34" charset="0"/>
                <a:cs typeface="Arial" panose="020B0604020202020204" pitchFamily="34" charset="0"/>
              </a:rPr>
              <a:t>инфраструктуры и механизмов поддержки </a:t>
            </a:r>
            <a:r>
              <a:rPr lang="ru-RU" sz="9800" dirty="0" smtClean="0">
                <a:latin typeface="Arial" panose="020B0604020202020204" pitchFamily="34" charset="0"/>
                <a:cs typeface="Arial" panose="020B0604020202020204" pitchFamily="34" charset="0"/>
              </a:rPr>
              <a:t>добровольчества</a:t>
            </a:r>
          </a:p>
          <a:p>
            <a:pPr>
              <a:buFontTx/>
              <a:buChar char="-"/>
            </a:pPr>
            <a:endParaRPr lang="ru-RU" sz="9800" dirty="0" smtClean="0">
              <a:latin typeface="Arial" panose="020B0604020202020204" pitchFamily="34" charset="0"/>
              <a:cs typeface="Arial" panose="020B0604020202020204" pitchFamily="34" charset="0"/>
            </a:endParaRPr>
          </a:p>
          <a:p>
            <a:pPr marL="0" indent="0">
              <a:buNone/>
            </a:pPr>
            <a:r>
              <a:rPr lang="ru-RU" sz="9800" dirty="0" smtClean="0">
                <a:latin typeface="Arial" panose="020B0604020202020204" pitchFamily="34" charset="0"/>
                <a:cs typeface="Arial" panose="020B0604020202020204" pitchFamily="34" charset="0"/>
              </a:rPr>
              <a:t>- разработка </a:t>
            </a:r>
            <a:r>
              <a:rPr lang="ru-RU" sz="9800" dirty="0">
                <a:latin typeface="Arial" panose="020B0604020202020204" pitchFamily="34" charset="0"/>
                <a:cs typeface="Arial" panose="020B0604020202020204" pitchFamily="34" charset="0"/>
              </a:rPr>
              <a:t>целевых программ стимулирования добровольческого движения со стороны государства, </a:t>
            </a:r>
            <a:r>
              <a:rPr lang="ru-RU" sz="9800" dirty="0" smtClean="0">
                <a:latin typeface="Arial" panose="020B0604020202020204" pitchFamily="34" charset="0"/>
                <a:cs typeface="Arial" panose="020B0604020202020204" pitchFamily="34" charset="0"/>
              </a:rPr>
              <a:t>предусматривающих </a:t>
            </a:r>
            <a:r>
              <a:rPr lang="ru-RU" sz="9800" dirty="0">
                <a:latin typeface="Arial" panose="020B0604020202020204" pitchFamily="34" charset="0"/>
                <a:cs typeface="Arial" panose="020B0604020202020204" pitchFamily="34" charset="0"/>
              </a:rPr>
              <a:t>поддержку деятельности добровольцев</a:t>
            </a:r>
            <a:r>
              <a:rPr lang="ru-RU" sz="9800" dirty="0" smtClean="0">
                <a:latin typeface="Arial" panose="020B0604020202020204" pitchFamily="34" charset="0"/>
                <a:cs typeface="Arial" panose="020B0604020202020204" pitchFamily="34" charset="0"/>
              </a:rPr>
              <a:t>;</a:t>
            </a:r>
          </a:p>
          <a:p>
            <a:pPr>
              <a:buFontTx/>
              <a:buChar char="-"/>
            </a:pPr>
            <a:endParaRPr lang="ru-RU" sz="9800" dirty="0">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12192000" y="-3766457"/>
            <a:ext cx="11252201" cy="7532914"/>
          </a:xfrm>
        </p:spPr>
        <p:txBody>
          <a:bodyPr/>
          <a:lstStyle/>
          <a:p>
            <a:r>
              <a:rPr lang="ru-RU" dirty="0" smtClean="0"/>
              <a:t> </a:t>
            </a:r>
            <a:endParaRPr lang="ru-RU" dirty="0"/>
          </a:p>
        </p:txBody>
      </p:sp>
    </p:spTree>
    <p:extLst>
      <p:ext uri="{BB962C8B-B14F-4D97-AF65-F5344CB8AC3E}">
        <p14:creationId xmlns:p14="http://schemas.microsoft.com/office/powerpoint/2010/main" xmlns="" val="3258771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255</Words>
  <Application>Microsoft Office PowerPoint</Application>
  <PresentationFormat>Произвольный</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Развитие  добровольческой  деятельности в Костромской области</vt:lpstr>
      <vt:lpstr>Слайд 2</vt:lpstr>
      <vt:lpstr>Цели и  принципы  добровольческой деятельности</vt:lpstr>
      <vt:lpstr>С 2016 года в МКУ «Молодёжный центр Антроповского района» действует добровольческий отряд «Дружба»,в селе Палкино работает молодёжная  организация «САМ»,также добровольческую деятельность  ребята выполняют  из районной детской организации «Альтаир».  Целью  нашей волонтерской деятельности  является пропаганда идей добровольческого труда на благо общества и привлечение учащихся к решению социально значимых проблем.   К направлениям деятельности волонтерского движения относится:  - Помощь и поддержка  ветеранов ВОВ и детей войны, пожилым одиноким нуждающимся гражданам  посёлка. - Пропаганда здорового образа жизни.  -Духовно – нравственное воспитание. -Работа с детьми и молодежью (в школах, детских садах и т.д.); -Участие в проектах, направленных на решение проблем местных сообществ; - Привлечение  молодёжи  к волонтёрской деятельности -Реализация проектов, направленных на пропаганду идей здорового образа жизни среди молодежи, профилактику курения, алкоголизма, употребления наркотиков. - Взаимодействие с общественными организациями, заинтересованными в осуществлении деятельности волонтеров.</vt:lpstr>
      <vt:lpstr>Немножко о волонтёрской деятельности ! </vt:lpstr>
      <vt:lpstr>   Ежегодно проводятся профилактические акции: Антитеррористическая защищённость; социальные акции «Дети в окне»; Стоп-ВИЧ/СПИД; Акции по Правилам дорожного движения. Взаимосвязь преступности и наркомании; ЗОЖ;  Акции событийные –»Флаг России»;»Свеча памяти»; «День победы» День пожилого человека» и многое многое другое!</vt:lpstr>
      <vt:lpstr>Слайд 7</vt:lpstr>
      <vt:lpstr>Слайд 8</vt:lpstr>
      <vt:lpstr> </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добровольческой  деятельности в Костромской области</dc:title>
  <dc:creator>Admin</dc:creator>
  <cp:lastModifiedBy>Админ</cp:lastModifiedBy>
  <cp:revision>29</cp:revision>
  <dcterms:created xsi:type="dcterms:W3CDTF">2019-09-18T09:14:59Z</dcterms:created>
  <dcterms:modified xsi:type="dcterms:W3CDTF">2022-10-06T12:12:49Z</dcterms:modified>
</cp:coreProperties>
</file>