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</p:sldIdLst>
  <p:sldSz cx="9144000" cy="5143500" type="screen16x9"/>
  <p:notesSz cx="9144000" cy="5143500"/>
  <p:defaultTextStyle>
    <a:defPPr>
      <a:defRPr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1262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8FB837D-C827-4EFA-A057-4D05807E0F7C}">
  <a:tblStyle styleId="{08FB837D-C827-4EFA-A057-4D05807E0F7C}" styleName="Стиль из темы 1 - акцент 6">
    <a:tblBg>
      <a:fillRef idx="2">
        <a:schemeClr val="accent6"/>
      </a:fillRef>
    </a:tblBg>
    <a:wholeTbl>
      <a:tcTxStyle>
        <a:fontRef idx="minor">
          <a:srgbClr val="00000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2V>
    <a:lastCol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lastCol>
    <a:firstCol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firstCol>
    <a:lastRow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</a:tcBdr>
        <a:fill>
          <a:solidFill>
            <a:schemeClr val="accent6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Стиль из темы 2 - акцент 4">
    <a:tblBg>
      <a:fillRef idx="3">
        <a:schemeClr val="accent4"/>
      </a:fillRef>
    </a:tblBg>
    <a:wholeTbl>
      <a:tcTxStyle>
        <a:fontRef idx="minor">
          <a:srgbClr val="00000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 w="12700">
              <a:noFill/>
            </a:ln>
          </a:insideH>
          <a:insideV>
            <a:ln w="12700"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  <a:fill>
          <a:solidFill>
            <a:schemeClr val="lt1">
              <a:alpha val="20000"/>
            </a:schemeClr>
          </a:solidFill>
        </a:fill>
      </a:tcStyle>
    </a:band2V>
    <a:lastCol>
      <a:tcStyle>
        <a:tcBdr>
          <a:left>
            <a:lnRef idx="2">
              <a:schemeClr val="lt1"/>
            </a:lnRef>
          </a:left>
        </a:tcBdr>
      </a:tcStyle>
    </a:lastCol>
    <a:firstCol>
      <a:tcStyle>
        <a:tcBdr>
          <a:right>
            <a:lnRef idx="2">
              <a:schemeClr val="lt1"/>
            </a:lnRef>
          </a:right>
        </a:tcBdr>
      </a:tcStyle>
    </a:firstCol>
    <a:lastRow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 w="12700">
              <a:noFill/>
            </a:ln>
          </a:left>
          <a:top>
            <a:ln w="12700">
              <a:noFill/>
            </a:ln>
          </a:top>
        </a:tcBdr>
      </a:tcStyle>
    </a:seCell>
    <a:swCell>
      <a:tcStyle>
        <a:tcBdr>
          <a:right>
            <a:ln w="12700">
              <a:noFill/>
            </a:ln>
          </a:right>
          <a:top>
            <a:ln w="12700">
              <a:noFill/>
            </a:ln>
          </a:top>
        </a:tcBdr>
      </a:tcStyle>
    </a:swCell>
    <a:firstRow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 w="12700">
              <a:noFill/>
            </a:ln>
          </a:bottom>
        </a:tcBdr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840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9059B-790F-4BDA-BB1B-C6374B642523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CFFF9-11C2-44FE-AFC3-B2B7B05935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877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2CFFF9-11C2-44FE-AFC3-B2B7B059356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908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2CFFF9-11C2-44FE-AFC3-B2B7B059356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82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 bwMode="auto"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 extrusionOk="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2B1262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 bwMode="auto">
          <a:xfrm>
            <a:off x="773379" y="1850263"/>
            <a:ext cx="7597241" cy="13423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 bwMode="auto"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>7/5/2024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  <a:defRPr/>
            </a:pPr>
            <a:fld id="{81D60167-4931-47E6-BA6A-407CBD079E47}" type="slidenum">
              <a:rPr spc="-25"/>
              <a:t>‹#›</a:t>
            </a:fld>
            <a:endParaRPr spc="-25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 bwMode="auto"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Euclid Circular B Medium"/>
                <a:cs typeface="Euclid Circular B Medium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>7/5/2024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  <a:defRPr/>
            </a:pPr>
            <a:fld id="{81D60167-4931-47E6-BA6A-407CBD079E47}" type="slidenum">
              <a:rPr spc="-25"/>
              <a:t>‹#›</a:t>
            </a:fld>
            <a:endParaRPr spc="-25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 bwMode="auto"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 bwMode="auto"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>7/5/2024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  <a:defRPr/>
            </a:pPr>
            <a:fld id="{81D60167-4931-47E6-BA6A-407CBD079E47}" type="slidenum">
              <a:rPr spc="-25"/>
              <a:t>‹#›</a:t>
            </a:fld>
            <a:endParaRPr spc="-25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>7/5/2024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  <a:defRPr/>
            </a:pPr>
            <a:fld id="{81D60167-4931-47E6-BA6A-407CBD079E47}" type="slidenum">
              <a:rPr spc="-25"/>
              <a:t>‹#›</a:t>
            </a:fld>
            <a:endParaRPr spc="-25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/>
          <a:stretch/>
        </p:blipFill>
        <p:spPr bwMode="auto">
          <a:xfrm>
            <a:off x="7261859" y="214884"/>
            <a:ext cx="1746503" cy="174497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 bwMode="auto">
          <a:xfrm>
            <a:off x="0" y="4165091"/>
            <a:ext cx="9144000" cy="978535"/>
          </a:xfrm>
          <a:custGeom>
            <a:avLst/>
            <a:gdLst/>
            <a:ahLst/>
            <a:cxnLst/>
            <a:rect l="l" t="t" r="r" b="b"/>
            <a:pathLst>
              <a:path w="9144000" h="978535" extrusionOk="0">
                <a:moveTo>
                  <a:pt x="9144000" y="0"/>
                </a:moveTo>
                <a:lnTo>
                  <a:pt x="0" y="0"/>
                </a:lnTo>
                <a:lnTo>
                  <a:pt x="0" y="978408"/>
                </a:lnTo>
                <a:lnTo>
                  <a:pt x="9144000" y="978408"/>
                </a:lnTo>
                <a:lnTo>
                  <a:pt x="9144000" y="0"/>
                </a:lnTo>
                <a:close/>
              </a:path>
            </a:pathLst>
          </a:custGeom>
          <a:solidFill>
            <a:srgbClr val="2B1262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/>
          <a:stretch/>
        </p:blipFill>
        <p:spPr bwMode="auto">
          <a:xfrm>
            <a:off x="7248143" y="2136648"/>
            <a:ext cx="1744979" cy="174497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>7/5/2024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  <a:defRPr/>
            </a:pPr>
            <a:fld id="{81D60167-4931-47E6-BA6A-407CBD079E47}" type="slidenum">
              <a:rPr spc="-25"/>
              <a:t>‹#›</a:t>
            </a:fld>
            <a:endParaRPr spc="-25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>
          <a:xfrm>
            <a:off x="280822" y="138811"/>
            <a:ext cx="5442585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 bwMode="auto">
          <a:xfrm>
            <a:off x="548131" y="2401316"/>
            <a:ext cx="7760970" cy="1068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Euclid Circular B Medium"/>
                <a:cs typeface="Euclid Circular B Medium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>7/5/2024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>
          <a:xfrm>
            <a:off x="8846819" y="4843983"/>
            <a:ext cx="254634" cy="20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  <a:defRPr/>
            </a:pPr>
            <a:fld id="{81D60167-4931-47E6-BA6A-407CBD079E47}" type="slidenum">
              <a:rPr spc="-25"/>
              <a:t>‹#›</a:t>
            </a:fld>
            <a:endParaRPr spc="-25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bro.ru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 bwMode="auto">
          <a:xfrm>
            <a:off x="443112" y="895351"/>
            <a:ext cx="5043288" cy="4007822"/>
          </a:xfrm>
          <a:prstGeom prst="roundRect">
            <a:avLst>
              <a:gd name="adj" fmla="val 543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522916" y="1034236"/>
            <a:ext cx="4811084" cy="394514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object 2"/>
          <p:cNvSpPr txBox="1"/>
          <p:nvPr/>
        </p:nvSpPr>
        <p:spPr bwMode="auto">
          <a:xfrm>
            <a:off x="1856416" y="217796"/>
            <a:ext cx="69342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  <a:defRPr/>
            </a:pPr>
            <a:r>
              <a:rPr lang="ru-RU" sz="3000" b="1" spc="-20" dirty="0">
                <a:solidFill>
                  <a:srgbClr val="FFFFFF"/>
                </a:solidFill>
                <a:latin typeface="Euclid Circular B SemiBold"/>
                <a:cs typeface="Euclid Circular B SemiBold"/>
              </a:rPr>
              <a:t>Основная информация организации</a:t>
            </a:r>
            <a:endParaRPr sz="3000" dirty="0">
              <a:latin typeface="Euclid Circular B SemiBold"/>
              <a:cs typeface="Euclid Circular B SemiBold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66029" y="306703"/>
            <a:ext cx="1039266" cy="385582"/>
          </a:xfrm>
          <a:prstGeom prst="rect">
            <a:avLst/>
          </a:prstGeom>
        </p:spPr>
      </p:pic>
      <p:sp>
        <p:nvSpPr>
          <p:cNvPr id="14" name="object 8"/>
          <p:cNvSpPr txBox="1"/>
          <p:nvPr/>
        </p:nvSpPr>
        <p:spPr bwMode="auto">
          <a:xfrm>
            <a:off x="609600" y="1047750"/>
            <a:ext cx="4343400" cy="38888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/>
              <a:buChar char="•"/>
              <a:defRPr/>
            </a:pPr>
            <a:r>
              <a:rPr lang="ru-RU" sz="105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Полное наименование организации: 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Ресурсный центр добровольчества Запорожской области</a:t>
            </a:r>
            <a:endParaRPr lang="ru-RU" dirty="0">
              <a:solidFill>
                <a:srgbClr val="2B1262"/>
              </a:solidFill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>
                <a:srgbClr val="F79646"/>
              </a:buClr>
              <a:buSzTx/>
              <a:buFontTx/>
              <a:buNone/>
              <a:tabLst/>
              <a:defRPr/>
            </a:pPr>
            <a:r>
              <a:rPr lang="ru-RU" sz="50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</a:t>
            </a: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>
                <a:srgbClr val="F79646"/>
              </a:buClr>
              <a:buSzTx/>
              <a:buFontTx/>
              <a:buNone/>
              <a:tabLst/>
              <a:defRPr/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Деятельность вашей организации:</a:t>
            </a:r>
            <a:r>
              <a:rPr lang="en-US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</a:t>
            </a:r>
            <a:r>
              <a:rPr lang="ru-RU" sz="1050" b="1" i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Комплексная реализация молодежной политики на территории Запорожской области</a:t>
            </a: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>
                <a:srgbClr val="F79646"/>
              </a:buClr>
              <a:buSzTx/>
              <a:buFontTx/>
              <a:buNone/>
              <a:tabLst/>
              <a:defRPr/>
            </a:pPr>
            <a:endParaRPr lang="ru-RU" sz="1050" b="1" i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>
                <a:srgbClr val="F79646"/>
              </a:buClr>
              <a:buSzTx/>
              <a:buFontTx/>
              <a:buNone/>
              <a:tabLst/>
              <a:defRPr/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/>
              <a:buChar char="•"/>
              <a:defRPr/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/>
              <a:buChar char="•"/>
              <a:defRPr/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/>
              <a:buChar char="•"/>
              <a:defRPr/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/>
              <a:buChar char="•"/>
              <a:defRPr/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/>
              <a:buChar char="•"/>
              <a:defRPr/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/>
              <a:buChar char="•"/>
              <a:defRPr/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Фактический адрес организации: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F79646"/>
                </a:solidFill>
                <a:latin typeface="Euclid Circular B SemiBold"/>
                <a:cs typeface="Euclid Circular B SemiBold"/>
              </a:rPr>
              <a:t>       Запорожская область, г. Мелитополь, ул. Ушакова, д. 1/1</a:t>
            </a: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/>
              <a:buChar char="•"/>
              <a:defRPr/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Социальные сети организации: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F79646"/>
                </a:solidFill>
                <a:latin typeface="Euclid Circular B SemiBold"/>
              </a:rPr>
              <a:t>       </a:t>
            </a:r>
            <a:r>
              <a:rPr lang="en-US" sz="1050" b="1" dirty="0">
                <a:solidFill>
                  <a:srgbClr val="F79646"/>
                </a:solidFill>
                <a:latin typeface="Euclid Circular B SemiBold"/>
              </a:rPr>
              <a:t>https://vk.com/rcd_zo</a:t>
            </a:r>
            <a:r>
              <a:rPr lang="ru-RU" sz="1050" b="1" dirty="0">
                <a:solidFill>
                  <a:srgbClr val="F79646"/>
                </a:solidFill>
                <a:latin typeface="Euclid Circular B SemiBold"/>
              </a:rPr>
              <a:t>  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F79646"/>
                </a:solidFill>
                <a:latin typeface="Euclid Circular B SemiBold"/>
              </a:rPr>
              <a:t>       </a:t>
            </a:r>
            <a:r>
              <a:rPr lang="en-US" sz="1050" b="1" dirty="0">
                <a:solidFill>
                  <a:srgbClr val="F79646"/>
                </a:solidFill>
                <a:latin typeface="Euclid Circular B SemiBold"/>
              </a:rPr>
              <a:t>https://t.me/rcd_ZO</a:t>
            </a: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spcBef>
                <a:spcPts val="105"/>
              </a:spcBef>
              <a:buClr>
                <a:schemeClr val="accent6"/>
              </a:buClr>
              <a:buFont typeface="Arial"/>
              <a:buChar char="•"/>
              <a:defRPr/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Площадь помещения:</a:t>
            </a:r>
          </a:p>
          <a:p>
            <a:pPr marL="12700">
              <a:spcBef>
                <a:spcPts val="105"/>
              </a:spcBef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F79646"/>
                </a:solidFill>
                <a:latin typeface="Euclid Circular B SemiBold"/>
              </a:rPr>
              <a:t>       150 м</a:t>
            </a:r>
            <a:r>
              <a:rPr lang="ru-RU" sz="1050" b="1" baseline="30000" dirty="0">
                <a:solidFill>
                  <a:srgbClr val="F79646"/>
                </a:solidFill>
                <a:latin typeface="Euclid Circular B SemiBold"/>
              </a:rPr>
              <a:t>2</a:t>
            </a:r>
            <a:endParaRPr lang="ru-RU" sz="1050" b="1" baseline="30000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/>
              <a:buChar char="•"/>
              <a:defRPr/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Количество сотрудников, которые будут заниматься развитием франшизы </a:t>
            </a:r>
            <a:r>
              <a:rPr lang="ru-RU" sz="105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:</a:t>
            </a:r>
            <a:endParaRPr lang="ru-RU" dirty="0">
              <a:latin typeface="Euclid Circular B SemiBold"/>
              <a:cs typeface="Euclid Circular B SemiBold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F79646"/>
                </a:solidFill>
                <a:latin typeface="Euclid Circular B SemiBold"/>
              </a:rPr>
              <a:t>       9 сотрудников ГБУ «Молодёжный ресурсный центр»</a:t>
            </a: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/>
              <a:buChar char="•"/>
              <a:defRPr/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4"/>
          <a:srcRect l="15517" t="6897" r="12069" b="5171"/>
          <a:stretch/>
        </p:blipFill>
        <p:spPr bwMode="auto">
          <a:xfrm>
            <a:off x="6019800" y="1428750"/>
            <a:ext cx="3200400" cy="38862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92E4D2C-317B-912E-3D3E-E5DE2EDF2DFD}"/>
              </a:ext>
            </a:extLst>
          </p:cNvPr>
          <p:cNvSpPr txBox="1"/>
          <p:nvPr/>
        </p:nvSpPr>
        <p:spPr>
          <a:xfrm>
            <a:off x="490098" y="1760446"/>
            <a:ext cx="49493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srgbClr val="F79646"/>
                </a:solidFill>
                <a:latin typeface="Euclid Circular B SemiBold"/>
                <a:cs typeface="Euclid Circular B SemiBold"/>
              </a:rPr>
              <a:t>поддержка творчества, бизнеса, НКО, молодых семей, одаренной молодежи, лиц с ОВЗ</a:t>
            </a:r>
            <a:endParaRPr lang="ru-RU" sz="900" dirty="0">
              <a:solidFill>
                <a:srgbClr val="F7964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C20281-0592-3DAC-5814-6D55B33C2783}"/>
              </a:ext>
            </a:extLst>
          </p:cNvPr>
          <p:cNvSpPr txBox="1"/>
          <p:nvPr/>
        </p:nvSpPr>
        <p:spPr bwMode="auto">
          <a:xfrm>
            <a:off x="490098" y="2033141"/>
            <a:ext cx="19483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800" b="1" dirty="0">
                <a:solidFill>
                  <a:srgbClr val="F79646"/>
                </a:solidFill>
                <a:latin typeface="Euclid Circular B SemiBold"/>
                <a:cs typeface="Euclid Circular B SemiBold"/>
              </a:rPr>
              <a:t>проведение исследований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800" b="1" dirty="0">
                <a:solidFill>
                  <a:srgbClr val="F79646"/>
                </a:solidFill>
                <a:latin typeface="Euclid Circular B SemiBold"/>
              </a:rPr>
              <a:t>освещение деятельности молодежи в СМИ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800" b="1" dirty="0">
                <a:solidFill>
                  <a:srgbClr val="F79646"/>
                </a:solidFill>
                <a:latin typeface="Euclid Circular B SemiBold"/>
              </a:rPr>
              <a:t>обучение, информационная, консультационная, методическая поддержка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800" b="1" dirty="0">
                <a:solidFill>
                  <a:srgbClr val="F79646"/>
                </a:solidFill>
                <a:latin typeface="Euclid Circular B SemiBold"/>
              </a:rPr>
              <a:t>взаимодействие между</a:t>
            </a:r>
          </a:p>
          <a:p>
            <a:r>
              <a:rPr lang="ru-RU" sz="800" b="1" dirty="0">
                <a:solidFill>
                  <a:srgbClr val="F79646"/>
                </a:solidFill>
                <a:latin typeface="Euclid Circular B SemiBold"/>
              </a:rPr>
              <a:t>      ОГВ и НКО</a:t>
            </a:r>
            <a:endParaRPr lang="ru-RU" sz="800" dirty="0">
              <a:solidFill>
                <a:srgbClr val="F7964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5C1B69-9EC6-E40B-43E9-EF723287D305}"/>
              </a:ext>
            </a:extLst>
          </p:cNvPr>
          <p:cNvSpPr txBox="1"/>
          <p:nvPr/>
        </p:nvSpPr>
        <p:spPr bwMode="auto">
          <a:xfrm>
            <a:off x="2090298" y="1911519"/>
            <a:ext cx="22531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srgbClr val="F79646"/>
                </a:solidFill>
                <a:latin typeface="Euclid Circular B SemiBold"/>
                <a:cs typeface="Euclid Circular B SemiBold"/>
              </a:rPr>
              <a:t>вовлечение, поддержка и стимулирование к добровольческой деятельности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srgbClr val="F79646"/>
                </a:solidFill>
                <a:latin typeface="Euclid Circular B SemiBold"/>
              </a:rPr>
              <a:t>аккумуляция средств и ресурсов для поддержки добровольческой деятельности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srgbClr val="F79646"/>
                </a:solidFill>
                <a:latin typeface="Euclid Circular B SemiBold"/>
              </a:rPr>
              <a:t>координация добровольческих усилий</a:t>
            </a:r>
            <a:endParaRPr lang="ru-RU" sz="900" dirty="0">
              <a:solidFill>
                <a:srgbClr val="F79646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C68AEE-DE32-452D-2501-634205F20D04}"/>
              </a:ext>
            </a:extLst>
          </p:cNvPr>
          <p:cNvSpPr txBox="1"/>
          <p:nvPr/>
        </p:nvSpPr>
        <p:spPr bwMode="auto">
          <a:xfrm>
            <a:off x="4134853" y="1907765"/>
            <a:ext cx="142774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srgbClr val="F79646"/>
                </a:solidFill>
                <a:latin typeface="Euclid Circular B SemiBold"/>
                <a:cs typeface="Euclid Circular B SemiBold"/>
              </a:rPr>
              <a:t>воспитание патриотизма, гражданственности, преемственности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b="1" dirty="0">
                <a:solidFill>
                  <a:srgbClr val="F79646"/>
                </a:solidFill>
                <a:latin typeface="Euclid Circular B SemiBold"/>
                <a:cs typeface="Euclid Circular B SemiBold"/>
              </a:rPr>
              <a:t>сбор и анализ информации о добровольчестве</a:t>
            </a:r>
            <a:endParaRPr lang="ru-RU" sz="900" dirty="0">
              <a:solidFill>
                <a:srgbClr val="F79646"/>
              </a:solidFill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06D8DB8-25F3-1F88-C9F6-A33AFED394F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451412"/>
            <a:ext cx="609600" cy="60960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2B17F445-C6F5-00C8-327D-B76A3C0CC4A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362501"/>
            <a:ext cx="990600" cy="84158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auto">
          <a:xfrm>
            <a:off x="0" y="0"/>
            <a:ext cx="9296400" cy="523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33400" y="361950"/>
            <a:ext cx="1039266" cy="385583"/>
          </a:xfrm>
          <a:prstGeom prst="rect">
            <a:avLst/>
          </a:prstGeom>
        </p:spPr>
      </p:pic>
      <p:sp>
        <p:nvSpPr>
          <p:cNvPr id="7" name="object 2"/>
          <p:cNvSpPr txBox="1"/>
          <p:nvPr/>
        </p:nvSpPr>
        <p:spPr bwMode="auto">
          <a:xfrm>
            <a:off x="1649832" y="190591"/>
            <a:ext cx="67818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tabLst>
                <a:tab pos="1871345" algn="l"/>
              </a:tabLst>
              <a:defRPr/>
            </a:pPr>
            <a:r>
              <a:rPr lang="ru-RU" sz="2400" b="1" spc="-20" dirty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2 </a:t>
            </a:r>
            <a:r>
              <a:rPr lang="ru-RU" sz="2400" b="1" spc="-20" dirty="0" err="1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вебинар</a:t>
            </a:r>
            <a:r>
              <a:rPr lang="ru-RU" sz="2400" b="1" spc="-20" dirty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. Выберите пакет «Стандарт» </a:t>
            </a:r>
            <a:br>
              <a:rPr lang="ru-RU" sz="2400" b="1" spc="-20" dirty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</a:br>
            <a:r>
              <a:rPr lang="ru-RU" sz="2400" b="1" spc="-20" dirty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или «Мастер»</a:t>
            </a:r>
            <a:endParaRPr sz="2400" dirty="0">
              <a:solidFill>
                <a:srgbClr val="2B1262"/>
              </a:solidFill>
              <a:latin typeface="Montserrat" panose="00000500000000000000" pitchFamily="2" charset="-52"/>
              <a:cs typeface="Euclid Circular B SemiBold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399942" y="1652017"/>
            <a:ext cx="4343399" cy="1584775"/>
          </a:xfrm>
          <a:prstGeom prst="roundRect">
            <a:avLst>
              <a:gd name="adj" fmla="val 543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object 8"/>
          <p:cNvSpPr txBox="1"/>
          <p:nvPr/>
        </p:nvSpPr>
        <p:spPr bwMode="auto">
          <a:xfrm>
            <a:off x="606442" y="1876928"/>
            <a:ext cx="4020349" cy="109068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400" b="1" dirty="0">
                <a:solidFill>
                  <a:schemeClr val="accent6"/>
                </a:solidFill>
                <a:latin typeface="Montserrat" panose="00000500000000000000" pitchFamily="2" charset="-52"/>
                <a:cs typeface="Euclid Circular B SemiBold"/>
              </a:rPr>
              <a:t>Базовые сервисы:</a:t>
            </a:r>
            <a:endParaRPr lang="ru-RU" sz="1400" b="1" dirty="0">
              <a:solidFill>
                <a:srgbClr val="2B1262"/>
              </a:solidFill>
              <a:latin typeface="Montserrat" panose="00000500000000000000" pitchFamily="2" charset="-52"/>
              <a:cs typeface="Euclid Circular B SemiBold"/>
            </a:endParaRPr>
          </a:p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endParaRPr lang="ru-RU" sz="1400" b="1" dirty="0">
              <a:solidFill>
                <a:srgbClr val="2B1262"/>
              </a:solidFill>
              <a:latin typeface="Montserrat" panose="00000500000000000000" pitchFamily="2" charset="-52"/>
              <a:cs typeface="Euclid Circular B SemiBold"/>
            </a:endParaRPr>
          </a:p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1. Информирование граждан </a:t>
            </a:r>
            <a:r>
              <a:rPr lang="ru-RU" sz="1050" b="1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и организаций</a:t>
            </a:r>
            <a:endParaRPr dirty="0">
              <a:latin typeface="Montserrat" panose="00000500000000000000" pitchFamily="2" charset="-52"/>
            </a:endParaRPr>
          </a:p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2. Работа с Платформой </a:t>
            </a:r>
            <a:r>
              <a:rPr lang="ru-RU" sz="1050" b="1" u="sng" dirty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  <a:hlinkClick r:id="rId3" tooltip="https://dobro.ru/"/>
              </a:rPr>
              <a:t>ДОБРО.РФ</a:t>
            </a:r>
            <a:endParaRPr lang="ru-RU" sz="1050" b="1" dirty="0">
              <a:solidFill>
                <a:srgbClr val="2B1262"/>
              </a:solidFill>
              <a:latin typeface="Montserrat" panose="00000500000000000000" pitchFamily="2" charset="-52"/>
              <a:cs typeface="Euclid Circular B SemiBold"/>
            </a:endParaRPr>
          </a:p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3. Консультирование граждан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Montserrat" panose="00000500000000000000" pitchFamily="2" charset="-52"/>
              </a:rPr>
              <a:t>4. Работа «</a:t>
            </a:r>
            <a:r>
              <a:rPr lang="ru-RU" sz="1050" b="1" dirty="0" err="1">
                <a:solidFill>
                  <a:srgbClr val="2B1262"/>
                </a:solidFill>
                <a:latin typeface="Montserrat" panose="00000500000000000000" pitchFamily="2" charset="-52"/>
              </a:rPr>
              <a:t>Добро.Взаимно</a:t>
            </a:r>
            <a:r>
              <a:rPr lang="ru-RU" sz="1050" b="1" dirty="0">
                <a:solidFill>
                  <a:srgbClr val="2B1262"/>
                </a:solidFill>
                <a:latin typeface="Montserrat" panose="00000500000000000000" pitchFamily="2" charset="-52"/>
              </a:rPr>
              <a:t>»</a:t>
            </a:r>
            <a:endParaRPr dirty="0">
              <a:latin typeface="Montserrat" panose="00000500000000000000" pitchFamily="2" charset="-52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416844" y="3453643"/>
            <a:ext cx="2130139" cy="1556507"/>
          </a:xfrm>
          <a:prstGeom prst="roundRect">
            <a:avLst>
              <a:gd name="adj" fmla="val 9594"/>
            </a:avLst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object 8"/>
          <p:cNvSpPr txBox="1"/>
          <p:nvPr/>
        </p:nvSpPr>
        <p:spPr bwMode="auto">
          <a:xfrm>
            <a:off x="606191" y="3615485"/>
            <a:ext cx="1790059" cy="12445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00"/>
              </a:lnSpc>
              <a:buClr>
                <a:schemeClr val="accent6"/>
              </a:buClr>
              <a:defRPr/>
            </a:pPr>
            <a:r>
              <a:rPr lang="ru-RU" sz="1400" b="1" dirty="0">
                <a:solidFill>
                  <a:schemeClr val="accent6"/>
                </a:solidFill>
                <a:latin typeface="Montserrat" panose="00000500000000000000" pitchFamily="2" charset="-52"/>
                <a:cs typeface="Euclid Circular B SemiBold"/>
              </a:rPr>
              <a:t>При выборе пакета «Стандарт» </a:t>
            </a:r>
            <a:r>
              <a:rPr lang="ru-RU" sz="1400" b="1" dirty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Выберите минимум 6 сервисов</a:t>
            </a:r>
            <a:endParaRPr lang="ru-RU" sz="1050" b="1" dirty="0">
              <a:solidFill>
                <a:schemeClr val="bg1"/>
              </a:solidFill>
              <a:latin typeface="Montserrat" panose="00000500000000000000" pitchFamily="2" charset="-52"/>
              <a:cs typeface="Euclid Circular B SemiBold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2571642" y="3453643"/>
            <a:ext cx="2305157" cy="1556507"/>
          </a:xfrm>
          <a:prstGeom prst="roundRect">
            <a:avLst>
              <a:gd name="adj" fmla="val 9594"/>
            </a:avLst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object 8"/>
          <p:cNvSpPr txBox="1"/>
          <p:nvPr/>
        </p:nvSpPr>
        <p:spPr bwMode="auto">
          <a:xfrm>
            <a:off x="2691477" y="3498067"/>
            <a:ext cx="2160663" cy="144975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00"/>
              </a:lnSpc>
              <a:buClr>
                <a:schemeClr val="accent6"/>
              </a:buClr>
              <a:defRPr/>
            </a:pPr>
            <a:r>
              <a:rPr lang="ru-RU" sz="1400" b="1" dirty="0">
                <a:solidFill>
                  <a:schemeClr val="accent6"/>
                </a:solidFill>
                <a:latin typeface="Montserrat" panose="00000500000000000000" pitchFamily="2" charset="-52"/>
                <a:cs typeface="Euclid Circular B SemiBold"/>
              </a:rPr>
              <a:t>При выборе пакета «Мастер»</a:t>
            </a:r>
            <a:endParaRPr dirty="0">
              <a:latin typeface="Montserrat" panose="00000500000000000000" pitchFamily="2" charset="-52"/>
            </a:endParaRPr>
          </a:p>
          <a:p>
            <a:pPr marL="12700">
              <a:lnSpc>
                <a:spcPts val="1600"/>
              </a:lnSpc>
              <a:buClr>
                <a:schemeClr val="accent6"/>
              </a:buClr>
              <a:defRPr/>
            </a:pPr>
            <a:r>
              <a:rPr lang="ru-RU" sz="1400" b="1" dirty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- Выберите минимум 6 сервисов из пакета «Стандарт»,</a:t>
            </a:r>
            <a:endParaRPr dirty="0">
              <a:latin typeface="Montserrat" panose="00000500000000000000" pitchFamily="2" charset="-52"/>
            </a:endParaRPr>
          </a:p>
          <a:p>
            <a:pPr marL="12700">
              <a:lnSpc>
                <a:spcPts val="1600"/>
              </a:lnSpc>
              <a:buClr>
                <a:schemeClr val="accent6"/>
              </a:buClr>
              <a:defRPr/>
            </a:pPr>
            <a:r>
              <a:rPr lang="ru-RU" sz="1400" b="1" dirty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3 сервиса</a:t>
            </a:r>
            <a:r>
              <a:rPr lang="ru-RU" dirty="0">
                <a:latin typeface="Montserrat" panose="00000500000000000000" pitchFamily="2" charset="-52"/>
                <a:cs typeface="Euclid Circular B SemiBold"/>
              </a:rPr>
              <a:t> </a:t>
            </a:r>
            <a:r>
              <a:rPr lang="ru-RU" sz="1400" b="1" dirty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из пакета «Мастер»</a:t>
            </a:r>
            <a:endParaRPr lang="ru-RU" sz="1050" b="1" dirty="0">
              <a:solidFill>
                <a:schemeClr val="bg1"/>
              </a:solidFill>
              <a:latin typeface="Montserrat" panose="00000500000000000000" pitchFamily="2" charset="-52"/>
              <a:cs typeface="Euclid Circular B SemiBold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 bwMode="auto">
          <a:xfrm>
            <a:off x="5040732" y="1317335"/>
            <a:ext cx="3962400" cy="3692815"/>
          </a:xfrm>
          <a:prstGeom prst="roundRect">
            <a:avLst>
              <a:gd name="adj" fmla="val 188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object 8"/>
          <p:cNvSpPr txBox="1"/>
          <p:nvPr/>
        </p:nvSpPr>
        <p:spPr bwMode="auto">
          <a:xfrm>
            <a:off x="5202257" y="1513724"/>
            <a:ext cx="3639349" cy="35541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400" b="1" dirty="0">
                <a:solidFill>
                  <a:schemeClr val="accent6"/>
                </a:solidFill>
                <a:latin typeface="Montserrat" panose="00000500000000000000" pitchFamily="2" charset="-52"/>
                <a:cs typeface="Euclid Circular B SemiBold"/>
              </a:rPr>
              <a:t>Укажите сервисы, которые вы будите реализовывать в рамках франшизы:</a:t>
            </a:r>
            <a:endParaRPr lang="ru-RU" sz="600" b="1" dirty="0">
              <a:solidFill>
                <a:schemeClr val="accent6"/>
              </a:solidFill>
              <a:latin typeface="Montserrat" panose="00000500000000000000" pitchFamily="2" charset="-52"/>
              <a:cs typeface="Euclid Circular B SemiBold"/>
            </a:endParaRPr>
          </a:p>
          <a:p>
            <a:pPr marL="12700">
              <a:lnSpc>
                <a:spcPts val="600"/>
              </a:lnSpc>
              <a:buClr>
                <a:schemeClr val="accent6"/>
              </a:buClr>
              <a:defRPr/>
            </a:pPr>
            <a:r>
              <a:rPr lang="ru-RU" sz="600" b="1" dirty="0">
                <a:solidFill>
                  <a:schemeClr val="accent6"/>
                </a:solidFill>
                <a:latin typeface="Montserrat" panose="00000500000000000000" pitchFamily="2" charset="-52"/>
                <a:cs typeface="Euclid Circular B SemiBold"/>
              </a:rPr>
              <a:t> </a:t>
            </a: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1.  Социальное проектирование</a:t>
            </a:r>
            <a:endParaRPr dirty="0">
              <a:latin typeface="Montserrat" panose="00000500000000000000" pitchFamily="2" charset="-52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endParaRPr lang="ru-RU" sz="1050" b="1" dirty="0">
              <a:solidFill>
                <a:srgbClr val="2B1262"/>
              </a:solidFill>
              <a:latin typeface="Montserrat" panose="00000500000000000000" pitchFamily="2" charset="-52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2. Организация исследований и мониторингов</a:t>
            </a:r>
            <a:endParaRPr dirty="0">
              <a:latin typeface="Montserrat" panose="00000500000000000000" pitchFamily="2" charset="-52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endParaRPr lang="ru-RU" sz="1050" b="1" dirty="0">
              <a:solidFill>
                <a:srgbClr val="2B1262"/>
              </a:solidFill>
              <a:latin typeface="Montserrat" panose="00000500000000000000" pitchFamily="2" charset="-52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3. Организация и проведение мероприятий</a:t>
            </a:r>
            <a:endParaRPr dirty="0">
              <a:latin typeface="Montserrat" panose="00000500000000000000" pitchFamily="2" charset="-52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endParaRPr lang="ru-RU" sz="1050" b="1" dirty="0">
              <a:solidFill>
                <a:srgbClr val="2B1262"/>
              </a:solidFill>
              <a:latin typeface="Montserrat" panose="00000500000000000000" pitchFamily="2" charset="-52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4.  Вовлечение участников СВО и членов их семей в общественные инициативы</a:t>
            </a:r>
            <a:endParaRPr dirty="0">
              <a:latin typeface="Montserrat" panose="00000500000000000000" pitchFamily="2" charset="-52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endParaRPr lang="ru-RU" sz="1050" b="1" dirty="0">
              <a:solidFill>
                <a:srgbClr val="2B1262"/>
              </a:solidFill>
              <a:latin typeface="Montserrat" panose="00000500000000000000" pitchFamily="2" charset="-52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5. Центры здорового образа жизни</a:t>
            </a:r>
            <a:endParaRPr dirty="0">
              <a:latin typeface="Montserrat" panose="00000500000000000000" pitchFamily="2" charset="-52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endParaRPr lang="ru-RU" sz="1050" b="1" dirty="0">
              <a:solidFill>
                <a:srgbClr val="2B1262"/>
              </a:solidFill>
              <a:latin typeface="Montserrat" panose="00000500000000000000" pitchFamily="2" charset="-52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6. Предоставление помещения</a:t>
            </a:r>
            <a:endParaRPr dirty="0">
              <a:latin typeface="Montserrat" panose="00000500000000000000" pitchFamily="2" charset="-52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endParaRPr lang="ru-RU" sz="1050" b="1" dirty="0">
              <a:solidFill>
                <a:srgbClr val="2B1262"/>
              </a:solidFill>
              <a:latin typeface="Montserrat" panose="00000500000000000000" pitchFamily="2" charset="-52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7. Работа с местным сообществом в малых городах</a:t>
            </a:r>
            <a:endParaRPr dirty="0">
              <a:latin typeface="Montserrat" panose="00000500000000000000" pitchFamily="2" charset="-52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endParaRPr lang="ru-RU" sz="1050" b="1" dirty="0">
              <a:solidFill>
                <a:srgbClr val="2B1262"/>
              </a:solidFill>
              <a:latin typeface="Montserrat" panose="00000500000000000000" pitchFamily="2" charset="-52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F79646"/>
                </a:solidFill>
                <a:latin typeface="Montserrat" panose="00000500000000000000" pitchFamily="2" charset="-52"/>
                <a:cs typeface="Euclid Circular B SemiBold"/>
              </a:rPr>
              <a:t>8. Акселерация и сопровождение местных добровольческих, общественных проектов</a:t>
            </a:r>
            <a:endParaRPr dirty="0">
              <a:solidFill>
                <a:srgbClr val="F79646"/>
              </a:solidFill>
              <a:latin typeface="Montserrat" panose="00000500000000000000" pitchFamily="2" charset="-52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endParaRPr lang="ru-RU" sz="1050" b="1" dirty="0">
              <a:solidFill>
                <a:srgbClr val="F79646"/>
              </a:solidFill>
              <a:latin typeface="Montserrat" panose="00000500000000000000" pitchFamily="2" charset="-52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F79646"/>
                </a:solidFill>
                <a:latin typeface="Montserrat" panose="00000500000000000000" pitchFamily="2" charset="-52"/>
                <a:cs typeface="Euclid Circular B SemiBold"/>
              </a:rPr>
              <a:t>9. Оценка социального эффекта</a:t>
            </a: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endParaRPr lang="ru-RU" sz="1050" b="1" dirty="0">
              <a:solidFill>
                <a:srgbClr val="F79646"/>
              </a:solidFill>
              <a:latin typeface="Montserrat" panose="00000500000000000000" pitchFamily="2" charset="-52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F79646"/>
                </a:solidFill>
                <a:latin typeface="Montserrat" panose="00000500000000000000" pitchFamily="2" charset="-52"/>
              </a:rPr>
              <a:t>10. Консалтинг в сфере менеджмента НКО</a:t>
            </a:r>
            <a:endParaRPr dirty="0">
              <a:solidFill>
                <a:srgbClr val="F79646"/>
              </a:solidFill>
              <a:latin typeface="Montserrat" panose="00000500000000000000" pitchFamily="2" charset="-5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 bwMode="auto">
          <a:xfrm>
            <a:off x="0" y="-1761"/>
            <a:ext cx="9296400" cy="5238750"/>
          </a:xfrm>
          <a:prstGeom prst="rect">
            <a:avLst/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>
            <a:off x="4495800" y="954261"/>
            <a:ext cx="4114800" cy="779289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30" name="object 2"/>
          <p:cNvSpPr txBox="1"/>
          <p:nvPr/>
        </p:nvSpPr>
        <p:spPr bwMode="auto">
          <a:xfrm>
            <a:off x="419101" y="786148"/>
            <a:ext cx="3962399" cy="887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  <a:defRPr/>
            </a:pPr>
            <a:r>
              <a:rPr lang="ru-RU" sz="2800" b="1" spc="-20" dirty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3 </a:t>
            </a:r>
            <a:r>
              <a:rPr lang="ru-RU" sz="2800" b="1" spc="-20" dirty="0" err="1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вебинар</a:t>
            </a:r>
            <a:r>
              <a:rPr lang="ru-RU" sz="2800" b="1" spc="-20" dirty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.</a:t>
            </a:r>
          </a:p>
          <a:p>
            <a:pPr marL="12700">
              <a:spcBef>
                <a:spcPts val="100"/>
              </a:spcBef>
              <a:tabLst>
                <a:tab pos="1871345" algn="l"/>
              </a:tabLst>
              <a:defRPr/>
            </a:pPr>
            <a:r>
              <a:rPr lang="ru-RU" sz="2800" b="1" spc="-20" dirty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Целевая аудитория</a:t>
            </a:r>
            <a:endParaRPr sz="2800" dirty="0">
              <a:solidFill>
                <a:schemeClr val="bg1"/>
              </a:solidFill>
              <a:latin typeface="Montserrat" panose="00000500000000000000" pitchFamily="2" charset="-52"/>
              <a:cs typeface="Euclid Circular B SemiBold"/>
            </a:endParaRPr>
          </a:p>
        </p:txBody>
      </p:sp>
      <p:sp>
        <p:nvSpPr>
          <p:cNvPr id="32" name="object 8"/>
          <p:cNvSpPr txBox="1"/>
          <p:nvPr/>
        </p:nvSpPr>
        <p:spPr bwMode="auto">
          <a:xfrm>
            <a:off x="4724399" y="1067868"/>
            <a:ext cx="3810001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Перечислите целевые группы, на которых направлена деятельность </a:t>
            </a:r>
            <a:r>
              <a:rPr lang="ru-RU" sz="1050" b="1" dirty="0" err="1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Добро.Центра</a:t>
            </a:r>
            <a:r>
              <a:rPr lang="ru-RU" sz="1050" b="1" dirty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, опишите их социально-психологический портрет</a:t>
            </a:r>
            <a:endParaRPr dirty="0">
              <a:latin typeface="Montserrat" panose="00000500000000000000" pitchFamily="2" charset="-52"/>
            </a:endParaRP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415923"/>
              </p:ext>
            </p:extLst>
          </p:nvPr>
        </p:nvGraphicFramePr>
        <p:xfrm>
          <a:off x="484734" y="2088357"/>
          <a:ext cx="8049666" cy="306832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683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3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3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Euclid Circular B SemiBold"/>
                          <a:ea typeface="+mn-ea"/>
                          <a:cs typeface="+mn-cs"/>
                        </a:rPr>
                        <a:t>Целевая группа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Euclid Circular B SemiBold"/>
                          <a:ea typeface="+mn-ea"/>
                          <a:cs typeface="+mn-cs"/>
                        </a:rPr>
                        <a:t>Ее портрет (возраст, образование, увлечения)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Euclid Circular B SemiBold"/>
                          <a:ea typeface="+mn-ea"/>
                          <a:cs typeface="+mn-cs"/>
                        </a:rPr>
                        <a:t>Инструменты по работе</a:t>
                      </a:r>
                      <a:endParaRPr sz="1100" b="1" dirty="0">
                        <a:solidFill>
                          <a:schemeClr val="bg1"/>
                        </a:solidFill>
                        <a:latin typeface="Euclid Circular B SemiBold"/>
                        <a:ea typeface="+mn-ea"/>
                        <a:cs typeface="+mn-cs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Euclid Circular B SemiBold"/>
                          <a:ea typeface="+mn-ea"/>
                          <a:cs typeface="+mn-cs"/>
                        </a:rPr>
                        <a:t>с данной целевой группой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rgbClr val="2B1262"/>
                          </a:solidFill>
                          <a:latin typeface="Euclid Circular B SemiBold"/>
                          <a:ea typeface="+mn-ea"/>
                          <a:cs typeface="+mn-cs"/>
                        </a:rPr>
                        <a:t>Добровольческие организации и объединения, НКО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800" b="0" dirty="0">
                          <a:solidFill>
                            <a:srgbClr val="2B1262"/>
                          </a:solidFill>
                          <a:latin typeface="Euclid Circular B SemiBold"/>
                          <a:ea typeface="+mn-ea"/>
                          <a:cs typeface="+mn-cs"/>
                        </a:rPr>
                        <a:t>18-25 лет, обучающиеся СПО, вузов, работающая молодежь, 52% активистов добровольческих организаций выезжают на гуманитарные миссии регулярно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800" b="0" dirty="0">
                          <a:solidFill>
                            <a:srgbClr val="2B1262"/>
                          </a:solidFill>
                          <a:latin typeface="Euclid Circular B SemiBold"/>
                          <a:ea typeface="+mn-ea"/>
                          <a:cs typeface="+mn-cs"/>
                        </a:rPr>
                        <a:t>Консалтинг в сфере добровольчества и организации работы НКО, обучение, помощь в составлении и проведении комплексных программ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rgbClr val="2B1262"/>
                          </a:solidFill>
                          <a:latin typeface="Euclid Circular B SemiBold"/>
                          <a:ea typeface="+mn-ea"/>
                          <a:cs typeface="+mn-cs"/>
                        </a:rPr>
                        <a:t>Обучающиеся вузов и СПО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800" b="0" dirty="0">
                          <a:solidFill>
                            <a:srgbClr val="2B1262"/>
                          </a:solidFill>
                          <a:latin typeface="Euclid Circular B SemiBold"/>
                          <a:ea typeface="+mn-ea"/>
                          <a:cs typeface="+mn-cs"/>
                        </a:rPr>
                        <a:t>15-28 лет, неоконченное высшее, молодые люди с активной гражданской позицией, 30% из них хотя бы раз уже были волонтерами, ярко выражен интерес к мероприятиям, связанным со здравоохранением, ЧС, ветеранами и исторической памятью.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800" b="0" dirty="0">
                          <a:solidFill>
                            <a:srgbClr val="2B1262"/>
                          </a:solidFill>
                          <a:latin typeface="Euclid Circular B SemiBold"/>
                          <a:ea typeface="+mn-ea"/>
                          <a:cs typeface="+mn-cs"/>
                        </a:rPr>
                        <a:t>Технология «Обучение служением», консультационная поддержка, методическая помощь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rgbClr val="2B1262"/>
                          </a:solidFill>
                          <a:latin typeface="Euclid Circular B SemiBold"/>
                          <a:ea typeface="+mn-ea"/>
                          <a:cs typeface="+mn-cs"/>
                        </a:rPr>
                        <a:t>Граждане, проживающие на территории Запорожской области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800" b="0" dirty="0">
                          <a:solidFill>
                            <a:srgbClr val="2B1262"/>
                          </a:solidFill>
                          <a:latin typeface="Euclid Circular B SemiBold"/>
                          <a:ea typeface="+mn-ea"/>
                          <a:cs typeface="+mn-cs"/>
                        </a:rPr>
                        <a:t>14-60 лет, граждане с активной жизненной позицией, среднее, полное высшее образование, 54% желающих хотя бы раз попробовать себя в роли волонтера.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800" b="0" dirty="0">
                          <a:solidFill>
                            <a:srgbClr val="2B1262"/>
                          </a:solidFill>
                          <a:latin typeface="Euclid Circular B SemiBold"/>
                          <a:ea typeface="+mn-ea"/>
                          <a:cs typeface="+mn-cs"/>
                        </a:rPr>
                        <a:t>Поддержка населения, находящегося в трудной жизненной ситуации, работа с участниками СВО и их семьями, гуманитарный центр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rgbClr val="2B1262"/>
                          </a:solidFill>
                          <a:latin typeface="Euclid Circular B SemiBold"/>
                          <a:ea typeface="+mn-ea"/>
                          <a:cs typeface="+mn-cs"/>
                        </a:rPr>
                        <a:t>Муниципалитеты Запорожской области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solidFill>
                            <a:srgbClr val="2B1262"/>
                          </a:solidFill>
                          <a:latin typeface="Euclid Circular B SemiBold"/>
                          <a:ea typeface="+mn-ea"/>
                          <a:cs typeface="+mn-cs"/>
                        </a:rPr>
                        <a:t>14-60 лет, граждане с активной жизненной позицией, среднее, 37% желающих хотя бы раз попробовать себя в роли волонтера.</a:t>
                      </a:r>
                    </a:p>
                    <a:p>
                      <a:pPr>
                        <a:defRPr/>
                      </a:pPr>
                      <a:endParaRPr lang="ru-RU" sz="800" b="0" dirty="0">
                        <a:solidFill>
                          <a:srgbClr val="2B1262"/>
                        </a:solidFill>
                        <a:latin typeface="Euclid Circular B SemiBold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800" b="0" dirty="0">
                          <a:solidFill>
                            <a:srgbClr val="2B1262"/>
                          </a:solidFill>
                          <a:latin typeface="Euclid Circular B SemiBold"/>
                          <a:ea typeface="+mn-ea"/>
                          <a:cs typeface="+mn-cs"/>
                        </a:rPr>
                        <a:t>Обучение, предоставление помещения, подбор экспертов, сопровождение центров, обучение социальному проектированию, реализация программы «</a:t>
                      </a:r>
                      <a:r>
                        <a:rPr lang="ru-RU" sz="800" b="0" dirty="0" err="1">
                          <a:solidFill>
                            <a:srgbClr val="2B1262"/>
                          </a:solidFill>
                          <a:latin typeface="Euclid Circular B SemiBold"/>
                          <a:ea typeface="+mn-ea"/>
                          <a:cs typeface="+mn-cs"/>
                        </a:rPr>
                        <a:t>Доброслужащий</a:t>
                      </a:r>
                      <a:r>
                        <a:rPr lang="ru-RU" sz="800" b="0" dirty="0">
                          <a:solidFill>
                            <a:srgbClr val="2B1262"/>
                          </a:solidFill>
                          <a:latin typeface="Euclid Circular B SemiBold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8" name="object 2"/>
          <p:cNvSpPr txBox="1"/>
          <p:nvPr/>
        </p:nvSpPr>
        <p:spPr bwMode="auto">
          <a:xfrm>
            <a:off x="685800" y="747532"/>
            <a:ext cx="35052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  <a:defRPr/>
            </a:pPr>
            <a:r>
              <a:rPr lang="ru-RU" sz="2400" b="1" spc="-20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5 Вебинар. Команда</a:t>
            </a:r>
            <a:endParaRPr sz="2400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51" name="object 8"/>
          <p:cNvSpPr txBox="1"/>
          <p:nvPr/>
        </p:nvSpPr>
        <p:spPr bwMode="auto">
          <a:xfrm>
            <a:off x="4267199" y="910804"/>
            <a:ext cx="4267200" cy="3725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Перечислите членов вашей команды и опишите роли, функции и закрепленные сервисы за конкретным человеком.</a:t>
            </a:r>
            <a:endParaRPr dirty="0"/>
          </a:p>
        </p:txBody>
      </p:sp>
      <p:sp>
        <p:nvSpPr>
          <p:cNvPr id="53" name="Скругленный прямоугольник 52"/>
          <p:cNvSpPr/>
          <p:nvPr/>
        </p:nvSpPr>
        <p:spPr bwMode="auto">
          <a:xfrm>
            <a:off x="4191000" y="859829"/>
            <a:ext cx="4343399" cy="474488"/>
          </a:xfrm>
          <a:prstGeom prst="roundRect">
            <a:avLst>
              <a:gd name="adj" fmla="val 16667"/>
            </a:avLst>
          </a:prstGeom>
          <a:noFill/>
          <a:ln w="6350">
            <a:solidFill>
              <a:srgbClr val="2B1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706307"/>
              </p:ext>
            </p:extLst>
          </p:nvPr>
        </p:nvGraphicFramePr>
        <p:xfrm>
          <a:off x="484734" y="1428750"/>
          <a:ext cx="8064000" cy="3597406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953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1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8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07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1" dirty="0">
                          <a:solidFill>
                            <a:srgbClr val="2B1262"/>
                          </a:solidFill>
                          <a:latin typeface="Euclid Circular B SemiBold"/>
                          <a:cs typeface="Arial"/>
                        </a:rPr>
                        <a:t>ФИО</a:t>
                      </a:r>
                      <a:endParaRPr lang="ru-RU" sz="1050" b="1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00" b="1" dirty="0">
                          <a:solidFill>
                            <a:srgbClr val="2B1262"/>
                          </a:solidFill>
                          <a:latin typeface="Euclid Circular B SemiBold"/>
                          <a:cs typeface="Arial"/>
                        </a:rPr>
                        <a:t>Должность</a:t>
                      </a:r>
                      <a:endParaRPr lang="ru-RU" sz="1000" b="1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rgbClr val="2B1262"/>
                          </a:solidFill>
                          <a:latin typeface="Euclid Circular B SemiBold"/>
                          <a:cs typeface="Arial"/>
                        </a:rPr>
                        <a:t>Выполняемые задачи, за какие сервисы человек ответственен</a:t>
                      </a:r>
                      <a:endParaRPr lang="ru-RU" sz="900" b="1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077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Шереметьев Максим Сергеевич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700" b="0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Руководитель центра добровольчества Запорожской области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600" b="0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Руководство деятельностью центра, организация и проведение мероприятий волонтерской направленности, разработка основных направлений работы </a:t>
                      </a:r>
                      <a:r>
                        <a:rPr lang="ru-RU" sz="600" b="1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Социальное проектирование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077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900" b="1" dirty="0" err="1">
                          <a:solidFill>
                            <a:srgbClr val="2B1262"/>
                          </a:solidFill>
                          <a:latin typeface="Euclid Circular B SemiBold"/>
                        </a:rPr>
                        <a:t>Мацевич</a:t>
                      </a:r>
                      <a:r>
                        <a:rPr lang="ru-RU" sz="900" b="1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 Дмитрий Владимирович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700" b="0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Начальник отдела профориентационной работы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600" b="0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Курирование деятельности Добровольной молодежной дружины и Юнармии </a:t>
                      </a:r>
                      <a:r>
                        <a:rPr lang="ru-RU" sz="600" b="1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Сообщества взаимопомощи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54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Володина Анна Николаевна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700" b="0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Начальник отдела по развитию молодежного предпринимательства и молодежных инициатив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600" b="0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Курирование и реализация проектов и программ, направленных на образование, развитие и воспитание молодежи </a:t>
                      </a:r>
                      <a:r>
                        <a:rPr lang="ru-RU" sz="600" b="1" dirty="0" err="1">
                          <a:solidFill>
                            <a:srgbClr val="2B1262"/>
                          </a:solidFill>
                          <a:latin typeface="Euclid Circular B SemiBold"/>
                        </a:rPr>
                        <a:t>Добро.Университет</a:t>
                      </a:r>
                      <a:endParaRPr lang="ru-RU" sz="600" b="1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538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Клименко Юлия Александровна</a:t>
                      </a:r>
                    </a:p>
                    <a:p>
                      <a:pPr>
                        <a:defRPr/>
                      </a:pPr>
                      <a:endParaRPr lang="ru-RU" sz="900" b="1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Ведущий специалист отдела по развитию молодежного предпринимательства и молодежных инициатив </a:t>
                      </a:r>
                    </a:p>
                    <a:p>
                      <a:pPr>
                        <a:defRPr/>
                      </a:pPr>
                      <a:endParaRPr lang="ru-RU" sz="700" b="0" dirty="0">
                        <a:solidFill>
                          <a:srgbClr val="2B1262"/>
                        </a:solidFill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Курирование деятельности крупнейшей добровольческого движения в области «ЮГ молодой» </a:t>
                      </a:r>
                      <a:r>
                        <a:rPr lang="ru-RU" sz="600" b="1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Корпоративное волонтерство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154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Шиллер Алина Юрьевна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700" b="0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Ведущий специалист отдела развития добровольчества и взаимодействия с НКО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Курирование деятельности </a:t>
                      </a:r>
                      <a:r>
                        <a:rPr lang="ru-RU" sz="600" b="1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Центра здорового образа жизни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846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Глебова Елизавета Алексеевна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Ведущий специалист отдела по развитию молодежного предпринимательства и молодежных инициатив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600" b="0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Курирование деятельности  Волонтеров Победы </a:t>
                      </a:r>
                    </a:p>
                    <a:p>
                      <a:pPr>
                        <a:defRPr/>
                      </a:pPr>
                      <a:r>
                        <a:rPr lang="ru-RU" sz="600" b="1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Серебряное волонтерство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926169"/>
                  </a:ext>
                </a:extLst>
              </a:tr>
              <a:tr h="299077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Чеботарева Виктория Сергеевна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700" b="0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Ведущий специалист отдела развития молодежного творчества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Курирование деятельности муниципалитетов </a:t>
                      </a:r>
                      <a:r>
                        <a:rPr lang="ru-RU" sz="600" b="1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Малые города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372032"/>
                  </a:ext>
                </a:extLst>
              </a:tr>
              <a:tr h="274154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Ермак Анна Витальевна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700" b="0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Ведущий специалист организационно-кадровой работы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600" b="0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Курирование волонтерского рекрутинга </a:t>
                      </a:r>
                      <a:r>
                        <a:rPr lang="ru-RU" sz="600" b="1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Мотивация граждан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053971"/>
                  </a:ext>
                </a:extLst>
              </a:tr>
              <a:tr h="373846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err="1">
                          <a:solidFill>
                            <a:srgbClr val="2B1262"/>
                          </a:solidFill>
                          <a:latin typeface="Euclid Circular B SemiBold"/>
                        </a:rPr>
                        <a:t>Параскан</a:t>
                      </a:r>
                      <a:r>
                        <a:rPr lang="ru-RU" sz="900" b="1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 Кристина Николаевна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Специалист отдела реализации проектов и программ/ основных направлений молодежной политики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Курирование деятельности штабов </a:t>
                      </a:r>
                      <a:r>
                        <a:rPr lang="en-US" sz="600" b="0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#</a:t>
                      </a:r>
                      <a:r>
                        <a:rPr lang="ru-RU" sz="600" b="0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МЫВМЕСТЕ, </a:t>
                      </a:r>
                      <a:r>
                        <a:rPr lang="ru-RU" sz="600" b="1" dirty="0">
                          <a:solidFill>
                            <a:srgbClr val="2B1262"/>
                          </a:solidFill>
                          <a:latin typeface="Euclid Circular B SemiBold"/>
                        </a:rPr>
                        <a:t>вовлечение участников СВО и их семей в общественные инициативы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5362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7" name="Прямоугольник 56"/>
          <p:cNvSpPr/>
          <p:nvPr/>
        </p:nvSpPr>
        <p:spPr bwMode="auto">
          <a:xfrm>
            <a:off x="0" y="0"/>
            <a:ext cx="9296400" cy="523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0" name="Рисунок 5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33400" y="361950"/>
            <a:ext cx="1039266" cy="385583"/>
          </a:xfrm>
          <a:prstGeom prst="rect">
            <a:avLst/>
          </a:prstGeom>
        </p:spPr>
      </p:pic>
      <p:sp>
        <p:nvSpPr>
          <p:cNvPr id="61" name="Скругленный прямоугольник 60"/>
          <p:cNvSpPr/>
          <p:nvPr/>
        </p:nvSpPr>
        <p:spPr bwMode="auto">
          <a:xfrm>
            <a:off x="457199" y="1757118"/>
            <a:ext cx="8157243" cy="48614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rgbClr val="2B1262"/>
              </a:solidFill>
            </a:endParaRPr>
          </a:p>
        </p:txBody>
      </p:sp>
      <p:sp>
        <p:nvSpPr>
          <p:cNvPr id="63" name="object 2"/>
          <p:cNvSpPr txBox="1"/>
          <p:nvPr/>
        </p:nvSpPr>
        <p:spPr bwMode="auto">
          <a:xfrm>
            <a:off x="1752599" y="220204"/>
            <a:ext cx="7162800" cy="6412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  <a:defRPr/>
            </a:pPr>
            <a:r>
              <a:rPr lang="ru-RU" sz="2000" b="1" spc="-20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6 Вебинар. </a:t>
            </a:r>
          </a:p>
          <a:p>
            <a:pPr marL="12700">
              <a:spcBef>
                <a:spcPts val="100"/>
              </a:spcBef>
              <a:tabLst>
                <a:tab pos="1871345" algn="l"/>
              </a:tabLst>
              <a:defRPr/>
            </a:pPr>
            <a:r>
              <a:rPr lang="ru-RU" sz="2000" b="1" spc="-20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Финансирование и организационная модель </a:t>
            </a:r>
            <a:r>
              <a:rPr lang="ru-RU" sz="2000" b="1" spc="-20" dirty="0" err="1">
                <a:solidFill>
                  <a:schemeClr val="bg1"/>
                </a:solidFill>
                <a:latin typeface="Euclid Circular B SemiBold"/>
                <a:cs typeface="Euclid Circular B SemiBold"/>
              </a:rPr>
              <a:t>Добро.Центра</a:t>
            </a:r>
            <a:endParaRPr sz="2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64" name="object 8"/>
          <p:cNvSpPr txBox="1"/>
          <p:nvPr/>
        </p:nvSpPr>
        <p:spPr bwMode="auto">
          <a:xfrm>
            <a:off x="681959" y="1813921"/>
            <a:ext cx="7848600" cy="3725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Опишите основные источники для получения финансирования, какие потребности они могут закрыть, опишите пошаговый план, чтобы получить это финансирование</a:t>
            </a:r>
            <a:endParaRPr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746084"/>
              </p:ext>
            </p:extLst>
          </p:nvPr>
        </p:nvGraphicFramePr>
        <p:xfrm>
          <a:off x="499960" y="2307596"/>
          <a:ext cx="8157243" cy="203200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2719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9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90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Euclid Circular B SemiBold"/>
                        </a:rPr>
                        <a:t>Источник финансирования</a:t>
                      </a:r>
                      <a:endParaRPr sz="105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Euclid Circular B SemiBold"/>
                        </a:rPr>
                        <a:t>Для чего обращаемся</a:t>
                      </a:r>
                      <a:endParaRPr sz="1050" b="1">
                        <a:solidFill>
                          <a:schemeClr val="bg1">
                            <a:lumMod val="95000"/>
                          </a:schemeClr>
                        </a:solidFill>
                        <a:latin typeface="Euclid Circular B SemiBold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Euclid Circular B SemiBold"/>
                        </a:rPr>
                        <a:t>к этому источники</a:t>
                      </a:r>
                      <a:endParaRPr sz="1050" b="1">
                        <a:solidFill>
                          <a:schemeClr val="bg1">
                            <a:lumMod val="95000"/>
                          </a:schemeClr>
                        </a:solidFill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Euclid Circular B SemiBold"/>
                        </a:rPr>
                        <a:t>Что нужно сделать, чтобы получить финансирование?</a:t>
                      </a:r>
                      <a:endParaRPr sz="1050" b="1">
                        <a:solidFill>
                          <a:schemeClr val="bg1">
                            <a:lumMod val="95000"/>
                          </a:schemeClr>
                        </a:solidFill>
                        <a:latin typeface="Euclid Circular B SemiBo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05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Euclid Circular B SemiBold"/>
                        </a:rPr>
                        <a:t>Министерство по молодежной политике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05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Euclid Circular B SemiBold"/>
                        </a:rPr>
                        <a:t>Субсидирование и меры поддержки: оплата командировок, обучения, раздаточный материал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05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Euclid Circular B SemiBold"/>
                        </a:rPr>
                        <a:t>Сформировать официальный запрос, направить план мероприятий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05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Euclid Circular B SemiBold"/>
                        </a:rPr>
                        <a:t>ГБУ «Молодёжный ресурсный центр»</a:t>
                      </a:r>
                    </a:p>
                    <a:p>
                      <a:pPr>
                        <a:defRPr/>
                      </a:pPr>
                      <a:endParaRPr lang="ru-RU" sz="105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05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Euclid Circular B SemiBold"/>
                        </a:rPr>
                        <a:t>Ресурсное обеспечение: техника, мебель, канцелярия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05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Euclid Circular B SemiBold"/>
                        </a:rPr>
                        <a:t>Разработать программы, проекты, закрывающие потребности ГБУ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05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Euclid Circular B SemiBold"/>
                          <a:ea typeface="+mn-ea"/>
                          <a:cs typeface="+mn-cs"/>
                        </a:rPr>
                        <a:t>Коммерческий сектор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05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Euclid Circular B SemiBold"/>
                          <a:ea typeface="+mn-ea"/>
                          <a:cs typeface="+mn-cs"/>
                        </a:rPr>
                        <a:t>Финансовая стабильность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05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Euclid Circular B SemiBold"/>
                          <a:ea typeface="+mn-ea"/>
                          <a:cs typeface="+mn-cs"/>
                        </a:rPr>
                        <a:t>Разработать коммерческие предложения (например, о сдаче в аренду конференц-зала)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 bwMode="auto">
          <a:xfrm>
            <a:off x="447328" y="1123950"/>
            <a:ext cx="8167114" cy="59659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rgbClr val="2B1262"/>
              </a:solidFill>
            </a:endParaRPr>
          </a:p>
        </p:txBody>
      </p:sp>
      <p:sp>
        <p:nvSpPr>
          <p:cNvPr id="9" name="object 8"/>
          <p:cNvSpPr txBox="1"/>
          <p:nvPr/>
        </p:nvSpPr>
        <p:spPr bwMode="auto">
          <a:xfrm>
            <a:off x="681959" y="1239955"/>
            <a:ext cx="6248400" cy="362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Укажите, </a:t>
            </a:r>
            <a:r>
              <a:rPr lang="ru-RU" sz="1050" b="1" dirty="0">
                <a:solidFill>
                  <a:srgbClr val="FF0000"/>
                </a:solidFill>
                <a:latin typeface="Euclid Circular B SemiBold"/>
                <a:cs typeface="Euclid Circular B SemiBold"/>
              </a:rPr>
              <a:t>какая организация 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является учредителем </a:t>
            </a:r>
            <a:r>
              <a:rPr lang="ru-RU" sz="105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: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F79646"/>
                </a:solidFill>
                <a:latin typeface="Euclid Circular B SemiBold"/>
              </a:rPr>
              <a:t>Государственное бюджетное учреждение «Молодёжный ресурсный центр»</a:t>
            </a:r>
            <a:endParaRPr dirty="0">
              <a:solidFill>
                <a:srgbClr val="F79646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457199" y="4281151"/>
            <a:ext cx="8167114" cy="80432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endParaRPr lang="ru-RU" sz="1050" b="1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11" name="object 8"/>
          <p:cNvSpPr txBox="1"/>
          <p:nvPr/>
        </p:nvSpPr>
        <p:spPr bwMode="auto">
          <a:xfrm>
            <a:off x="609599" y="4365813"/>
            <a:ext cx="7920959" cy="73161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Каким образом вы можете сделать </a:t>
            </a:r>
            <a:r>
              <a:rPr lang="ru-RU" sz="105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финансово стабильной организацией (участие в грантах, коммерческая деятельность и </a:t>
            </a:r>
            <a:r>
              <a:rPr lang="ru-RU" sz="105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тп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)?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100" b="1" dirty="0">
                <a:solidFill>
                  <a:srgbClr val="F79646"/>
                </a:solidFill>
                <a:latin typeface="Euclid Circular B SemiBold"/>
              </a:rPr>
              <a:t>Участие в грантовых конкурсах: </a:t>
            </a:r>
            <a:r>
              <a:rPr lang="ru-RU" sz="1100" b="1" dirty="0" err="1">
                <a:solidFill>
                  <a:srgbClr val="F79646"/>
                </a:solidFill>
                <a:latin typeface="Euclid Circular B SemiBold"/>
              </a:rPr>
              <a:t>Росмолодежь.Гранты</a:t>
            </a:r>
            <a:r>
              <a:rPr lang="ru-RU" sz="1100" b="1" dirty="0">
                <a:solidFill>
                  <a:srgbClr val="F79646"/>
                </a:solidFill>
                <a:latin typeface="Euclid Circular B SemiBold"/>
              </a:rPr>
              <a:t>, ФПГ. Аренда оборудования и помещения коммерческому сектору, работа с муниципалитетами и предоставление сервисов.</a:t>
            </a:r>
            <a:endParaRPr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/>
          <p:cNvSpPr/>
          <p:nvPr/>
        </p:nvSpPr>
        <p:spPr bwMode="auto">
          <a:xfrm>
            <a:off x="0" y="-1761"/>
            <a:ext cx="9296400" cy="5238750"/>
          </a:xfrm>
          <a:prstGeom prst="rect">
            <a:avLst/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Скругленный прямоугольник 51"/>
          <p:cNvSpPr/>
          <p:nvPr/>
        </p:nvSpPr>
        <p:spPr bwMode="auto">
          <a:xfrm>
            <a:off x="4541651" y="819150"/>
            <a:ext cx="3048000" cy="779289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54" name="object 2"/>
          <p:cNvSpPr txBox="1"/>
          <p:nvPr/>
        </p:nvSpPr>
        <p:spPr bwMode="auto">
          <a:xfrm>
            <a:off x="448018" y="888193"/>
            <a:ext cx="3962399" cy="6412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  <a:defRPr/>
            </a:pPr>
            <a:r>
              <a:rPr lang="ru-RU" sz="2000" b="1" spc="-20" dirty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7 </a:t>
            </a:r>
            <a:r>
              <a:rPr lang="ru-RU" sz="2000" b="1" spc="-20" dirty="0" err="1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вебинар</a:t>
            </a:r>
            <a:r>
              <a:rPr lang="ru-RU" sz="2000" b="1" spc="-20" dirty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. Взаимодействие</a:t>
            </a:r>
            <a:endParaRPr sz="1200" dirty="0">
              <a:latin typeface="Montserrat" panose="00000500000000000000" pitchFamily="2" charset="-52"/>
            </a:endParaRPr>
          </a:p>
          <a:p>
            <a:pPr marL="12700">
              <a:spcBef>
                <a:spcPts val="100"/>
              </a:spcBef>
              <a:tabLst>
                <a:tab pos="1871345" algn="l"/>
              </a:tabLst>
              <a:defRPr/>
            </a:pPr>
            <a:r>
              <a:rPr lang="ru-RU" sz="2000" b="1" spc="-20" dirty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с партнерами</a:t>
            </a:r>
            <a:endParaRPr sz="2000" dirty="0">
              <a:solidFill>
                <a:schemeClr val="bg1"/>
              </a:solidFill>
              <a:latin typeface="Montserrat" panose="00000500000000000000" pitchFamily="2" charset="-52"/>
              <a:cs typeface="Euclid Circular B SemiBold"/>
            </a:endParaRPr>
          </a:p>
        </p:txBody>
      </p:sp>
      <p:sp>
        <p:nvSpPr>
          <p:cNvPr id="55" name="object 8"/>
          <p:cNvSpPr txBox="1"/>
          <p:nvPr/>
        </p:nvSpPr>
        <p:spPr bwMode="auto">
          <a:xfrm>
            <a:off x="4666534" y="932757"/>
            <a:ext cx="2667000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Пропишите потенциальных партнеров, а также условия, на которых вы построите работу</a:t>
            </a:r>
            <a:endParaRPr dirty="0">
              <a:latin typeface="Montserrat" panose="00000500000000000000" pitchFamily="2" charset="-52"/>
            </a:endParaRPr>
          </a:p>
        </p:txBody>
      </p:sp>
      <p:graphicFrame>
        <p:nvGraphicFramePr>
          <p:cNvPr id="56" name="Таблица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815416"/>
              </p:ext>
            </p:extLst>
          </p:nvPr>
        </p:nvGraphicFramePr>
        <p:xfrm>
          <a:off x="484734" y="1657350"/>
          <a:ext cx="8049666" cy="3438573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953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38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  <a:cs typeface="Arial"/>
                        </a:rPr>
                        <a:t>Партнер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  <a:cs typeface="Arial"/>
                        </a:rPr>
                        <a:t>Что вы можете дать партнеру?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  <a:cs typeface="Arial"/>
                        </a:rPr>
                        <a:t>Что вы хотите получить</a:t>
                      </a:r>
                      <a:endParaRPr sz="900" b="1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algn="ctr">
                        <a:defRPr/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  <a:cs typeface="Arial"/>
                        </a:rPr>
                        <a:t>от партнера?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386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rgbClr val="2B1262"/>
                          </a:solidFill>
                          <a:latin typeface="Montserrat" panose="00000500000000000000" pitchFamily="2" charset="-52"/>
                        </a:rPr>
                        <a:t>Министерство по молодежной политике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800" b="1" dirty="0">
                          <a:solidFill>
                            <a:srgbClr val="2B1262"/>
                          </a:solidFill>
                          <a:latin typeface="Montserrat" panose="00000500000000000000" pitchFamily="2" charset="-52"/>
                        </a:rPr>
                        <a:t>Реализация программ и проектов молодежной политики в области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800" b="1" dirty="0">
                          <a:solidFill>
                            <a:srgbClr val="2B1262"/>
                          </a:solidFill>
                          <a:latin typeface="Montserrat" panose="00000500000000000000" pitchFamily="2" charset="-52"/>
                        </a:rPr>
                        <a:t>Субсидирование, информационная поддержка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386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rgbClr val="2B1262"/>
                          </a:solidFill>
                          <a:latin typeface="Montserrat" panose="00000500000000000000" pitchFamily="2" charset="-52"/>
                        </a:rPr>
                        <a:t>ГБУ «Молодёжный ресурсный центр»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>
                          <a:solidFill>
                            <a:srgbClr val="2B1262"/>
                          </a:solidFill>
                          <a:latin typeface="Montserrat" panose="00000500000000000000" pitchFamily="2" charset="-52"/>
                        </a:rPr>
                        <a:t>Реализация программ и проектов в рамках развития добровольчества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800" b="1" dirty="0">
                          <a:solidFill>
                            <a:srgbClr val="2B1262"/>
                          </a:solidFill>
                          <a:latin typeface="Montserrat" panose="00000500000000000000" pitchFamily="2" charset="-52"/>
                        </a:rPr>
                        <a:t>Материально-техническое обеспечение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031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rgbClr val="2B1262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Министерство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>
                          <a:solidFill>
                            <a:srgbClr val="2B1262"/>
                          </a:solidFill>
                          <a:latin typeface="Montserrat" panose="00000500000000000000" pitchFamily="2" charset="-52"/>
                        </a:rPr>
                        <a:t>Реализация программ и проектов, обеспечение волонтерами культуры, сопровождение мероприятий, помощь в реализации программы «Пушкинская карта»</a:t>
                      </a:r>
                      <a:endParaRPr lang="ru-RU" sz="800" b="1" dirty="0">
                        <a:solidFill>
                          <a:srgbClr val="2B1262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800" b="1" dirty="0">
                          <a:solidFill>
                            <a:srgbClr val="2B1262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Предоставление площадок, поощрений для волонтеров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031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rgbClr val="2B1262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Министерство туризма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>
                          <a:solidFill>
                            <a:srgbClr val="2B1262"/>
                          </a:solidFill>
                          <a:latin typeface="Montserrat" panose="00000500000000000000" pitchFamily="2" charset="-52"/>
                        </a:rPr>
                        <a:t>Реализация программ и проектов в сфере развития туризма и курортов, например, «Больше, чем путешествие» или Проектный офис туризма</a:t>
                      </a:r>
                      <a:endParaRPr lang="ru-RU" sz="800" b="1" dirty="0">
                        <a:solidFill>
                          <a:srgbClr val="2B1262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>
                          <a:solidFill>
                            <a:srgbClr val="2B1262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Предоставление площадок, поощрений для волонтеров</a:t>
                      </a:r>
                    </a:p>
                    <a:p>
                      <a:pPr>
                        <a:defRPr/>
                      </a:pPr>
                      <a:endParaRPr lang="ru-RU" sz="800" b="1" dirty="0">
                        <a:solidFill>
                          <a:srgbClr val="2B1262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031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rgbClr val="2B1262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Мелитопольский гуманитарный университет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800" b="1" dirty="0">
                          <a:solidFill>
                            <a:srgbClr val="2B1262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Консультации в области социального проектирования, предоставление экспертов для образовательных мероприятий и треков, технология «Обучение служением»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800" b="1" dirty="0">
                          <a:solidFill>
                            <a:srgbClr val="2B1262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Запрос на сервисы, обновление волонтерской базы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087984"/>
                  </a:ext>
                </a:extLst>
              </a:tr>
              <a:tr h="501031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rgbClr val="2B1262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Азовский государственный педагогический университет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>
                          <a:solidFill>
                            <a:srgbClr val="2B1262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Консультации в области социального проектирования, предоставление экспертов для образовательных мероприятий и треков, технология «Обучение служением»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>
                          <a:solidFill>
                            <a:srgbClr val="2B1262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Запрос на сервисы, обновление волонтерской базы</a:t>
                      </a:r>
                    </a:p>
                    <a:p>
                      <a:pPr>
                        <a:defRPr/>
                      </a:pPr>
                      <a:endParaRPr lang="ru-RU" sz="800" b="1" dirty="0">
                        <a:solidFill>
                          <a:srgbClr val="2B1262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539558"/>
                  </a:ext>
                </a:extLst>
              </a:tr>
              <a:tr h="28672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900" b="1" dirty="0">
                          <a:solidFill>
                            <a:srgbClr val="2B1262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&gt;</a:t>
                      </a:r>
                      <a:r>
                        <a:rPr lang="ru-RU" sz="900" b="1" dirty="0">
                          <a:solidFill>
                            <a:srgbClr val="2B1262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20 НКО в области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800" b="1" dirty="0">
                          <a:solidFill>
                            <a:srgbClr val="2B1262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Консалтинг в сфере менеджмента НКО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>
                          <a:solidFill>
                            <a:srgbClr val="2B1262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Запрос на сервисы, обновление волонтерской базы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0912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 bwMode="auto">
          <a:xfrm>
            <a:off x="4762" y="0"/>
            <a:ext cx="9296400" cy="523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33400" y="361950"/>
            <a:ext cx="1039266" cy="385583"/>
          </a:xfrm>
          <a:prstGeom prst="rect">
            <a:avLst/>
          </a:prstGeom>
        </p:spPr>
      </p:pic>
      <p:sp>
        <p:nvSpPr>
          <p:cNvPr id="32" name="Скругленный прямоугольник 31"/>
          <p:cNvSpPr/>
          <p:nvPr/>
        </p:nvSpPr>
        <p:spPr bwMode="auto">
          <a:xfrm>
            <a:off x="457200" y="1352550"/>
            <a:ext cx="8229600" cy="5234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rgbClr val="2B1262"/>
              </a:solidFill>
            </a:endParaRPr>
          </a:p>
        </p:txBody>
      </p:sp>
      <p:sp>
        <p:nvSpPr>
          <p:cNvPr id="33" name="object 2"/>
          <p:cNvSpPr txBox="1"/>
          <p:nvPr/>
        </p:nvSpPr>
        <p:spPr bwMode="auto">
          <a:xfrm>
            <a:off x="457200" y="725662"/>
            <a:ext cx="7162800" cy="474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  <a:defRPr/>
            </a:pPr>
            <a:r>
              <a:rPr lang="ru-RU" sz="3000" b="1" spc="-20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8 </a:t>
            </a:r>
            <a:r>
              <a:rPr lang="ru-RU" sz="3000" b="1" spc="-20" dirty="0" err="1">
                <a:solidFill>
                  <a:schemeClr val="bg1"/>
                </a:solidFill>
                <a:latin typeface="Euclid Circular B SemiBold"/>
                <a:cs typeface="Euclid Circular B SemiBold"/>
              </a:rPr>
              <a:t>вебинар</a:t>
            </a:r>
            <a:r>
              <a:rPr lang="ru-RU" sz="3000" b="1" spc="-20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. Пространство и </a:t>
            </a:r>
            <a:r>
              <a:rPr lang="ru-RU" sz="3000" b="1" spc="-20" dirty="0" err="1">
                <a:solidFill>
                  <a:schemeClr val="bg1"/>
                </a:solidFill>
                <a:latin typeface="Euclid Circular B SemiBold"/>
                <a:cs typeface="Euclid Circular B SemiBold"/>
              </a:rPr>
              <a:t>брендинг</a:t>
            </a:r>
            <a:endParaRPr sz="3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34" name="object 8"/>
          <p:cNvSpPr txBox="1"/>
          <p:nvPr/>
        </p:nvSpPr>
        <p:spPr bwMode="auto">
          <a:xfrm>
            <a:off x="609600" y="1457513"/>
            <a:ext cx="7848600" cy="362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Предоставьте план пространства с описанными функциональными зонами </a:t>
            </a:r>
            <a:r>
              <a:rPr lang="ru-RU" sz="105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. Какие ценности вы закладываете в пространство </a:t>
            </a:r>
            <a:r>
              <a:rPr lang="ru-RU" sz="105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? В чем аутентичность (особенность) вашего пространства? Приложите референсы пространства. </a:t>
            </a:r>
            <a:endParaRPr dirty="0"/>
          </a:p>
        </p:txBody>
      </p:sp>
      <p:sp>
        <p:nvSpPr>
          <p:cNvPr id="2" name="object 8">
            <a:extLst>
              <a:ext uri="{FF2B5EF4-FFF2-40B4-BE49-F238E27FC236}">
                <a16:creationId xmlns:a16="http://schemas.microsoft.com/office/drawing/2014/main" id="{07E6B1E2-B062-15E7-C4E6-F85A8E9F7F0B}"/>
              </a:ext>
            </a:extLst>
          </p:cNvPr>
          <p:cNvSpPr txBox="1"/>
          <p:nvPr/>
        </p:nvSpPr>
        <p:spPr bwMode="auto">
          <a:xfrm>
            <a:off x="5962468" y="3059789"/>
            <a:ext cx="3352800" cy="108132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Центр будет вмещать в себя 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</a:rPr>
              <a:t>Лекторий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</a:rPr>
              <a:t>Зону консультаций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</a:rPr>
              <a:t>Кабинеты сотрудников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</a:rPr>
              <a:t>Пространство дискуссий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</a:rPr>
              <a:t>Место для хранения гуманитарки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3002C58-D560-2FB8-E4ED-A3DDF9DC1A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035080"/>
            <a:ext cx="1268333" cy="84522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3EA68E4-449F-832A-B5C0-6965AD738B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467" y="2035080"/>
            <a:ext cx="1268333" cy="84522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CC61BBC-9E1B-B7BD-9856-8C1B46BE44C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134" y="2033172"/>
            <a:ext cx="1268333" cy="84522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1F2BA43-5F51-0C5B-79B3-543066E6029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12" y="3028950"/>
            <a:ext cx="2607711" cy="165735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CB638649-52D8-0CF6-E2B8-CE40A22A21C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140" y="3028950"/>
            <a:ext cx="2607711" cy="1657349"/>
          </a:xfrm>
          <a:prstGeom prst="rect">
            <a:avLst/>
          </a:prstGeom>
        </p:spPr>
      </p:pic>
      <p:sp>
        <p:nvSpPr>
          <p:cNvPr id="13" name="Скругленный прямоугольник 31">
            <a:extLst>
              <a:ext uri="{FF2B5EF4-FFF2-40B4-BE49-F238E27FC236}">
                <a16:creationId xmlns:a16="http://schemas.microsoft.com/office/drawing/2014/main" id="{1AD951F9-7279-D6D8-4853-466CCED46E7D}"/>
              </a:ext>
            </a:extLst>
          </p:cNvPr>
          <p:cNvSpPr/>
          <p:nvPr/>
        </p:nvSpPr>
        <p:spPr bwMode="auto">
          <a:xfrm>
            <a:off x="457200" y="1200150"/>
            <a:ext cx="8229600" cy="762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rgbClr val="2B1262"/>
              </a:solidFill>
            </a:endParaRPr>
          </a:p>
        </p:txBody>
      </p:sp>
      <p:sp>
        <p:nvSpPr>
          <p:cNvPr id="14" name="object 8">
            <a:extLst>
              <a:ext uri="{FF2B5EF4-FFF2-40B4-BE49-F238E27FC236}">
                <a16:creationId xmlns:a16="http://schemas.microsoft.com/office/drawing/2014/main" id="{6CE61735-9886-2706-65E6-E53C3275BAA7}"/>
              </a:ext>
            </a:extLst>
          </p:cNvPr>
          <p:cNvSpPr txBox="1"/>
          <p:nvPr/>
        </p:nvSpPr>
        <p:spPr bwMode="auto">
          <a:xfrm>
            <a:off x="609600" y="1305113"/>
            <a:ext cx="7848600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Предоставьте план пространства с описанными функциональными зонами </a:t>
            </a:r>
            <a:r>
              <a:rPr lang="ru-RU" sz="105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. Какие ценности вы закладываете в пространство </a:t>
            </a:r>
            <a:r>
              <a:rPr lang="ru-RU" sz="105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? В чем аутентичность (особенность) вашего пространства? Приложите </a:t>
            </a:r>
            <a:r>
              <a:rPr lang="ru-RU" sz="105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референсы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пространства </a:t>
            </a:r>
            <a:r>
              <a:rPr lang="ru-RU" sz="105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. </a:t>
            </a:r>
            <a:endParaRPr dirty="0"/>
          </a:p>
        </p:txBody>
      </p:sp>
      <p:sp>
        <p:nvSpPr>
          <p:cNvPr id="15" name="object 8">
            <a:extLst>
              <a:ext uri="{FF2B5EF4-FFF2-40B4-BE49-F238E27FC236}">
                <a16:creationId xmlns:a16="http://schemas.microsoft.com/office/drawing/2014/main" id="{3585FB17-E664-1D59-E26B-E9E2BF970E82}"/>
              </a:ext>
            </a:extLst>
          </p:cNvPr>
          <p:cNvSpPr txBox="1"/>
          <p:nvPr/>
        </p:nvSpPr>
        <p:spPr bwMode="auto">
          <a:xfrm>
            <a:off x="533400" y="1981000"/>
            <a:ext cx="3499522" cy="8948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90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Ресурсный центр добровольчества Запорожской области 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90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(в будущем Ресурсный </a:t>
            </a:r>
            <a:r>
              <a:rPr lang="ru-RU" sz="900" b="1" dirty="0" err="1">
                <a:solidFill>
                  <a:schemeClr val="bg1"/>
                </a:solidFill>
                <a:latin typeface="Euclid Circular B SemiBold"/>
                <a:cs typeface="Euclid Circular B SemiBold"/>
              </a:rPr>
              <a:t>Добро.Центр</a:t>
            </a:r>
            <a:r>
              <a:rPr lang="ru-RU" sz="90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) уникален своими программами поддержки населения. </a:t>
            </a:r>
            <a:r>
              <a:rPr lang="en-US" sz="90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 </a:t>
            </a:r>
            <a:r>
              <a:rPr lang="ru-RU" sz="900" b="1" dirty="0">
                <a:solidFill>
                  <a:schemeClr val="bg1"/>
                </a:solidFill>
                <a:latin typeface="Euclid Circular B SemiBold"/>
              </a:rPr>
              <a:t>Гуманитарный центр. Гуманитарные миссии в прифронтовую зону. Работа по социализации участников СВО, помощь их семьям</a:t>
            </a:r>
            <a:endParaRPr sz="1400" dirty="0">
              <a:solidFill>
                <a:schemeClr val="bg1"/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D2A37397-54B7-F622-2638-DC03164F9E1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729" y="4243816"/>
            <a:ext cx="2013422" cy="44248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3242</TotalTime>
  <Words>1280</Words>
  <Application>Microsoft Office PowerPoint</Application>
  <DocSecurity>0</DocSecurity>
  <PresentationFormat>Экран (16:9)</PresentationFormat>
  <Paragraphs>176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Euclid Circular B</vt:lpstr>
      <vt:lpstr>Euclid Circular B Medium</vt:lpstr>
      <vt:lpstr>Euclid Circular B SemiBold</vt:lpstr>
      <vt:lpstr>Montserrat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Арина</dc:creator>
  <cp:keywords/>
  <dc:description/>
  <cp:lastModifiedBy>Max Sher</cp:lastModifiedBy>
  <cp:revision>204</cp:revision>
  <dcterms:created xsi:type="dcterms:W3CDTF">2023-03-13T00:14:48Z</dcterms:created>
  <dcterms:modified xsi:type="dcterms:W3CDTF">2024-07-05T06:37:58Z</dcterms:modified>
  <cp:category/>
  <dc:identifier/>
  <cp:contentStatus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2023-03-13T00:00:00Z</vt:filetime>
  </property>
</Properties>
</file>