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7" r:id="rId3"/>
    <p:sldId id="258" r:id="rId4"/>
    <p:sldId id="259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71" r:id="rId14"/>
    <p:sldId id="282" r:id="rId15"/>
    <p:sldId id="274" r:id="rId16"/>
    <p:sldId id="275" r:id="rId17"/>
    <p:sldId id="281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6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ublic204252649?w=wall-204252649_124" TargetMode="External"/><Relationship Id="rId3" Type="http://schemas.openxmlformats.org/officeDocument/2006/relationships/hyperlink" Target="https://vk.com/@342068124-pamyatnik-partizanam-grazhdanskoi-voiny-v-lopuhovke" TargetMode="External"/><Relationship Id="rId7" Type="http://schemas.openxmlformats.org/officeDocument/2006/relationships/hyperlink" Target="https://www.youtube.com/watch?v=CB_Tz5yjet8" TargetMode="External"/><Relationship Id="rId2" Type="http://schemas.openxmlformats.org/officeDocument/2006/relationships/hyperlink" Target="https://vk.com/album-112826637_24592124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@victoriyavlg-istoriya-veterana-zheltov-akim-venediktovich" TargetMode="External"/><Relationship Id="rId5" Type="http://schemas.openxmlformats.org/officeDocument/2006/relationships/hyperlink" Target="http://rudnya-tribuna.ru/news/media/2018/12/5/geroj-sovetskogo-soyuza-grigorev-ivan-yakovlevich/" TargetMode="External"/><Relationship Id="rId4" Type="http://schemas.openxmlformats.org/officeDocument/2006/relationships/hyperlink" Target="https://vk.com/@victoriyavlg-istoriya-veterana-schadin-vasilii-filippovich" TargetMode="External"/><Relationship Id="rId9" Type="http://schemas.openxmlformats.org/officeDocument/2006/relationships/hyperlink" Target="https://vk.com/public204252649?w=wall-204252649_1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330" y="1412776"/>
            <a:ext cx="76992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ДОСТОПРИМЕЧАТЕЛЬНОСТИ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РОДНОЙ ЗЕМЛИ</a:t>
            </a:r>
            <a:endParaRPr lang="ru-RU" sz="4000" b="1" i="1" dirty="0">
              <a:solidFill>
                <a:srgbClr val="00206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3356992"/>
            <a:ext cx="57606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 волонтерского отряда «ТРИ-Д» (</a:t>
            </a:r>
            <a:r>
              <a:rPr lang="ru-RU" b="1" dirty="0" err="1" smtClean="0"/>
              <a:t>ДелайДобрые</a:t>
            </a:r>
            <a:r>
              <a:rPr lang="ru-RU" b="1" dirty="0" smtClean="0"/>
              <a:t> Дела)</a:t>
            </a:r>
            <a:br>
              <a:rPr lang="ru-RU" b="1" dirty="0" smtClean="0"/>
            </a:br>
            <a:r>
              <a:rPr lang="ru-RU" b="1" dirty="0" smtClean="0"/>
              <a:t>МКОУ «</a:t>
            </a:r>
            <a:r>
              <a:rPr lang="ru-RU" b="1" dirty="0" err="1" smtClean="0"/>
              <a:t>Лопуховская</a:t>
            </a:r>
            <a:r>
              <a:rPr lang="ru-RU" b="1" dirty="0" smtClean="0"/>
              <a:t> СОШ»</a:t>
            </a:r>
            <a:br>
              <a:rPr lang="ru-RU" b="1" dirty="0" smtClean="0"/>
            </a:br>
            <a:r>
              <a:rPr lang="ru-RU" b="1" dirty="0" err="1" smtClean="0"/>
              <a:t>Руднянского</a:t>
            </a:r>
            <a:r>
              <a:rPr lang="ru-RU" b="1" dirty="0" smtClean="0"/>
              <a:t> </a:t>
            </a:r>
            <a:r>
              <a:rPr lang="ru-RU" b="1" dirty="0" err="1" smtClean="0"/>
              <a:t>муниципальногорайона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Волгоградской области.</a:t>
            </a:r>
          </a:p>
          <a:p>
            <a:pPr algn="ctr"/>
            <a:r>
              <a:rPr lang="ru-RU" b="1" dirty="0" smtClean="0"/>
              <a:t>2021 г.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#</a:t>
            </a:r>
            <a:r>
              <a:rPr lang="ru-RU" b="1" dirty="0"/>
              <a:t>М</a:t>
            </a:r>
            <a:r>
              <a:rPr lang="ru-RU" b="1" dirty="0" smtClean="0"/>
              <a:t>ЫВМЕСТЕ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8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8201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В центре села находится памятник Слава Героям-землякам. </a:t>
            </a:r>
            <a:r>
              <a:rPr lang="ru-RU" b="1" dirty="0" smtClean="0"/>
              <a:t>Возле </a:t>
            </a:r>
            <a:r>
              <a:rPr lang="ru-RU" b="1" dirty="0"/>
              <a:t>стелы – фамилии односельчан, погибших в Великой Отечественной войне.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5589240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Школьники также поддерживают порядок на территории этого </a:t>
            </a:r>
            <a:r>
              <a:rPr lang="ru-RU" b="1" dirty="0" smtClean="0"/>
              <a:t>памятника, участвуют в митингах, возложении цветов. </a:t>
            </a:r>
            <a:endParaRPr lang="ru-RU" b="1" dirty="0"/>
          </a:p>
        </p:txBody>
      </p:sp>
      <p:pic>
        <p:nvPicPr>
          <p:cNvPr id="9218" name="Picture 2" descr="F:\волонтеры школа\WNghIC5Ifw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7"/>
          <a:stretch/>
        </p:blipFill>
        <p:spPr bwMode="auto">
          <a:xfrm>
            <a:off x="6356226" y="3195266"/>
            <a:ext cx="2320230" cy="222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волонтеры школа\VPWVyO6rzi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15" y="3111095"/>
            <a:ext cx="1728192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irst\Desktop\Фото класса\20210509_103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4" y="1700808"/>
            <a:ext cx="3113186" cy="41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11" y="475117"/>
            <a:ext cx="3380127" cy="253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4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178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Трое наших земляков стали героями Советского </a:t>
            </a:r>
            <a:r>
              <a:rPr lang="ru-RU" b="1" dirty="0" smtClean="0"/>
              <a:t>Союза: 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Григорьев И.Я., Желтов А.В., </a:t>
            </a:r>
            <a:r>
              <a:rPr lang="ru-RU" b="1" dirty="0" err="1"/>
              <a:t>Щадин</a:t>
            </a:r>
            <a:r>
              <a:rPr lang="ru-RU" b="1" dirty="0"/>
              <a:t> В.Ф.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t="13055" b="24323"/>
          <a:stretch/>
        </p:blipFill>
        <p:spPr bwMode="auto">
          <a:xfrm>
            <a:off x="928662" y="1500174"/>
            <a:ext cx="7296000" cy="342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5445224"/>
            <a:ext cx="750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В школе действует краеведческий музей, который ежегодно посещают школьники с экскурсиями, узнавая о  наших земляках, ставших знаменитыми в разных сферах.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512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14351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Александр </a:t>
            </a:r>
            <a:r>
              <a:rPr lang="ru-RU" b="1" dirty="0" err="1" smtClean="0">
                <a:solidFill>
                  <a:prstClr val="black"/>
                </a:solidFill>
              </a:rPr>
              <a:t>Синякин</a:t>
            </a:r>
            <a:r>
              <a:rPr lang="ru-RU" b="1" dirty="0" smtClean="0">
                <a:solidFill>
                  <a:prstClr val="black"/>
                </a:solidFill>
              </a:rPr>
              <a:t>, наш земляк, </a:t>
            </a:r>
            <a:r>
              <a:rPr lang="ru-RU" b="1" dirty="0">
                <a:solidFill>
                  <a:prstClr val="black"/>
                </a:solidFill>
              </a:rPr>
              <a:t>художник—</a:t>
            </a:r>
            <a:r>
              <a:rPr lang="ru-RU" b="1" dirty="0" err="1">
                <a:solidFill>
                  <a:prstClr val="black"/>
                </a:solidFill>
              </a:rPr>
              <a:t>славянист</a:t>
            </a:r>
            <a:r>
              <a:rPr lang="ru-RU" b="1" dirty="0">
                <a:solidFill>
                  <a:prstClr val="black"/>
                </a:solidFill>
              </a:rPr>
              <a:t>, является членом творческого союза художников России. Работы этого живописца экспонируются в Москве, в Музее Славянской Культуры им. Константина Васильева. Выставка его работ была организована и  в нашей школе. </a:t>
            </a:r>
          </a:p>
        </p:txBody>
      </p:sp>
      <p:pic>
        <p:nvPicPr>
          <p:cNvPr id="11268" name="Picture 4" descr="F:\волонтеры школа\N9yPTHcUP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4"/>
          <a:stretch/>
        </p:blipFill>
        <p:spPr bwMode="auto">
          <a:xfrm>
            <a:off x="4143372" y="2285992"/>
            <a:ext cx="4505434" cy="26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волонтеры школа\2Kpjne4US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85728"/>
            <a:ext cx="1607567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волонтеры школа\qUL2WTJFuO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14290"/>
            <a:ext cx="1500198" cy="21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C:\Users\HP\Pictures\PkFh2z0L128oorEkzMoC6B5RzwfNSl8hNe82RScBz24a5XhwXt6u-BtJn20ZvcLFVKcl95P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857232"/>
            <a:ext cx="3214710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8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91" y="56612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Кроме памятников истории в </a:t>
            </a:r>
            <a:r>
              <a:rPr lang="ru-RU" b="1" dirty="0" err="1"/>
              <a:t>Лопуховке</a:t>
            </a:r>
            <a:r>
              <a:rPr lang="ru-RU" b="1" dirty="0"/>
              <a:t> имеются и природные памятники. Прежде всего это сама река Медведица, окаймленная пойменным лесом. </a:t>
            </a:r>
          </a:p>
        </p:txBody>
      </p:sp>
      <p:pic>
        <p:nvPicPr>
          <p:cNvPr id="12292" name="Picture 4" descr="D:\Мама\Фотографии\фотки\Поход\hP19njzg5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9981"/>
            <a:ext cx="6983001" cy="52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556" y="58052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 smtClean="0">
                <a:solidFill>
                  <a:prstClr val="black"/>
                </a:solidFill>
              </a:rPr>
              <a:t>степи в окрестностях села </a:t>
            </a:r>
            <a:r>
              <a:rPr lang="ru-RU" b="1" dirty="0" smtClean="0">
                <a:solidFill>
                  <a:prstClr val="black"/>
                </a:solidFill>
              </a:rPr>
              <a:t>водятся косули, зайцы, лисы, волки, хищные птицы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4341" name="Picture 5" descr="F:\волонтеры школа\птич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34265" r="12005" b="6133"/>
          <a:stretch/>
        </p:blipFill>
        <p:spPr bwMode="auto">
          <a:xfrm>
            <a:off x="7308304" y="2670240"/>
            <a:ext cx="1665514" cy="14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0" b="20363"/>
          <a:stretch/>
        </p:blipFill>
        <p:spPr bwMode="auto">
          <a:xfrm>
            <a:off x="345136" y="452218"/>
            <a:ext cx="5086673" cy="29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545"/>
          <a:stretch/>
        </p:blipFill>
        <p:spPr bwMode="auto">
          <a:xfrm>
            <a:off x="5535053" y="2737050"/>
            <a:ext cx="1602727" cy="138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53" y="452218"/>
            <a:ext cx="3192093" cy="2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8"/>
          <a:stretch/>
        </p:blipFill>
        <p:spPr bwMode="auto">
          <a:xfrm>
            <a:off x="5799517" y="4244454"/>
            <a:ext cx="2676525" cy="141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 descr="C:\Users\HP\Pictures\scale_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3714752"/>
            <a:ext cx="2769234" cy="18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126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83" y="404664"/>
            <a:ext cx="43802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И в лесу, и в степи встречаются редкие «</a:t>
            </a:r>
            <a:r>
              <a:rPr lang="ru-RU" b="1" dirty="0" err="1"/>
              <a:t>краснокнижные</a:t>
            </a:r>
            <a:r>
              <a:rPr lang="ru-RU" b="1" dirty="0"/>
              <a:t>» растения – ландыши, ирисы-касатики,  рябчики русские и </a:t>
            </a:r>
            <a:r>
              <a:rPr lang="ru-RU" b="1" dirty="0" err="1"/>
              <a:t>шахматовидные</a:t>
            </a:r>
            <a:r>
              <a:rPr lang="ru-RU" b="1" dirty="0"/>
              <a:t>, тюльпаны </a:t>
            </a:r>
            <a:r>
              <a:rPr lang="ru-RU" b="1" dirty="0" err="1"/>
              <a:t>Геснера</a:t>
            </a:r>
            <a:r>
              <a:rPr lang="ru-RU" b="1" dirty="0"/>
              <a:t> </a:t>
            </a:r>
            <a:r>
              <a:rPr lang="ru-RU" b="1" dirty="0" smtClean="0"/>
              <a:t>и </a:t>
            </a:r>
            <a:r>
              <a:rPr lang="ru-RU" b="1" dirty="0" err="1" smtClean="0"/>
              <a:t>Шренка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1934" y="5735438"/>
            <a:ext cx="4784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Самая </a:t>
            </a:r>
            <a:r>
              <a:rPr lang="ru-RU" b="1" dirty="0"/>
              <a:t>главная достопримечательность - воронцы, лазоревые цветы – именно так в народе называют пион тонколистный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81730"/>
            <a:ext cx="4025537" cy="35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6370" r="11802" b="8549"/>
          <a:stretch/>
        </p:blipFill>
        <p:spPr bwMode="auto">
          <a:xfrm>
            <a:off x="160165" y="3979449"/>
            <a:ext cx="1747539" cy="269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9245" r="7936" b="13934"/>
          <a:stretch/>
        </p:blipFill>
        <p:spPr bwMode="auto">
          <a:xfrm>
            <a:off x="193212" y="1951941"/>
            <a:ext cx="2623228" cy="189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6600" r="9392" b="7430"/>
          <a:stretch/>
        </p:blipFill>
        <p:spPr bwMode="auto">
          <a:xfrm>
            <a:off x="2195736" y="3992891"/>
            <a:ext cx="1800200" cy="268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12" y="1945731"/>
            <a:ext cx="1385431" cy="190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70" y="149109"/>
            <a:ext cx="2865996" cy="17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8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911551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Волонтеры распространяют листовки, рассказывают о правилах поведения в природе, </a:t>
            </a:r>
            <a:r>
              <a:rPr lang="ru-RU" b="1" dirty="0" smtClean="0"/>
              <a:t>проводят экологические акции, делают </a:t>
            </a:r>
            <a:r>
              <a:rPr lang="ru-RU" b="1" dirty="0"/>
              <a:t>все, чтобы сохранить красоту родной земли.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34" y="548680"/>
            <a:ext cx="2301327" cy="172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0434" y="2340186"/>
            <a:ext cx="1760151" cy="234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F:\волонтеры школа\8sNZhBsxES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28" y="561846"/>
            <a:ext cx="2945951" cy="36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b="19056"/>
          <a:stretch/>
        </p:blipFill>
        <p:spPr bwMode="auto">
          <a:xfrm>
            <a:off x="251520" y="561846"/>
            <a:ext cx="2655911" cy="369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1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629" y="4941168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Поддержание в порядке природных и исторических памятников, распространение информации о достопримечательностях родной земли, подготовка волонтеров- экскурсоводов и проведение экскурсий  позволяет привлечь внимание к нашей малой родине, развивать патриотизм, способствует бережному отношению к культурному наследию. </a:t>
            </a:r>
          </a:p>
        </p:txBody>
      </p:sp>
      <p:pic>
        <p:nvPicPr>
          <p:cNvPr id="17410" name="Picture 2" descr="C:\Users\First\Downloads\PJgz2iZF6y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15074" r="6838" b="20939"/>
          <a:stretch/>
        </p:blipFill>
        <p:spPr bwMode="auto">
          <a:xfrm>
            <a:off x="2339752" y="548680"/>
            <a:ext cx="4176095" cy="421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38714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Ссылки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0100" y="908720"/>
            <a:ext cx="74295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hlinkClick r:id="rId2"/>
              </a:rPr>
              <a:t>https://</a:t>
            </a:r>
            <a:r>
              <a:rPr lang="en-US" sz="1600" u="sng" dirty="0" smtClean="0">
                <a:hlinkClick r:id="rId2"/>
              </a:rPr>
              <a:t>vk.com/public204252649?w=wall-204252649_5</a:t>
            </a:r>
            <a:r>
              <a:rPr lang="ru-RU" sz="1600" u="sng" dirty="0" smtClean="0">
                <a:hlinkClick r:id="rId2"/>
              </a:rPr>
              <a:t>   </a:t>
            </a:r>
            <a:r>
              <a:rPr lang="en-US" sz="1600" u="sng" dirty="0">
                <a:hlinkClick r:id="rId2"/>
              </a:rPr>
              <a:t>https://</a:t>
            </a:r>
            <a:r>
              <a:rPr lang="en-US" sz="1600" u="sng" dirty="0" smtClean="0">
                <a:hlinkClick r:id="rId2"/>
              </a:rPr>
              <a:t>vk.com/public204252649?w=wall-204252649_17</a:t>
            </a:r>
            <a:r>
              <a:rPr lang="ru-RU" sz="1600" u="sng" dirty="0" smtClean="0">
                <a:hlinkClick r:id="rId2"/>
              </a:rPr>
              <a:t> </a:t>
            </a:r>
            <a:r>
              <a:rPr lang="en-US" sz="1600" u="sng" dirty="0" smtClean="0">
                <a:hlinkClick r:id="rId2"/>
              </a:rPr>
              <a:t>https</a:t>
            </a:r>
            <a:r>
              <a:rPr lang="en-US" sz="1600" u="sng" dirty="0">
                <a:hlinkClick r:id="rId2"/>
              </a:rPr>
              <a:t>://</a:t>
            </a:r>
            <a:r>
              <a:rPr lang="en-US" sz="1600" u="sng" dirty="0" smtClean="0">
                <a:hlinkClick r:id="rId2"/>
              </a:rPr>
              <a:t>vk.com/public204252649?w=wall-204252649_8</a:t>
            </a:r>
            <a:r>
              <a:rPr lang="ru-RU" sz="1600" u="sng" dirty="0" smtClean="0">
                <a:hlinkClick r:id="rId2"/>
              </a:rPr>
              <a:t> </a:t>
            </a:r>
            <a:r>
              <a:rPr lang="en-US" sz="1600" u="sng" dirty="0" smtClean="0">
                <a:hlinkClick r:id="rId2"/>
              </a:rPr>
              <a:t>https</a:t>
            </a:r>
            <a:r>
              <a:rPr lang="en-US" sz="1600" u="sng" dirty="0">
                <a:hlinkClick r:id="rId2"/>
              </a:rPr>
              <a:t>://</a:t>
            </a:r>
            <a:r>
              <a:rPr lang="en-US" sz="1600" u="sng" dirty="0" smtClean="0">
                <a:hlinkClick r:id="rId2"/>
              </a:rPr>
              <a:t>vk.com/public204252649?w=wall-204252649_47</a:t>
            </a:r>
            <a:r>
              <a:rPr lang="ru-RU" sz="1600" u="sng" dirty="0" smtClean="0">
                <a:hlinkClick r:id="rId2"/>
              </a:rPr>
              <a:t> </a:t>
            </a:r>
            <a:r>
              <a:rPr lang="en-US" sz="1600" u="sng" dirty="0" smtClean="0">
                <a:hlinkClick r:id="rId2"/>
              </a:rPr>
              <a:t>https</a:t>
            </a:r>
            <a:r>
              <a:rPr lang="en-US" sz="1600" u="sng" dirty="0">
                <a:hlinkClick r:id="rId2"/>
              </a:rPr>
              <a:t>://vk.com/public204252649?w=wall-204252649_169</a:t>
            </a:r>
            <a:endParaRPr lang="ru-RU" sz="1600" u="sng" dirty="0" smtClean="0">
              <a:hlinkClick r:id="rId2"/>
            </a:endParaRPr>
          </a:p>
          <a:p>
            <a:r>
              <a:rPr lang="en-US" sz="1600" u="sng" dirty="0">
                <a:hlinkClick r:id="rId2"/>
              </a:rPr>
              <a:t>https://</a:t>
            </a:r>
            <a:r>
              <a:rPr lang="en-US" sz="1600" u="sng" dirty="0" smtClean="0">
                <a:hlinkClick r:id="rId2"/>
              </a:rPr>
              <a:t>vk.com/public204252649?w=wall-204252649_188</a:t>
            </a:r>
            <a:r>
              <a:rPr lang="ru-RU" sz="1600" u="sng" dirty="0" smtClean="0">
                <a:hlinkClick r:id="rId2"/>
              </a:rPr>
              <a:t/>
            </a:r>
            <a:br>
              <a:rPr lang="ru-RU" sz="1600" u="sng" dirty="0" smtClean="0">
                <a:hlinkClick r:id="rId2"/>
              </a:rPr>
            </a:br>
            <a:r>
              <a:rPr lang="en-US" sz="1600" u="sng" dirty="0">
                <a:hlinkClick r:id="rId2"/>
              </a:rPr>
              <a:t>https://vk.com/album-127482546_235623185</a:t>
            </a:r>
            <a:endParaRPr lang="ru-RU" sz="1600" u="sng" dirty="0" smtClean="0">
              <a:hlinkClick r:id="rId2"/>
            </a:endParaRPr>
          </a:p>
          <a:p>
            <a:r>
              <a:rPr lang="en-US" sz="1600" u="sng" dirty="0">
                <a:hlinkClick r:id="rId2"/>
              </a:rPr>
              <a:t>http://forum.sdmon.ru/viewtopic.php?f=73&amp;t=3767</a:t>
            </a:r>
            <a:endParaRPr lang="ru-RU" sz="1600" u="sng" dirty="0" smtClean="0">
              <a:hlinkClick r:id="rId2"/>
            </a:endParaRPr>
          </a:p>
          <a:p>
            <a:r>
              <a:rPr lang="en-US" sz="1600" u="sng" dirty="0">
                <a:hlinkClick r:id="rId2"/>
              </a:rPr>
              <a:t>https://volgograd.bezformata.com/listnews/hudozhniki-provodyat-pleneri-v-rudnyanskom/48882665/?amp=1</a:t>
            </a:r>
            <a:endParaRPr lang="ru-RU" sz="1600" u="sng" dirty="0" smtClean="0">
              <a:hlinkClick r:id="rId2"/>
            </a:endParaRPr>
          </a:p>
          <a:p>
            <a:r>
              <a:rPr lang="ru-RU" sz="1600" u="sng" dirty="0" smtClean="0">
                <a:hlinkClick r:id="rId2"/>
              </a:rPr>
              <a:t>https://vk.com/album-112826637_245921243</a:t>
            </a:r>
            <a:endParaRPr lang="ru-RU" sz="1600" u="sng" dirty="0" smtClean="0"/>
          </a:p>
          <a:p>
            <a:r>
              <a:rPr lang="en-US" sz="1600" u="sng" dirty="0" smtClean="0">
                <a:hlinkClick r:id="rId3"/>
              </a:rPr>
              <a:t>https</a:t>
            </a:r>
            <a:r>
              <a:rPr lang="en-US" sz="1600" u="sng" dirty="0">
                <a:hlinkClick r:id="rId3"/>
              </a:rPr>
              <a:t>://vk.com/@</a:t>
            </a:r>
            <a:r>
              <a:rPr lang="en-US" sz="1600" u="sng" dirty="0" smtClean="0">
                <a:hlinkClick r:id="rId3"/>
              </a:rPr>
              <a:t>342068124-pamyatnik-partizanam-grazhdanskoi-voiny-v-lopuhovke</a:t>
            </a:r>
            <a:r>
              <a:rPr lang="ru-RU" sz="1600" u="sng" dirty="0" smtClean="0"/>
              <a:t> </a:t>
            </a:r>
          </a:p>
          <a:p>
            <a:r>
              <a:rPr lang="en-US" sz="1600" u="sng" dirty="0">
                <a:hlinkClick r:id="rId4"/>
              </a:rPr>
              <a:t>https://vk.com/@</a:t>
            </a:r>
            <a:r>
              <a:rPr lang="en-US" sz="1600" u="sng" dirty="0" smtClean="0">
                <a:hlinkClick r:id="rId4"/>
              </a:rPr>
              <a:t>victoriyavlg-istoriya-veterana-schadin-vasilii-filippovich</a:t>
            </a:r>
            <a:r>
              <a:rPr lang="ru-RU" sz="1600" u="sng" dirty="0" smtClean="0"/>
              <a:t> </a:t>
            </a:r>
          </a:p>
          <a:p>
            <a:r>
              <a:rPr lang="en-US" sz="1600" u="sng" dirty="0">
                <a:hlinkClick r:id="rId5"/>
              </a:rPr>
              <a:t>http://rudnya-tribuna.ru/news/media/2018/12/5/geroj-sovetskogo-soyuza-grigorev-ivan-yakovlevich</a:t>
            </a:r>
            <a:r>
              <a:rPr lang="en-US" sz="1600" u="sng" dirty="0" smtClean="0">
                <a:hlinkClick r:id="rId5"/>
              </a:rPr>
              <a:t>/</a:t>
            </a:r>
            <a:r>
              <a:rPr lang="ru-RU" sz="1600" u="sng" dirty="0" smtClean="0"/>
              <a:t> </a:t>
            </a:r>
          </a:p>
          <a:p>
            <a:r>
              <a:rPr lang="en-US" sz="1600" u="sng" dirty="0">
                <a:hlinkClick r:id="rId6"/>
              </a:rPr>
              <a:t>https://vk.com/@</a:t>
            </a:r>
            <a:r>
              <a:rPr lang="en-US" sz="1600" u="sng" dirty="0" smtClean="0">
                <a:hlinkClick r:id="rId6"/>
              </a:rPr>
              <a:t>victoriyavlg-istoriya-veterana-zheltov-akim-venediktovich</a:t>
            </a:r>
            <a:r>
              <a:rPr lang="ru-RU" sz="1600" u="sng" dirty="0" smtClean="0"/>
              <a:t> </a:t>
            </a:r>
          </a:p>
          <a:p>
            <a:r>
              <a:rPr lang="en-US" sz="1600" u="sng" dirty="0">
                <a:solidFill>
                  <a:schemeClr val="accent6"/>
                </a:solidFill>
              </a:rPr>
              <a:t>https://www.youtube.com/channel/UCsNnimUJMq_GK-tNsxaitQQ?app=desktop </a:t>
            </a:r>
            <a:r>
              <a:rPr lang="ru-RU" sz="1600" u="sng" dirty="0" smtClean="0">
                <a:solidFill>
                  <a:schemeClr val="accent6"/>
                </a:solidFill>
              </a:rPr>
              <a:t/>
            </a:r>
            <a:br>
              <a:rPr lang="ru-RU" sz="1600" u="sng" dirty="0" smtClean="0">
                <a:solidFill>
                  <a:schemeClr val="accent6"/>
                </a:solidFill>
              </a:rPr>
            </a:br>
            <a:r>
              <a:rPr lang="en-US" sz="1600" u="sng" dirty="0">
                <a:solidFill>
                  <a:schemeClr val="accent6"/>
                </a:solidFill>
              </a:rPr>
              <a:t>https://vk.com/public204252649?w=wall-204252649_86</a:t>
            </a:r>
            <a:r>
              <a:rPr lang="ru-RU" sz="1600" u="sng" dirty="0" smtClean="0">
                <a:solidFill>
                  <a:schemeClr val="accent6"/>
                </a:solidFill>
              </a:rPr>
              <a:t>  </a:t>
            </a:r>
            <a:endParaRPr lang="en-US" sz="1600" u="sng" dirty="0">
              <a:solidFill>
                <a:schemeClr val="accent6"/>
              </a:solidFill>
            </a:endParaRPr>
          </a:p>
          <a:p>
            <a:r>
              <a:rPr lang="ru-RU" sz="1600" u="sng" dirty="0" smtClean="0">
                <a:hlinkClick r:id="rId7"/>
              </a:rPr>
              <a:t>https://www.youtube.com/watch?v=CB_Tz5yjet8</a:t>
            </a:r>
            <a:r>
              <a:rPr lang="ru-RU" sz="1600" u="sng" dirty="0" smtClean="0"/>
              <a:t>  </a:t>
            </a:r>
          </a:p>
          <a:p>
            <a:r>
              <a:rPr lang="ru-RU" sz="1600" dirty="0" smtClean="0"/>
              <a:t> </a:t>
            </a:r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vk.com/public204252649?w=wall-204252649_124</a:t>
            </a:r>
            <a:r>
              <a:rPr lang="ru-RU" sz="1600" dirty="0" smtClean="0"/>
              <a:t> </a:t>
            </a:r>
            <a:r>
              <a:rPr lang="en-US" sz="1600" dirty="0">
                <a:hlinkClick r:id="rId9"/>
              </a:rPr>
              <a:t>https://</a:t>
            </a:r>
            <a:r>
              <a:rPr lang="en-US" sz="1600" dirty="0" smtClean="0">
                <a:hlinkClick r:id="rId9"/>
              </a:rPr>
              <a:t>vk.com/public204252649?w=wall-204252649_12</a:t>
            </a:r>
            <a:r>
              <a:rPr lang="ru-RU" sz="1600" dirty="0" smtClean="0"/>
              <a:t> </a:t>
            </a:r>
            <a:endParaRPr lang="ru-RU" sz="1600" u="sng" dirty="0" smtClean="0"/>
          </a:p>
        </p:txBody>
      </p:sp>
    </p:spTree>
    <p:extLst>
      <p:ext uri="{BB962C8B-B14F-4D97-AF65-F5344CB8AC3E}">
        <p14:creationId xmlns:p14="http://schemas.microsoft.com/office/powerpoint/2010/main" val="20866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6262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Село </a:t>
            </a:r>
            <a:r>
              <a:rPr lang="ru-RU" b="1" dirty="0" err="1" smtClean="0"/>
              <a:t>Лопуховка</a:t>
            </a:r>
            <a:r>
              <a:rPr lang="ru-RU" b="1" dirty="0" smtClean="0"/>
              <a:t> </a:t>
            </a:r>
            <a:r>
              <a:rPr lang="ru-RU" b="1" dirty="0" err="1" smtClean="0"/>
              <a:t>Руднянского</a:t>
            </a:r>
            <a:r>
              <a:rPr lang="ru-RU" b="1" dirty="0" smtClean="0"/>
              <a:t> </a:t>
            </a:r>
            <a:r>
              <a:rPr lang="ru-RU" b="1" dirty="0"/>
              <a:t>района Волгоградской области  существует с  18 века, располагаясь на берегу </a:t>
            </a:r>
            <a:r>
              <a:rPr lang="ru-RU" b="1" dirty="0" smtClean="0"/>
              <a:t>реки Медведица</a:t>
            </a:r>
            <a:r>
              <a:rPr lang="ru-RU" b="1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3739" y="429309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 наших местах есть немало исторических и природных достопримечательностей, мы гордимся своими земляками – писателями, художниками, артистами, воинами. </a:t>
            </a:r>
          </a:p>
          <a:p>
            <a:pPr algn="just"/>
            <a:r>
              <a:rPr lang="ru-RU" b="1" dirty="0"/>
              <a:t>Обучающиеся МКОУ «</a:t>
            </a:r>
            <a:r>
              <a:rPr lang="ru-RU" b="1" dirty="0" err="1"/>
              <a:t>Лопуховская</a:t>
            </a:r>
            <a:r>
              <a:rPr lang="ru-RU" b="1" dirty="0"/>
              <a:t> СОШ», волонтерский отряд «ТРИ-Д»(Делай Добрые Дела), </a:t>
            </a:r>
            <a:r>
              <a:rPr lang="ru-RU" b="1" dirty="0" smtClean="0"/>
              <a:t>много лет занимаются </a:t>
            </a:r>
            <a:r>
              <a:rPr lang="ru-RU" b="1" dirty="0"/>
              <a:t>исследовательской деятельностью, способствуют распространению знаний об исторических и природных памятниках нашей малой родины, помогают сохранять их в надлежащем состоянии.</a:t>
            </a:r>
          </a:p>
        </p:txBody>
      </p:sp>
      <p:sp>
        <p:nvSpPr>
          <p:cNvPr id="21506" name="AutoShape 2" descr="http://www.outdoors.ru/foto/album/6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 descr="Россия     ландшафты Всё как на ладони ВОЛГОГРАДСКАЯ ОБЛАСТЬ РУДНЯНСКИЙ РАЙОН ЛОПУХОВКА"/>
          <p:cNvPicPr>
            <a:picLocks noChangeAspect="1" noChangeArrowheads="1"/>
          </p:cNvPicPr>
          <p:nvPr/>
        </p:nvPicPr>
        <p:blipFill>
          <a:blip r:embed="rId2"/>
          <a:srcRect t="12533"/>
          <a:stretch>
            <a:fillRect/>
          </a:stretch>
        </p:blipFill>
        <p:spPr bwMode="auto">
          <a:xfrm>
            <a:off x="2071670" y="1214422"/>
            <a:ext cx="4560000" cy="2991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58" y="5589240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Старейшим  долгожителем  нашего села можно считать Белый камень – это свидетель последнего оледенения, принесенный ледником в наши края.</a:t>
            </a:r>
          </a:p>
        </p:txBody>
      </p:sp>
      <p:pic>
        <p:nvPicPr>
          <p:cNvPr id="3074" name="Picture 2" descr="F:\волонтеры школа\Белый кам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56" y="548680"/>
            <a:ext cx="6457491" cy="484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/>
              <a:t>На древних картах можно увидеть на месте </a:t>
            </a:r>
            <a:r>
              <a:rPr lang="ru-RU" b="1" dirty="0" err="1"/>
              <a:t>Лопуховки</a:t>
            </a:r>
            <a:r>
              <a:rPr lang="ru-RU" b="1" dirty="0"/>
              <a:t> с. Никольское – это название возникло в честь построенной здесь в 1774г.году </a:t>
            </a:r>
            <a:r>
              <a:rPr lang="ru-RU" b="1" dirty="0" smtClean="0"/>
              <a:t>деревянной Никольской </a:t>
            </a:r>
            <a:r>
              <a:rPr lang="ru-RU" b="1" dirty="0"/>
              <a:t>церкви. </a:t>
            </a:r>
          </a:p>
        </p:txBody>
      </p:sp>
      <p:pic>
        <p:nvPicPr>
          <p:cNvPr id="4098" name="Picture 2" descr="D:\Мама\История\Rudn-10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 t="42118" r="4976"/>
          <a:stretch/>
        </p:blipFill>
        <p:spPr bwMode="auto">
          <a:xfrm>
            <a:off x="251520" y="2420888"/>
            <a:ext cx="478523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волонтеры школа\JqjGBxXtnm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98" y="3356992"/>
            <a:ext cx="3478560" cy="25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волонтеры школа\CgkjECaCnO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188511" cy="29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27760" y="6202998"/>
            <a:ext cx="478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Церковь св. Николая Чудотворца 1832 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волонтеры школа\-_osXOkYI9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4" y="3717032"/>
            <a:ext cx="4392488" cy="25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ама\община\SAM_47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6"/>
          <a:stretch/>
        </p:blipFill>
        <p:spPr bwMode="auto">
          <a:xfrm>
            <a:off x="5148064" y="3736039"/>
            <a:ext cx="3528584" cy="24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волонтеры школа\Березов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289136" cy="24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1959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/>
              <a:t>Всего же в окрестностях села сохранилось три недействующие в данный момент церкви – св. Сергия Радонежского в </a:t>
            </a:r>
            <a:r>
              <a:rPr lang="ru-RU" b="1" dirty="0" err="1"/>
              <a:t>с.Березовка</a:t>
            </a:r>
            <a:r>
              <a:rPr lang="ru-RU" b="1" dirty="0"/>
              <a:t> (1832г.), церковь св. Николая </a:t>
            </a:r>
            <a:r>
              <a:rPr lang="ru-RU" b="1" dirty="0" smtClean="0"/>
              <a:t>Чудотворца (1814г.) </a:t>
            </a:r>
            <a:r>
              <a:rPr lang="ru-RU" b="1" dirty="0"/>
              <a:t>и церковь Архистратига Божия Михаила Архангела(1873г.).Все они хорошо видны от Белого </a:t>
            </a:r>
            <a:r>
              <a:rPr lang="ru-RU" b="1" dirty="0" smtClean="0"/>
              <a:t>Камня. Зачастую </a:t>
            </a:r>
            <a:r>
              <a:rPr lang="ru-RU" b="1" dirty="0"/>
              <a:t>их называют «</a:t>
            </a:r>
            <a:r>
              <a:rPr lang="ru-RU" b="1" dirty="0" err="1"/>
              <a:t>Трехцерковье</a:t>
            </a:r>
            <a:r>
              <a:rPr lang="ru-RU" b="1" dirty="0"/>
              <a:t> на Медведице</a:t>
            </a:r>
          </a:p>
        </p:txBody>
      </p:sp>
    </p:spTree>
    <p:extLst>
      <p:ext uri="{BB962C8B-B14F-4D97-AF65-F5344CB8AC3E}">
        <p14:creationId xmlns:p14="http://schemas.microsoft.com/office/powerpoint/2010/main" val="11081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55410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Церкви сходны по архитектуре, но имеют свои отличия. Внутри сохранились фрески со сценами из Библии, лики святых. </a:t>
            </a:r>
          </a:p>
        </p:txBody>
      </p:sp>
      <p:pic>
        <p:nvPicPr>
          <p:cNvPr id="6147" name="Picture 3" descr="F:\волонтеры школа\фр Н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03767"/>
            <a:ext cx="3162242" cy="23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волонтеры школа\фрес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348"/>
            <a:ext cx="3924559" cy="29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Мама\община\SAM_47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10547" r="34478" b="4677"/>
          <a:stretch/>
        </p:blipFill>
        <p:spPr bwMode="auto">
          <a:xfrm>
            <a:off x="933266" y="262652"/>
            <a:ext cx="2082392" cy="260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Мама\община\SAM_47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20298" r="14342" b="22587"/>
          <a:stretch/>
        </p:blipFill>
        <p:spPr bwMode="auto">
          <a:xfrm>
            <a:off x="4393661" y="3647016"/>
            <a:ext cx="2841075" cy="16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0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85728"/>
            <a:ext cx="3240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 </a:t>
            </a:r>
            <a:r>
              <a:rPr lang="ru-RU" b="1" dirty="0"/>
              <a:t>экскурсии </a:t>
            </a:r>
            <a:r>
              <a:rPr lang="ru-RU" b="1" dirty="0" smtClean="0"/>
              <a:t>в эти храмы </a:t>
            </a:r>
            <a:r>
              <a:rPr lang="ru-RU" b="1" dirty="0"/>
              <a:t>ежегодно  ходят ребята из пришкольного лагеря, члены краеведческого кружка.</a:t>
            </a:r>
          </a:p>
          <a:p>
            <a:pPr algn="ctr"/>
            <a:r>
              <a:rPr lang="ru-RU" b="1" dirty="0" smtClean="0"/>
              <a:t>Так же сюда </a:t>
            </a:r>
            <a:r>
              <a:rPr lang="ru-RU" b="1" dirty="0"/>
              <a:t>неоднократно приезжали  с экскурсиями учащиеся воскресной школы из </a:t>
            </a:r>
            <a:r>
              <a:rPr lang="ru-RU" b="1" dirty="0" err="1"/>
              <a:t>р.п.Рудня</a:t>
            </a:r>
            <a:r>
              <a:rPr lang="ru-RU" b="1" dirty="0"/>
              <a:t>, </a:t>
            </a:r>
            <a:r>
              <a:rPr lang="ru-RU" b="1" dirty="0" smtClean="0"/>
              <a:t>побывали члены экспедиции   </a:t>
            </a:r>
            <a:r>
              <a:rPr lang="ru-RU" b="1" dirty="0"/>
              <a:t>«По реке казачьей истории</a:t>
            </a:r>
            <a:r>
              <a:rPr lang="ru-RU" b="1" dirty="0" smtClean="0"/>
              <a:t>», тут проводилась выездная сессия «Союза художников» </a:t>
            </a:r>
            <a:endParaRPr lang="ru-RU" b="1" dirty="0"/>
          </a:p>
        </p:txBody>
      </p:sp>
      <p:pic>
        <p:nvPicPr>
          <p:cNvPr id="7171" name="Picture 3" descr="D:\Мама\община\SAM_4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8591"/>
            <a:ext cx="369041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волонтеры школа\У церкви М.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42" y="378904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волонтеры школа\4Tlr6kDLPh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8"/>
          <a:stretch/>
        </p:blipFill>
        <p:spPr bwMode="auto">
          <a:xfrm>
            <a:off x="251520" y="4509120"/>
            <a:ext cx="3337841" cy="209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58924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 мере сил ученики школы проводят уборку территории вокруг церквей, следят за порядком в самих храмах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244852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Мама\община\SAM_4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448272" cy="30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волонтеры школа\p20IoGHJW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3022934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5229200"/>
            <a:ext cx="5004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 </a:t>
            </a:r>
            <a:r>
              <a:rPr lang="ru-RU" b="1" dirty="0"/>
              <a:t>кладбище находится братская могила красноармейцев, погибших в гражданскую войну. </a:t>
            </a:r>
            <a:r>
              <a:rPr lang="ru-RU" b="1" dirty="0" smtClean="0"/>
              <a:t>Добровольцы несколько раз в год </a:t>
            </a:r>
            <a:r>
              <a:rPr lang="ru-RU" b="1" dirty="0"/>
              <a:t>производят уборку территории.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77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История начала 20 века  тоже нашла отражения в памятниках нашего села</a:t>
            </a:r>
            <a:r>
              <a:rPr lang="ru-RU" dirty="0"/>
              <a:t>. </a:t>
            </a:r>
          </a:p>
        </p:txBody>
      </p:sp>
      <p:pic>
        <p:nvPicPr>
          <p:cNvPr id="8194" name="Picture 2" descr="F:\волонтеры школа\m--Tl8_nBW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4" y="1187909"/>
            <a:ext cx="3472496" cy="46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волонтеры школа\HNsi69ay-y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403"/>
            <a:ext cx="262001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волонтеры школа\1y8g2klyJ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23717"/>
            <a:ext cx="3096344" cy="21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602</Words>
  <Application>Microsoft Office PowerPoint</Application>
  <PresentationFormat>Экран (4:3)</PresentationFormat>
  <Paragraphs>43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First</cp:lastModifiedBy>
  <cp:revision>52</cp:revision>
  <dcterms:modified xsi:type="dcterms:W3CDTF">2021-07-01T17:42:14Z</dcterms:modified>
</cp:coreProperties>
</file>