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4" r:id="rId2"/>
    <p:sldId id="275" r:id="rId3"/>
    <p:sldId id="289" r:id="rId4"/>
    <p:sldId id="258" r:id="rId5"/>
    <p:sldId id="259" r:id="rId6"/>
    <p:sldId id="287" r:id="rId7"/>
    <p:sldId id="288" r:id="rId8"/>
    <p:sldId id="273" r:id="rId9"/>
    <p:sldId id="265" r:id="rId10"/>
    <p:sldId id="284" r:id="rId11"/>
    <p:sldId id="28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757" autoAdjust="0"/>
  </p:normalViewPr>
  <p:slideViewPr>
    <p:cSldViewPr>
      <p:cViewPr>
        <p:scale>
          <a:sx n="75" d="100"/>
          <a:sy n="75" d="100"/>
        </p:scale>
        <p:origin x="-1666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2D995F-B164-4F9F-8797-FE385B56A92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8E9F26-67E0-41FD-A3C8-6A0158F4062D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Требования государства 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на увеличение </a:t>
          </a:r>
          <a:r>
            <a: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продолжительности жизни</a:t>
          </a:r>
          <a:endParaRPr kumimoji="0" lang="ru-RU" sz="2400" b="1" i="1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0E54779-28D5-4F35-8480-FE0794746634}" type="parTrans" cxnId="{63509F9A-6611-4D50-B0AF-74AA032727B4}">
      <dgm:prSet/>
      <dgm:spPr/>
      <dgm:t>
        <a:bodyPr/>
        <a:lstStyle/>
        <a:p>
          <a:endParaRPr lang="ru-RU"/>
        </a:p>
      </dgm:t>
    </dgm:pt>
    <dgm:pt modelId="{98E35093-3B77-461B-B5D0-F6FB23A086D5}" type="sibTrans" cxnId="{63509F9A-6611-4D50-B0AF-74AA032727B4}">
      <dgm:prSet/>
      <dgm:spPr/>
      <dgm:t>
        <a:bodyPr/>
        <a:lstStyle/>
        <a:p>
          <a:endParaRPr lang="ru-RU"/>
        </a:p>
      </dgm:t>
    </dgm:pt>
    <dgm:pt modelId="{448C15AF-ED30-47D9-832E-411910D4DA6A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Ограниченность ресурсов 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сельского поселения для повышения качества жизни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826B8B2-9197-49B9-B6F1-36B3992F617B}" type="parTrans" cxnId="{0298586A-B8CC-4293-939C-B5A708726BD6}">
      <dgm:prSet/>
      <dgm:spPr/>
      <dgm:t>
        <a:bodyPr/>
        <a:lstStyle/>
        <a:p>
          <a:endParaRPr lang="ru-RU"/>
        </a:p>
      </dgm:t>
    </dgm:pt>
    <dgm:pt modelId="{A467ABF4-3A26-47DD-87EF-A36663D339E0}" type="sibTrans" cxnId="{0298586A-B8CC-4293-939C-B5A708726BD6}">
      <dgm:prSet/>
      <dgm:spPr/>
      <dgm:t>
        <a:bodyPr/>
        <a:lstStyle/>
        <a:p>
          <a:endParaRPr lang="ru-RU"/>
        </a:p>
      </dgm:t>
    </dgm:pt>
    <dgm:pt modelId="{AA2A2B9E-1267-4847-87C4-5268078CC9F0}" type="pres">
      <dgm:prSet presAssocID="{4C2D995F-B164-4F9F-8797-FE385B56A92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75D977-5EBC-4999-A554-3063F230042A}" type="pres">
      <dgm:prSet presAssocID="{4C2D995F-B164-4F9F-8797-FE385B56A92E}" presName="divider" presStyleLbl="fgShp" presStyleIdx="0" presStyleCnt="1" custLinFactNeighborX="0" custLinFactNeighborY="16405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A2233BF0-F341-4FD4-A901-EAAFEAB4D971}" type="pres">
      <dgm:prSet presAssocID="{1B8E9F26-67E0-41FD-A3C8-6A0158F4062D}" presName="downArrow" presStyleLbl="node1" presStyleIdx="0" presStyleCnt="2"/>
      <dgm:spPr>
        <a:solidFill>
          <a:schemeClr val="tx2">
            <a:lumMod val="50000"/>
            <a:lumOff val="50000"/>
          </a:schemeClr>
        </a:solidFill>
      </dgm:spPr>
    </dgm:pt>
    <dgm:pt modelId="{C875702B-AF8D-434F-85DB-AA1828832AE1}" type="pres">
      <dgm:prSet presAssocID="{1B8E9F26-67E0-41FD-A3C8-6A0158F4062D}" presName="downArrowText" presStyleLbl="revTx" presStyleIdx="0" presStyleCnt="2" custScaleX="1566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090069-8AA6-4A54-8420-F5293CFF0FAE}" type="pres">
      <dgm:prSet presAssocID="{448C15AF-ED30-47D9-832E-411910D4DA6A}" presName="upArrow" presStyleLbl="node1" presStyleIdx="1" presStyleCnt="2"/>
      <dgm:spPr>
        <a:solidFill>
          <a:schemeClr val="tx2">
            <a:lumMod val="50000"/>
            <a:lumOff val="50000"/>
          </a:schemeClr>
        </a:solidFill>
      </dgm:spPr>
    </dgm:pt>
    <dgm:pt modelId="{B78A980F-8AE1-4B7F-BDE8-0A3D21CA347B}" type="pres">
      <dgm:prSet presAssocID="{448C15AF-ED30-47D9-832E-411910D4DA6A}" presName="upArrowText" presStyleLbl="revTx" presStyleIdx="1" presStyleCnt="2" custScaleX="128790" custScaleY="58730" custLinFactNeighborX="1640" custLinFactNeighborY="-5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59083E-31D3-495B-9D52-BE1D49D55ABA}" type="presOf" srcId="{4C2D995F-B164-4F9F-8797-FE385B56A92E}" destId="{AA2A2B9E-1267-4847-87C4-5268078CC9F0}" srcOrd="0" destOrd="0" presId="urn:microsoft.com/office/officeart/2005/8/layout/arrow3"/>
    <dgm:cxn modelId="{63509F9A-6611-4D50-B0AF-74AA032727B4}" srcId="{4C2D995F-B164-4F9F-8797-FE385B56A92E}" destId="{1B8E9F26-67E0-41FD-A3C8-6A0158F4062D}" srcOrd="0" destOrd="0" parTransId="{60E54779-28D5-4F35-8480-FE0794746634}" sibTransId="{98E35093-3B77-461B-B5D0-F6FB23A086D5}"/>
    <dgm:cxn modelId="{EB4400BF-E05B-48F0-999A-4F29E4DD7666}" type="presOf" srcId="{1B8E9F26-67E0-41FD-A3C8-6A0158F4062D}" destId="{C875702B-AF8D-434F-85DB-AA1828832AE1}" srcOrd="0" destOrd="0" presId="urn:microsoft.com/office/officeart/2005/8/layout/arrow3"/>
    <dgm:cxn modelId="{03F69FAC-615C-4C9D-84A0-746F0C55551B}" type="presOf" srcId="{448C15AF-ED30-47D9-832E-411910D4DA6A}" destId="{B78A980F-8AE1-4B7F-BDE8-0A3D21CA347B}" srcOrd="0" destOrd="0" presId="urn:microsoft.com/office/officeart/2005/8/layout/arrow3"/>
    <dgm:cxn modelId="{0298586A-B8CC-4293-939C-B5A708726BD6}" srcId="{4C2D995F-B164-4F9F-8797-FE385B56A92E}" destId="{448C15AF-ED30-47D9-832E-411910D4DA6A}" srcOrd="1" destOrd="0" parTransId="{8826B8B2-9197-49B9-B6F1-36B3992F617B}" sibTransId="{A467ABF4-3A26-47DD-87EF-A36663D339E0}"/>
    <dgm:cxn modelId="{E2072EB4-D947-4BDC-BDEA-8ED0481C2B7A}" type="presParOf" srcId="{AA2A2B9E-1267-4847-87C4-5268078CC9F0}" destId="{9E75D977-5EBC-4999-A554-3063F230042A}" srcOrd="0" destOrd="0" presId="urn:microsoft.com/office/officeart/2005/8/layout/arrow3"/>
    <dgm:cxn modelId="{2F4F0E84-95A3-412F-BC6C-FAD105584B84}" type="presParOf" srcId="{AA2A2B9E-1267-4847-87C4-5268078CC9F0}" destId="{A2233BF0-F341-4FD4-A901-EAAFEAB4D971}" srcOrd="1" destOrd="0" presId="urn:microsoft.com/office/officeart/2005/8/layout/arrow3"/>
    <dgm:cxn modelId="{F28EBB9B-9412-43FC-80E4-93DC8B0FECC8}" type="presParOf" srcId="{AA2A2B9E-1267-4847-87C4-5268078CC9F0}" destId="{C875702B-AF8D-434F-85DB-AA1828832AE1}" srcOrd="2" destOrd="0" presId="urn:microsoft.com/office/officeart/2005/8/layout/arrow3"/>
    <dgm:cxn modelId="{2473FB18-74B2-4720-8A9B-86365F05CA5D}" type="presParOf" srcId="{AA2A2B9E-1267-4847-87C4-5268078CC9F0}" destId="{BB090069-8AA6-4A54-8420-F5293CFF0FAE}" srcOrd="3" destOrd="0" presId="urn:microsoft.com/office/officeart/2005/8/layout/arrow3"/>
    <dgm:cxn modelId="{F97EBA9A-4BDB-48D4-8D46-D318FA4FAD3A}" type="presParOf" srcId="{AA2A2B9E-1267-4847-87C4-5268078CC9F0}" destId="{B78A980F-8AE1-4B7F-BDE8-0A3D21CA347B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5D977-5EBC-4999-A554-3063F230042A}">
      <dsp:nvSpPr>
        <dsp:cNvPr id="0" name=""/>
        <dsp:cNvSpPr/>
      </dsp:nvSpPr>
      <dsp:spPr>
        <a:xfrm rot="21300000">
          <a:off x="26540" y="2613400"/>
          <a:ext cx="8595648" cy="984331"/>
        </a:xfrm>
        <a:prstGeom prst="mathMinus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33BF0-F341-4FD4-A901-EAAFEAB4D971}">
      <dsp:nvSpPr>
        <dsp:cNvPr id="0" name=""/>
        <dsp:cNvSpPr/>
      </dsp:nvSpPr>
      <dsp:spPr>
        <a:xfrm>
          <a:off x="1037847" y="282180"/>
          <a:ext cx="2594619" cy="2257440"/>
        </a:xfrm>
        <a:prstGeom prst="downArrow">
          <a:avLst/>
        </a:prstGeom>
        <a:solidFill>
          <a:schemeClr val="tx2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75702B-AF8D-434F-85DB-AA1828832AE1}">
      <dsp:nvSpPr>
        <dsp:cNvPr id="0" name=""/>
        <dsp:cNvSpPr/>
      </dsp:nvSpPr>
      <dsp:spPr>
        <a:xfrm>
          <a:off x="3799795" y="0"/>
          <a:ext cx="4335656" cy="237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Требования государства 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на увеличение </a:t>
          </a:r>
          <a:r>
            <a:rPr kumimoji="0" lang="ru-RU" sz="2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продолжительности жизни</a:t>
          </a:r>
          <a:endParaRPr kumimoji="0" lang="ru-RU" sz="2400" b="1" i="1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799795" y="0"/>
        <a:ext cx="4335656" cy="2370312"/>
      </dsp:txXfrm>
    </dsp:sp>
    <dsp:sp modelId="{BB090069-8AA6-4A54-8420-F5293CFF0FAE}">
      <dsp:nvSpPr>
        <dsp:cNvPr id="0" name=""/>
        <dsp:cNvSpPr/>
      </dsp:nvSpPr>
      <dsp:spPr>
        <a:xfrm>
          <a:off x="5016263" y="3103981"/>
          <a:ext cx="2594619" cy="2257440"/>
        </a:xfrm>
        <a:prstGeom prst="upArrow">
          <a:avLst/>
        </a:prstGeom>
        <a:solidFill>
          <a:schemeClr val="tx2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A980F-8AE1-4B7F-BDE8-0A3D21CA347B}">
      <dsp:nvSpPr>
        <dsp:cNvPr id="0" name=""/>
        <dsp:cNvSpPr/>
      </dsp:nvSpPr>
      <dsp:spPr>
        <a:xfrm>
          <a:off x="944302" y="3643342"/>
          <a:ext cx="3564383" cy="1392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Ограниченность ресурсов 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сельского поселения для повышения качества жизни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44302" y="3643342"/>
        <a:ext cx="3564383" cy="1392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F26CB-4507-4DC3-8A17-F1476B61761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E624D-5488-40FB-991E-ACE00159B1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46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2B15EB-8A34-43D5-A928-3ED6C5BEF5B6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683777-F3F0-4444-931E-5CCCE65D5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009E1-C86D-4723-B36B-80D034850631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0F98C-94A2-42E0-B998-967C63AB7D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6C894-7C43-4259-8A1D-03581F8741DC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1F7A-E31A-438C-AF71-08BBA5707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435100" y="1447800"/>
            <a:ext cx="7499350" cy="48006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28DEE-ADA7-47C9-A841-CB0EDDE2CCAA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57EE3-3425-4CEC-9F3D-B7F28595F1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5BDF-155B-4261-AD44-9361EFF39CF4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F1AA3-34B9-418D-81CB-34E32A2FC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9E3EA7-39EE-45E7-9680-F5825AC35A14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510FD3-49CC-45E4-945A-FEC95809A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989AC-B993-4553-B7D9-71E9D220C62B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4FDAE-F832-4D2C-8AA2-4A007544A0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9B0320-251E-4C26-9AEE-58E58CC8209F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C03862-EB2B-4C07-95AA-FE4885BF6A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0F5CB-8C06-4CAC-A83E-DC36C16CF031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9DEA-FB8E-4A85-BD19-B2B98DC39F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50D2FB-16D6-4F85-B3AD-86DC943B4312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9CC0BB-D29C-440F-92ED-DE1E93DA49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7EE306-2070-439B-B4F6-FDC23EB488F3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25B58F-3146-4F4B-B2EF-D39EF6789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7BE9F6-5015-4109-955B-03926B547652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714CB2-BDCF-49BC-B2F3-96432DBD5F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185C04B-46A4-45B7-A527-F346532540C3}" type="datetimeFigureOut">
              <a:rPr lang="ru-RU"/>
              <a:pPr>
                <a:defRPr/>
              </a:pPr>
              <a:t>08.05.2023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3332BCA-024B-43B1-9AAC-A332917E1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6" r:id="rId3"/>
    <p:sldLayoutId id="2147483683" r:id="rId4"/>
    <p:sldLayoutId id="2147483687" r:id="rId5"/>
    <p:sldLayoutId id="2147483682" r:id="rId6"/>
    <p:sldLayoutId id="2147483688" r:id="rId7"/>
    <p:sldLayoutId id="2147483689" r:id="rId8"/>
    <p:sldLayoutId id="2147483690" r:id="rId9"/>
    <p:sldLayoutId id="2147483681" r:id="rId10"/>
    <p:sldLayoutId id="2147483680" r:id="rId11"/>
    <p:sldLayoutId id="214748367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tihi.ru/avtor/orlovaslovo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dn1.vtomske.ru/a/f57a5662a8c69a0e5ecc79cf5c500933_.jp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435100" y="1052736"/>
            <a:ext cx="7499350" cy="1584176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dirty="0" smtClean="0">
                <a:effectLst/>
                <a:latin typeface="Arial" charset="0"/>
              </a:rPr>
              <a:t> 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>
          <a:xfrm>
            <a:off x="1071538" y="1628800"/>
            <a:ext cx="7858180" cy="4657720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Социальный проект: 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«Секреты долголетия. Диалог поколений»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687638" indent="-534988">
              <a:buNone/>
            </a:pPr>
            <a:endParaRPr lang="ru-RU" sz="1600" dirty="0" smtClean="0"/>
          </a:p>
          <a:p>
            <a:pPr marL="2687638" indent="-534988">
              <a:buNone/>
            </a:pPr>
            <a:endParaRPr lang="ru-RU" sz="1600" dirty="0" smtClean="0"/>
          </a:p>
          <a:p>
            <a:pPr marL="2687638" indent="-534988">
              <a:buNone/>
            </a:pPr>
            <a:endParaRPr lang="ru-RU" sz="1600" dirty="0"/>
          </a:p>
          <a:p>
            <a:pPr marL="2687638" indent="-534988">
              <a:buNone/>
            </a:pPr>
            <a:endParaRPr lang="ru-RU" sz="1600" dirty="0" smtClean="0"/>
          </a:p>
          <a:p>
            <a:pPr algn="ctr">
              <a:buFont typeface="Wingdings 2" pitchFamily="18" charset="2"/>
              <a:buNone/>
            </a:pPr>
            <a:endParaRPr lang="ru-RU" sz="1400" dirty="0" smtClean="0">
              <a:latin typeface="Arial" charset="0"/>
            </a:endParaRPr>
          </a:p>
          <a:p>
            <a:pPr algn="r">
              <a:buFont typeface="Wingdings 2" pitchFamily="18" charset="2"/>
              <a:buNone/>
            </a:pPr>
            <a:r>
              <a:rPr lang="ru-RU" sz="1400" dirty="0" smtClean="0">
                <a:latin typeface="Arial" charset="0"/>
              </a:rPr>
              <a:t>Авторы:</a:t>
            </a:r>
          </a:p>
          <a:p>
            <a:pPr algn="r">
              <a:buFont typeface="Wingdings 2" pitchFamily="18" charset="2"/>
              <a:buNone/>
            </a:pPr>
            <a:r>
              <a:rPr lang="ru-RU" sz="1400" dirty="0" smtClean="0">
                <a:latin typeface="Arial" charset="0"/>
              </a:rPr>
              <a:t>Федорова О.В., директор школы</a:t>
            </a:r>
          </a:p>
          <a:p>
            <a:pPr algn="r">
              <a:buFont typeface="Wingdings 2" pitchFamily="18" charset="2"/>
              <a:buNone/>
            </a:pPr>
            <a:r>
              <a:rPr lang="ru-RU" sz="1400" dirty="0" smtClean="0">
                <a:latin typeface="Arial" charset="0"/>
              </a:rPr>
              <a:t>Бабешко Е.С., учитель технологии</a:t>
            </a:r>
          </a:p>
          <a:p>
            <a:pPr algn="r">
              <a:buFont typeface="Wingdings 2" pitchFamily="18" charset="2"/>
              <a:buNone/>
            </a:pPr>
            <a:r>
              <a:rPr lang="ru-RU" sz="1400" dirty="0" smtClean="0">
                <a:latin typeface="Arial" charset="0"/>
              </a:rPr>
              <a:t>Аксютина Е.Г., бизнес-партнер</a:t>
            </a:r>
            <a:endParaRPr lang="ru-RU" sz="1400" dirty="0" smtClean="0">
              <a:latin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ru-RU" sz="1400" dirty="0">
              <a:latin typeface="Arial" charset="0"/>
            </a:endParaRPr>
          </a:p>
          <a:p>
            <a:pPr algn="ctr">
              <a:buFont typeface="Wingdings 2" pitchFamily="18" charset="2"/>
              <a:buNone/>
            </a:pPr>
            <a:r>
              <a:rPr lang="ru-RU" sz="1400" dirty="0" smtClean="0">
                <a:latin typeface="Arial" charset="0"/>
              </a:rPr>
              <a:t>Томск, 2023 </a:t>
            </a:r>
            <a:r>
              <a:rPr lang="ru-RU" dirty="0" smtClean="0">
                <a:latin typeface="Arial" charset="0"/>
              </a:rPr>
              <a:t>                                                 </a:t>
            </a:r>
            <a:endParaRPr lang="ru-RU" sz="2400" dirty="0" smtClean="0"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14290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МБОУ «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Богашевская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СОШ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им.А.И.Федорова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» Томского района</a:t>
            </a:r>
            <a:endParaRPr lang="ru-RU" dirty="0"/>
          </a:p>
        </p:txBody>
      </p:sp>
      <p:pic>
        <p:nvPicPr>
          <p:cNvPr id="7" name="Рисунок 6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544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778416"/>
          </a:xfrm>
        </p:spPr>
        <p:txBody>
          <a:bodyPr/>
          <a:lstStyle/>
          <a:p>
            <a:pPr algn="ctr"/>
            <a:r>
              <a:rPr lang="ru-RU" dirty="0" smtClean="0"/>
              <a:t>Ресурсное </a:t>
            </a:r>
            <a:r>
              <a:rPr lang="ru-RU" dirty="0" smtClean="0"/>
              <a:t>обеспечение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28793974"/>
              </p:ext>
            </p:extLst>
          </p:nvPr>
        </p:nvGraphicFramePr>
        <p:xfrm>
          <a:off x="755576" y="980728"/>
          <a:ext cx="8136904" cy="555778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664296"/>
                <a:gridCol w="5472608"/>
              </a:tblGrid>
              <a:tr h="347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kern="1200" dirty="0" err="1" smtClean="0">
                          <a:effectLst/>
                        </a:rPr>
                        <a:t>Ввид</a:t>
                      </a:r>
                      <a:r>
                        <a:rPr lang="ru-RU" sz="1600" kern="1200" baseline="0" dirty="0" smtClean="0">
                          <a:effectLst/>
                        </a:rPr>
                        <a:t> ресурсы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4" marR="33044" marT="16522" marB="1652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 </a:t>
                      </a:r>
                      <a:r>
                        <a:rPr lang="ru-RU" sz="1600" kern="1200" dirty="0" smtClean="0">
                          <a:effectLst/>
                        </a:rPr>
                        <a:t>обеспечение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4" marR="33044" marT="16522" marB="16522"/>
                </a:tc>
              </a:tr>
              <a:tr h="968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финансовые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денежные  средства индивидуальных предпринимателей, депутатов сельского поселения; расходные материалы для  проведения мастер-классов - согласно финансового плана;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</a:tr>
              <a:tr h="1589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материально-технические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оборудование и расходные материалы для изготовления настольных игр за счет материально-технической базы школы; фабрики деревянных игрушек.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</a:tr>
              <a:tr h="657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человеческие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образовательные организации и организации культуры </a:t>
                      </a:r>
                      <a:r>
                        <a:rPr lang="ru-RU" sz="1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Богашевского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сельского поселения, волонтеры, поддержка единомышленников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</a:tr>
              <a:tr h="657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коммуникационные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личные связи, рабочие контакты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044" marR="33044" marT="16522" marB="16522"/>
                </a:tc>
              </a:tr>
            </a:tbl>
          </a:graphicData>
        </a:graphic>
      </p:graphicFrame>
      <p:pic>
        <p:nvPicPr>
          <p:cNvPr id="6" name="Рисунок 5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457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28" y="2285992"/>
            <a:ext cx="7499350" cy="1552572"/>
          </a:xfrm>
        </p:spPr>
        <p:txBody>
          <a:bodyPr/>
          <a:lstStyle/>
          <a:p>
            <a:pPr algn="ctr">
              <a:buNone/>
            </a:pPr>
            <a:endParaRPr lang="ru-RU" sz="4800" b="1" i="1" dirty="0" smtClean="0"/>
          </a:p>
          <a:p>
            <a:pPr indent="1430338">
              <a:buNone/>
            </a:pPr>
            <a:endParaRPr lang="ru-RU" sz="2000" dirty="0" smtClean="0">
              <a:latin typeface="Corbel" pitchFamily="34" charset="0"/>
            </a:endParaRPr>
          </a:p>
          <a:p>
            <a:pPr indent="1430338">
              <a:buNone/>
            </a:pPr>
            <a:endParaRPr lang="ru-RU" sz="2000" dirty="0" smtClean="0">
              <a:latin typeface="Corbe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357166"/>
            <a:ext cx="750099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От славных предков мужество  и  сила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В потомков вместе с генами вошли.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Их тоже ветром юности носило,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Но  в трудный час  Отечество  спасли.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С победой выходила из сражений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И, коль   придётся, будет выходить,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Сильна  Россия  связью  поколений,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Поэтому её не победить!</a:t>
            </a:r>
            <a:r>
              <a:rPr lang="ru-RU" sz="3200" i="1" dirty="0" smtClean="0"/>
              <a:t> </a:t>
            </a:r>
          </a:p>
          <a:p>
            <a:pPr algn="r"/>
            <a:r>
              <a:rPr lang="ru-RU" sz="3200" b="1" i="1" dirty="0" smtClean="0">
                <a:solidFill>
                  <a:srgbClr val="000000"/>
                </a:solidFill>
                <a:latin typeface="Times New Roman Cyr"/>
                <a:hlinkClick r:id="rId2"/>
              </a:rPr>
              <a:t>Людмила </a:t>
            </a:r>
            <a:r>
              <a:rPr lang="ru-RU" sz="3200" b="1" i="1" dirty="0" err="1">
                <a:solidFill>
                  <a:srgbClr val="000000"/>
                </a:solidFill>
                <a:latin typeface="Times New Roman Cyr"/>
                <a:hlinkClick r:id="rId2"/>
              </a:rPr>
              <a:t>Светлакова</a:t>
            </a:r>
            <a:r>
              <a:rPr lang="ru-RU" sz="3200" b="1" i="1" dirty="0">
                <a:solidFill>
                  <a:srgbClr val="000000"/>
                </a:solidFill>
                <a:latin typeface="Times New Roman Cyr"/>
                <a:hlinkClick r:id="rId2"/>
              </a:rPr>
              <a:t>-Орлова</a:t>
            </a:r>
            <a:endParaRPr lang="ru-RU" sz="3200" i="1" dirty="0" smtClean="0"/>
          </a:p>
          <a:p>
            <a:endParaRPr lang="ru-RU" sz="3200" dirty="0"/>
          </a:p>
        </p:txBody>
      </p:sp>
      <p:pic>
        <p:nvPicPr>
          <p:cNvPr id="5" name="Рисунок 4" descr="C:\Users\Учитель\Downloads\логотипы\cropped-Group-1-3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077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147090893"/>
              </p:ext>
            </p:extLst>
          </p:nvPr>
        </p:nvGraphicFramePr>
        <p:xfrm>
          <a:off x="285720" y="1000108"/>
          <a:ext cx="8648730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71736" y="32146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 rot="10522455" flipH="1" flipV="1">
            <a:off x="2081327" y="3435742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</a:t>
            </a:r>
            <a:r>
              <a:rPr lang="ru-RU" sz="2400" b="1" dirty="0" smtClean="0">
                <a:solidFill>
                  <a:srgbClr val="FF0000"/>
                </a:solidFill>
              </a:rPr>
              <a:t>П  Р  О  Т  И  В  О  Р  Е  Ч  И  </a:t>
            </a:r>
            <a:r>
              <a:rPr lang="ru-RU" sz="2400" b="1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0"/>
            <a:ext cx="8001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/>
              <a:t>Наш нравственный долг – всемерно поддержать старшее поколение, которое внесло огромный вклад в развитие страны</a:t>
            </a:r>
            <a:r>
              <a:rPr lang="ru-RU" i="1" dirty="0" smtClean="0"/>
              <a:t> </a:t>
            </a:r>
            <a:endParaRPr lang="ru-RU" i="1" dirty="0" smtClean="0"/>
          </a:p>
          <a:p>
            <a:pPr algn="r"/>
            <a:r>
              <a:rPr lang="ru-RU" i="1" dirty="0" err="1" smtClean="0"/>
              <a:t>В.В.Путин</a:t>
            </a:r>
            <a:endParaRPr lang="ru-RU" i="1" dirty="0"/>
          </a:p>
        </p:txBody>
      </p:sp>
      <p:pic>
        <p:nvPicPr>
          <p:cNvPr id="8" name="Рисунок 7" descr="C:\Users\Учитель\Downloads\логотипы\cropped-Group-1-3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90066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Статистические данные о продолжительности жизни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82648142"/>
              </p:ext>
            </p:extLst>
          </p:nvPr>
        </p:nvGraphicFramePr>
        <p:xfrm>
          <a:off x="1043608" y="4941168"/>
          <a:ext cx="7956375" cy="1776984"/>
        </p:xfrm>
        <a:graphic>
          <a:graphicData uri="http://schemas.openxmlformats.org/drawingml/2006/table">
            <a:tbl>
              <a:tblPr firstRow="1" firstCol="1" bandRow="1"/>
              <a:tblGrid>
                <a:gridCol w="2520282"/>
                <a:gridCol w="662268"/>
                <a:gridCol w="1591275"/>
                <a:gridCol w="1591275"/>
                <a:gridCol w="159127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Богашевское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сельское поселение</a:t>
                      </a:r>
                      <a:endParaRPr lang="ru-RU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Значение на 01.01.2014г.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Значение на 01.01.2015г.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Значение на 01.01.2022г.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Средняя продолжительность жизни сельского населения, в том числе: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лет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68,9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61,5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6200" marR="76200" marT="76200" marB="7620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 descr="https://dn1.vtomske.ru/a/f57a5662a8c69a0e5ecc79cf5c500933_lg8ee8fd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7884367" cy="3312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8413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44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</a:t>
            </a: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071538" y="1265555"/>
            <a:ext cx="7499350" cy="4963781"/>
          </a:xfrm>
        </p:spPr>
        <p:txBody>
          <a:bodyPr/>
          <a:lstStyle/>
          <a:p>
            <a:pPr eaLnBrk="1" hangingPunct="1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82550" indent="0" algn="ctr">
              <a:buNone/>
            </a:pPr>
            <a:r>
              <a:rPr lang="ru-RU" sz="3600" dirty="0"/>
              <a:t>Создание условий для взаимодействия различных социальных и возрастных групп людей через укрепление связи между поколениями и поддержки ментального здоровья представителей старшего поколения.</a:t>
            </a:r>
          </a:p>
          <a:p>
            <a:pPr marL="82550" indent="0" eaLnBrk="1" hangingPunct="1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 dirty="0" smtClean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" name="Рисунок 4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Задачи проекта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484784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endParaRPr lang="ru-RU" sz="2800" dirty="0" smtClean="0"/>
          </a:p>
          <a:p>
            <a:pPr marL="355600" indent="-355600"/>
            <a:endParaRPr lang="ru-RU" sz="2800" dirty="0" smtClean="0"/>
          </a:p>
          <a:p>
            <a:pPr marL="355600" indent="-355600"/>
            <a:endParaRPr lang="ru-RU" sz="2800" dirty="0" smtClean="0"/>
          </a:p>
        </p:txBody>
      </p:sp>
      <p:pic>
        <p:nvPicPr>
          <p:cNvPr id="5" name="Рисунок 4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2" y="29632"/>
            <a:ext cx="1265555" cy="126555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051576" y="1916832"/>
            <a:ext cx="8028384" cy="3672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1. Создание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добровольческих команд для реализации мероприятий по улучшению качества жизни людей старшего поколения. 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2. Организация и проведение мероприятий, направленных на сохранение ментального здоровья и развития социальных связей между разными возрастными группами.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3.Совершенствование деятельности добровольческих команд через внедрение новых прототипов настольных деревянных игр и проведение совместных социально-значимых мероприятий.</a:t>
            </a:r>
            <a:endParaRPr lang="ru-RU" sz="14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мероприятия</a:t>
            </a:r>
            <a:endParaRPr lang="ru-RU" dirty="0"/>
          </a:p>
        </p:txBody>
      </p:sp>
      <p:pic>
        <p:nvPicPr>
          <p:cNvPr id="4" name="Рисунок 3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2" y="29632"/>
            <a:ext cx="1265555" cy="12655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8" indent="-282575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статистических данных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Новосибирскстата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основных показателей социально-экономического развития МО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Богашевского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сельского поселения»  о продолжительности жизни населения. Изучены факторы, влияющие на продолжительность жизни населения.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концепции игр, которые могут помочь старшему поколению сохранить память и когнитивные функции. 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Разработка дизайна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запуск мини-производства прототипов настольных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игр. Процесс разработки игр включал в себя не только творческую работу, но и тестирование каждого прототипа на эффективность в профилактике деменции и удобство для пользователей старшего поколения. Результатом этой работы стало несколько игр, которые прошли успешную апробацию и были готовы для выпуска на рынок.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65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мероприятия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образовательных мероприятий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людей разных поколений,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выстраивание социальных коммуникаций и  сохранение ментального здоровья у людей старшего поколения.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добровольческих команд,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которые  в дальнейшем стали активными  участниками  реализации проекта.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организация мини-производства настольных игр. Бизнес-партнер Елена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Аксюткина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помогла обучающимся организовать производство игр на фабрике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Мирабилис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». Здесь была создана производственная линия, на которой начали производиться настольные игры, способствующие профилактике деменции.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68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mtClean="0">
                <a:effectLst/>
              </a:rPr>
              <a:t>Ожидаемые результаты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884226"/>
              </p:ext>
            </p:extLst>
          </p:nvPr>
        </p:nvGraphicFramePr>
        <p:xfrm>
          <a:off x="1034294" y="1397000"/>
          <a:ext cx="7858186" cy="54456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37706"/>
                <a:gridCol w="4320480"/>
              </a:tblGrid>
              <a:tr h="3315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289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Разработаны и апробированы десятки прототипов настольных игр различных тематик, которые могут быть использованы как для развлечения, так и для обучения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Увеличение числа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разработанных и апробированных прототипов настольных игр различных тематик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0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Вариативность мероприятий, направленных на повышение социальной активности людей старшего поколения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Увеличение числа реализованных мероприятий 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23772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Увеличение вовлеченности людей разных поколений в мероприятия проекта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Рост доли вовлеченности людей разных поколений в мероприятия проекта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8727"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Повышение удовлетворённости качеством жизни людей старшего поколения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Рост числа удовлетворенности качеством жизни людей старшего поколения по результатам анкетирования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8" y="0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596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Риски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950001"/>
              </p:ext>
            </p:extLst>
          </p:nvPr>
        </p:nvGraphicFramePr>
        <p:xfrm>
          <a:off x="1023937" y="1412777"/>
          <a:ext cx="7868543" cy="44885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97048"/>
                <a:gridCol w="4271495"/>
              </a:tblGrid>
              <a:tr h="64807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Риск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Минимизация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0136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Отказ	участия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волонтеров	в реализации проекта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Разъяснительные	беседы,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регистрация</a:t>
                      </a:r>
                    </a:p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социальных мероприятий на сайте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добро.ру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	целью	получения	верифицированных часов участникам проекта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0136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Отказ людей старшего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поколения участвовать в мероприятиях проекта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разъяснительной работы среди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населения.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Освещение мероприятий в сети Интернет и на собраниях граждан поселения.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0136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транспортной доставки людей	пожилого возраста		на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Организация	подвоза	людей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старшего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поколения на образовательные мероприятия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C:\Users\Учитель\Downloads\логотипы\cropped-Group-1-3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8"/>
            <a:ext cx="1265555" cy="12655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308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565</Words>
  <Application>Microsoft Office PowerPoint</Application>
  <PresentationFormat>Экран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 </vt:lpstr>
      <vt:lpstr>Презентация PowerPoint</vt:lpstr>
      <vt:lpstr>Статистические данные о продолжительности жизни</vt:lpstr>
      <vt:lpstr>Цель:</vt:lpstr>
      <vt:lpstr>Задачи проекта</vt:lpstr>
      <vt:lpstr>Основные мероприятия</vt:lpstr>
      <vt:lpstr>Основные мероприятия</vt:lpstr>
      <vt:lpstr>Ожидаемые результаты</vt:lpstr>
      <vt:lpstr>Риски</vt:lpstr>
      <vt:lpstr>Ресурсное обеспечение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 Создание модели координационного центра для реализации</dc:title>
  <dc:creator>1</dc:creator>
  <cp:lastModifiedBy>Olga</cp:lastModifiedBy>
  <cp:revision>98</cp:revision>
  <dcterms:created xsi:type="dcterms:W3CDTF">2015-11-13T13:23:08Z</dcterms:created>
  <dcterms:modified xsi:type="dcterms:W3CDTF">2023-05-08T15:01:35Z</dcterms:modified>
</cp:coreProperties>
</file>