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1D0"/>
    <a:srgbClr val="67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8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Популярные виды 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61-419E-BBC2-18CD7874BB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61-419E-BBC2-18CD7874BB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22-42FB-916E-1F71966CF2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Творческая работа</c:v>
                </c:pt>
                <c:pt idx="1">
                  <c:v>Исследовательская работа</c:v>
                </c:pt>
                <c:pt idx="2">
                  <c:v>Административная работа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2-42FB-916E-1F71966CF2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22766-E3B2-438D-B0EB-4CC94CBA426C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C3FAA-4C86-4F9E-B25F-0D873E120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9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9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7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1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9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4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1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5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9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0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2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9293601-85FD-4BCB-9B45-393344924FA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0537DC6-74ED-4100-9A17-77DA801074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377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980F13-41FD-47EE-931E-616C31BD30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r="864"/>
          <a:stretch>
            <a:fillRect/>
          </a:stretch>
        </p:blipFill>
        <p:spPr>
          <a:xfrm>
            <a:off x="803088" y="699596"/>
            <a:ext cx="2158034" cy="1704004"/>
          </a:xfrm>
        </p:spPr>
      </p:pic>
      <p:pic>
        <p:nvPicPr>
          <p:cNvPr id="2" name="Picture 2" descr="C:\Users\root\Desktop\статьи\Волонтёры\Оформление\logo.png">
            <a:extLst>
              <a:ext uri="{FF2B5EF4-FFF2-40B4-BE49-F238E27FC236}">
                <a16:creationId xmlns:a16="http://schemas.microsoft.com/office/drawing/2014/main" id="{D2E1442A-0950-8797-F169-761D87A9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05" y="699596"/>
            <a:ext cx="1772007" cy="17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F99064-D885-408E-0428-12893CA2F2DD}"/>
              </a:ext>
            </a:extLst>
          </p:cNvPr>
          <p:cNvSpPr/>
          <p:nvPr/>
        </p:nvSpPr>
        <p:spPr>
          <a:xfrm>
            <a:off x="1257110" y="2961384"/>
            <a:ext cx="687379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Информация о добровольческой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99936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574A1-091E-1C81-D7E2-93F54FAC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для филармонии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7A41A-3376-33A5-FADA-36787926E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8334208" cy="441968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Формируется лояльное отношение к филармонии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Формируется кадровый резерв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Происходит эстетическое воспитание подростков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Оказывается помощь в информировании посетителей концертов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Оказывается помощь в проведении мероприятий </a:t>
            </a:r>
          </a:p>
          <a:p>
            <a:pPr marL="342900" indent="-342900">
              <a:buFont typeface="+mj-lt"/>
              <a:buAutoNum type="arabicPeriod"/>
            </a:pPr>
            <a:endParaRPr lang="ru-RU" sz="1800" b="1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17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9FEEC2C-62A4-4EC1-8AEE-27DEA80B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545931"/>
            <a:ext cx="3670284" cy="214655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Содержание презентации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766CBB-12DF-4895-B263-26B6E5190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41" y="3024847"/>
            <a:ext cx="3990323" cy="2452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Структура гильдии</a:t>
            </a:r>
          </a:p>
          <a:p>
            <a:pPr marL="0" indent="0">
              <a:buNone/>
            </a:pPr>
            <a:r>
              <a:rPr lang="ru-RU" b="1" dirty="0"/>
              <a:t>Добровольческая деятельность</a:t>
            </a:r>
          </a:p>
          <a:p>
            <a:pPr marL="0" indent="0">
              <a:buNone/>
            </a:pPr>
            <a:r>
              <a:rPr lang="ru-RU" b="1" dirty="0"/>
              <a:t>Поощрение добровольцев</a:t>
            </a:r>
          </a:p>
          <a:p>
            <a:pPr marL="0" indent="0">
              <a:buNone/>
            </a:pPr>
            <a:r>
              <a:rPr lang="ru-RU" b="1" dirty="0"/>
              <a:t>Преимущества для филармонии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3680E0A-A596-417E-9B41-B1231DE8E31F}"/>
              </a:ext>
            </a:extLst>
          </p:cNvPr>
          <p:cNvCxnSpPr/>
          <p:nvPr/>
        </p:nvCxnSpPr>
        <p:spPr>
          <a:xfrm>
            <a:off x="4474218" y="3024847"/>
            <a:ext cx="0" cy="21465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26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D4CA9-8182-6E3A-1FE6-3A7448B1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DD7A08-3A63-DD51-52F0-3C217F928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7566112" cy="36307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0" dirty="0">
                <a:solidFill>
                  <a:srgbClr val="212529"/>
                </a:solidFill>
                <a:effectLst/>
              </a:rPr>
              <a:t>Гильдия волонтёров Сургутской филармонии</a:t>
            </a:r>
            <a:r>
              <a:rPr lang="ru-RU" b="0" i="0" dirty="0">
                <a:solidFill>
                  <a:srgbClr val="212529"/>
                </a:solidFill>
                <a:effectLst/>
              </a:rPr>
              <a:t> это объединение добровольцев при муниципальном автономном учреждении "Сургутская филармония". Гильдия состоит из студентов-добровольцев 5-х учебных заведений:</a:t>
            </a:r>
          </a:p>
          <a:p>
            <a:pPr marL="0" indent="0" algn="just">
              <a:buNone/>
            </a:pPr>
            <a:endParaRPr lang="ru-RU" b="0" i="0" dirty="0">
              <a:solidFill>
                <a:srgbClr val="212529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212529"/>
                </a:solidFill>
                <a:effectLst/>
              </a:rPr>
              <a:t>Сургутский государственный университет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212529"/>
                </a:solidFill>
                <a:effectLst/>
              </a:rPr>
              <a:t>Сургутский государственный педагогический университет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212529"/>
                </a:solidFill>
                <a:effectLst/>
              </a:rPr>
              <a:t>Сургутский колледж русской культуры им. А.С. Знаменского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212529"/>
                </a:solidFill>
                <a:effectLst/>
              </a:rPr>
              <a:t>Сургутский музыкальный колледж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212529"/>
                </a:solidFill>
              </a:rPr>
              <a:t>Сургутский институт экономики, управления  права</a:t>
            </a:r>
            <a:endParaRPr lang="ru-RU" b="0" i="0" dirty="0">
              <a:solidFill>
                <a:srgbClr val="212529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57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62D90-5E77-344B-4D40-E8BA616D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гильдии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8A01520-DC9E-ACD4-2E74-9334448B5AD9}"/>
              </a:ext>
            </a:extLst>
          </p:cNvPr>
          <p:cNvGrpSpPr/>
          <p:nvPr/>
        </p:nvGrpSpPr>
        <p:grpSpPr>
          <a:xfrm>
            <a:off x="402336" y="2281419"/>
            <a:ext cx="8497213" cy="4294940"/>
            <a:chOff x="399568" y="2308851"/>
            <a:chExt cx="8261755" cy="4294940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43BF838B-739E-D7B3-3068-DBDABC1E9493}"/>
                </a:ext>
              </a:extLst>
            </p:cNvPr>
            <p:cNvSpPr/>
            <p:nvPr/>
          </p:nvSpPr>
          <p:spPr>
            <a:xfrm>
              <a:off x="4450827" y="3133315"/>
              <a:ext cx="3072413" cy="12075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15183"/>
                  </a:lnTo>
                  <a:lnTo>
                    <a:pt x="3072413" y="1015183"/>
                  </a:lnTo>
                  <a:lnTo>
                    <a:pt x="3072413" y="1207558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2534EF29-9A5D-3DD5-D5C0-A5B8DF45B03A}"/>
                </a:ext>
              </a:extLst>
            </p:cNvPr>
            <p:cNvSpPr/>
            <p:nvPr/>
          </p:nvSpPr>
          <p:spPr>
            <a:xfrm>
              <a:off x="4450827" y="3133315"/>
              <a:ext cx="699195" cy="12075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15183"/>
                  </a:lnTo>
                  <a:lnTo>
                    <a:pt x="699195" y="1015183"/>
                  </a:lnTo>
                  <a:lnTo>
                    <a:pt x="699195" y="1207558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3D3BD0C8-5DDC-BBA8-A50F-CA8F22B91941}"/>
                </a:ext>
              </a:extLst>
            </p:cNvPr>
            <p:cNvSpPr/>
            <p:nvPr/>
          </p:nvSpPr>
          <p:spPr>
            <a:xfrm>
              <a:off x="3172891" y="3133315"/>
              <a:ext cx="1277936" cy="12075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77936" y="0"/>
                  </a:moveTo>
                  <a:lnTo>
                    <a:pt x="1277936" y="1015183"/>
                  </a:lnTo>
                  <a:lnTo>
                    <a:pt x="0" y="1015183"/>
                  </a:lnTo>
                  <a:lnTo>
                    <a:pt x="0" y="1207558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8EB06BF7-0396-A08B-8D5A-0E850B6A01ED}"/>
                </a:ext>
              </a:extLst>
            </p:cNvPr>
            <p:cNvSpPr/>
            <p:nvPr/>
          </p:nvSpPr>
          <p:spPr>
            <a:xfrm>
              <a:off x="1195759" y="3133315"/>
              <a:ext cx="3255067" cy="12075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55067" y="0"/>
                  </a:moveTo>
                  <a:lnTo>
                    <a:pt x="3255067" y="1015183"/>
                  </a:lnTo>
                  <a:lnTo>
                    <a:pt x="0" y="1015183"/>
                  </a:lnTo>
                  <a:lnTo>
                    <a:pt x="0" y="1207558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238E6FF9-A1E9-4DC0-38E9-C8C335C97114}"/>
                </a:ext>
              </a:extLst>
            </p:cNvPr>
            <p:cNvSpPr/>
            <p:nvPr/>
          </p:nvSpPr>
          <p:spPr>
            <a:xfrm>
              <a:off x="3654636" y="2308851"/>
              <a:ext cx="1592381" cy="824464"/>
            </a:xfrm>
            <a:custGeom>
              <a:avLst/>
              <a:gdLst>
                <a:gd name="connsiteX0" fmla="*/ 0 w 1592381"/>
                <a:gd name="connsiteY0" fmla="*/ 0 h 824464"/>
                <a:gd name="connsiteX1" fmla="*/ 1592381 w 1592381"/>
                <a:gd name="connsiteY1" fmla="*/ 0 h 824464"/>
                <a:gd name="connsiteX2" fmla="*/ 1592381 w 1592381"/>
                <a:gd name="connsiteY2" fmla="*/ 824464 h 824464"/>
                <a:gd name="connsiteX3" fmla="*/ 0 w 1592381"/>
                <a:gd name="connsiteY3" fmla="*/ 824464 h 824464"/>
                <a:gd name="connsiteX4" fmla="*/ 0 w 1592381"/>
                <a:gd name="connsiteY4" fmla="*/ 0 h 8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381" h="824464">
                  <a:moveTo>
                    <a:pt x="0" y="0"/>
                  </a:moveTo>
                  <a:lnTo>
                    <a:pt x="1592381" y="0"/>
                  </a:lnTo>
                  <a:lnTo>
                    <a:pt x="1592381" y="824464"/>
                  </a:lnTo>
                  <a:lnTo>
                    <a:pt x="0" y="8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1634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/>
                <a:t>Куратор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531F9A53-712E-BA33-308A-57AB7391165C}"/>
                </a:ext>
              </a:extLst>
            </p:cNvPr>
            <p:cNvSpPr/>
            <p:nvPr/>
          </p:nvSpPr>
          <p:spPr>
            <a:xfrm>
              <a:off x="3988032" y="3054561"/>
              <a:ext cx="1433143" cy="274821"/>
            </a:xfrm>
            <a:custGeom>
              <a:avLst/>
              <a:gdLst>
                <a:gd name="connsiteX0" fmla="*/ 0 w 1433143"/>
                <a:gd name="connsiteY0" fmla="*/ 0 h 274821"/>
                <a:gd name="connsiteX1" fmla="*/ 1433143 w 1433143"/>
                <a:gd name="connsiteY1" fmla="*/ 0 h 274821"/>
                <a:gd name="connsiteX2" fmla="*/ 1433143 w 1433143"/>
                <a:gd name="connsiteY2" fmla="*/ 274821 h 274821"/>
                <a:gd name="connsiteX3" fmla="*/ 0 w 1433143"/>
                <a:gd name="connsiteY3" fmla="*/ 274821 h 274821"/>
                <a:gd name="connsiteX4" fmla="*/ 0 w 1433143"/>
                <a:gd name="connsiteY4" fmla="*/ 0 h 27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143" h="274821">
                  <a:moveTo>
                    <a:pt x="0" y="0"/>
                  </a:moveTo>
                  <a:lnTo>
                    <a:pt x="1433143" y="0"/>
                  </a:lnTo>
                  <a:lnTo>
                    <a:pt x="1433143" y="274821"/>
                  </a:lnTo>
                  <a:lnTo>
                    <a:pt x="0" y="2748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11430" rIns="45720" bIns="11430" numCol="1" spcCol="1270" anchor="ctr" anchorCtr="0">
              <a:noAutofit/>
            </a:bodyPr>
            <a:lstStyle/>
            <a:p>
              <a:pPr marL="0" lvl="0" indent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Филармония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FC121F45-2260-5AFB-F063-AEA64B079957}"/>
                </a:ext>
              </a:extLst>
            </p:cNvPr>
            <p:cNvSpPr/>
            <p:nvPr/>
          </p:nvSpPr>
          <p:spPr>
            <a:xfrm>
              <a:off x="399568" y="4340874"/>
              <a:ext cx="1592381" cy="824464"/>
            </a:xfrm>
            <a:custGeom>
              <a:avLst/>
              <a:gdLst>
                <a:gd name="connsiteX0" fmla="*/ 0 w 1592381"/>
                <a:gd name="connsiteY0" fmla="*/ 0 h 824464"/>
                <a:gd name="connsiteX1" fmla="*/ 1592381 w 1592381"/>
                <a:gd name="connsiteY1" fmla="*/ 0 h 824464"/>
                <a:gd name="connsiteX2" fmla="*/ 1592381 w 1592381"/>
                <a:gd name="connsiteY2" fmla="*/ 824464 h 824464"/>
                <a:gd name="connsiteX3" fmla="*/ 0 w 1592381"/>
                <a:gd name="connsiteY3" fmla="*/ 824464 h 824464"/>
                <a:gd name="connsiteX4" fmla="*/ 0 w 1592381"/>
                <a:gd name="connsiteY4" fmla="*/ 0 h 8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381" h="824464">
                  <a:moveTo>
                    <a:pt x="0" y="0"/>
                  </a:moveTo>
                  <a:lnTo>
                    <a:pt x="1592381" y="0"/>
                  </a:lnTo>
                  <a:lnTo>
                    <a:pt x="1592381" y="824464"/>
                  </a:lnTo>
                  <a:lnTo>
                    <a:pt x="0" y="8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11634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/>
                <a:t>Староста</a:t>
              </a: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AD83EEAC-42D3-BF20-DBB5-191032B8FCB2}"/>
                </a:ext>
              </a:extLst>
            </p:cNvPr>
            <p:cNvSpPr/>
            <p:nvPr/>
          </p:nvSpPr>
          <p:spPr>
            <a:xfrm>
              <a:off x="1015651" y="4963924"/>
              <a:ext cx="837930" cy="311221"/>
            </a:xfrm>
            <a:custGeom>
              <a:avLst/>
              <a:gdLst>
                <a:gd name="connsiteX0" fmla="*/ 0 w 837930"/>
                <a:gd name="connsiteY0" fmla="*/ 0 h 311221"/>
                <a:gd name="connsiteX1" fmla="*/ 837930 w 837930"/>
                <a:gd name="connsiteY1" fmla="*/ 0 h 311221"/>
                <a:gd name="connsiteX2" fmla="*/ 837930 w 837930"/>
                <a:gd name="connsiteY2" fmla="*/ 311221 h 311221"/>
                <a:gd name="connsiteX3" fmla="*/ 0 w 837930"/>
                <a:gd name="connsiteY3" fmla="*/ 311221 h 311221"/>
                <a:gd name="connsiteX4" fmla="*/ 0 w 837930"/>
                <a:gd name="connsiteY4" fmla="*/ 0 h 31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930" h="311221">
                  <a:moveTo>
                    <a:pt x="0" y="0"/>
                  </a:moveTo>
                  <a:lnTo>
                    <a:pt x="837930" y="0"/>
                  </a:lnTo>
                  <a:lnTo>
                    <a:pt x="837930" y="311221"/>
                  </a:lnTo>
                  <a:lnTo>
                    <a:pt x="0" y="3112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11430" rIns="4572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 err="1"/>
                <a:t>СурГУ</a:t>
              </a:r>
              <a:endParaRPr lang="ru-RU" sz="1800" kern="1200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CD31D2AC-EB5A-53DE-66F2-DA8817C9557A}"/>
                </a:ext>
              </a:extLst>
            </p:cNvPr>
            <p:cNvSpPr/>
            <p:nvPr/>
          </p:nvSpPr>
          <p:spPr>
            <a:xfrm>
              <a:off x="2376700" y="4340874"/>
              <a:ext cx="1592381" cy="824464"/>
            </a:xfrm>
            <a:custGeom>
              <a:avLst/>
              <a:gdLst>
                <a:gd name="connsiteX0" fmla="*/ 0 w 1592381"/>
                <a:gd name="connsiteY0" fmla="*/ 0 h 824464"/>
                <a:gd name="connsiteX1" fmla="*/ 1592381 w 1592381"/>
                <a:gd name="connsiteY1" fmla="*/ 0 h 824464"/>
                <a:gd name="connsiteX2" fmla="*/ 1592381 w 1592381"/>
                <a:gd name="connsiteY2" fmla="*/ 824464 h 824464"/>
                <a:gd name="connsiteX3" fmla="*/ 0 w 1592381"/>
                <a:gd name="connsiteY3" fmla="*/ 824464 h 824464"/>
                <a:gd name="connsiteX4" fmla="*/ 0 w 1592381"/>
                <a:gd name="connsiteY4" fmla="*/ 0 h 8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381" h="824464">
                  <a:moveTo>
                    <a:pt x="0" y="0"/>
                  </a:moveTo>
                  <a:lnTo>
                    <a:pt x="1592381" y="0"/>
                  </a:lnTo>
                  <a:lnTo>
                    <a:pt x="1592381" y="824464"/>
                  </a:lnTo>
                  <a:lnTo>
                    <a:pt x="0" y="8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11634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/>
                <a:t>Староста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083753AE-AC84-EB4D-94A5-04DB25522EF3}"/>
                </a:ext>
              </a:extLst>
            </p:cNvPr>
            <p:cNvSpPr/>
            <p:nvPr/>
          </p:nvSpPr>
          <p:spPr>
            <a:xfrm>
              <a:off x="2935522" y="4976284"/>
              <a:ext cx="952452" cy="286501"/>
            </a:xfrm>
            <a:custGeom>
              <a:avLst/>
              <a:gdLst>
                <a:gd name="connsiteX0" fmla="*/ 0 w 952452"/>
                <a:gd name="connsiteY0" fmla="*/ 0 h 286501"/>
                <a:gd name="connsiteX1" fmla="*/ 952452 w 952452"/>
                <a:gd name="connsiteY1" fmla="*/ 0 h 286501"/>
                <a:gd name="connsiteX2" fmla="*/ 952452 w 952452"/>
                <a:gd name="connsiteY2" fmla="*/ 286501 h 286501"/>
                <a:gd name="connsiteX3" fmla="*/ 0 w 952452"/>
                <a:gd name="connsiteY3" fmla="*/ 286501 h 286501"/>
                <a:gd name="connsiteX4" fmla="*/ 0 w 952452"/>
                <a:gd name="connsiteY4" fmla="*/ 0 h 28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452" h="286501">
                  <a:moveTo>
                    <a:pt x="0" y="0"/>
                  </a:moveTo>
                  <a:lnTo>
                    <a:pt x="952452" y="0"/>
                  </a:lnTo>
                  <a:lnTo>
                    <a:pt x="952452" y="286501"/>
                  </a:lnTo>
                  <a:lnTo>
                    <a:pt x="0" y="2865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-2451115"/>
                <a:satOff val="-3409"/>
                <a:lumOff val="-130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11430" rIns="4572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 err="1"/>
                <a:t>СурГПУ</a:t>
              </a:r>
              <a:endParaRPr lang="ru-RU" sz="1800" kern="1200" dirty="0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F2265B9F-F89A-FD23-D55D-55795DBEEDB4}"/>
                </a:ext>
              </a:extLst>
            </p:cNvPr>
            <p:cNvSpPr/>
            <p:nvPr/>
          </p:nvSpPr>
          <p:spPr>
            <a:xfrm>
              <a:off x="4353832" y="4340874"/>
              <a:ext cx="1592381" cy="824464"/>
            </a:xfrm>
            <a:custGeom>
              <a:avLst/>
              <a:gdLst>
                <a:gd name="connsiteX0" fmla="*/ 0 w 1592381"/>
                <a:gd name="connsiteY0" fmla="*/ 0 h 824464"/>
                <a:gd name="connsiteX1" fmla="*/ 1592381 w 1592381"/>
                <a:gd name="connsiteY1" fmla="*/ 0 h 824464"/>
                <a:gd name="connsiteX2" fmla="*/ 1592381 w 1592381"/>
                <a:gd name="connsiteY2" fmla="*/ 824464 h 824464"/>
                <a:gd name="connsiteX3" fmla="*/ 0 w 1592381"/>
                <a:gd name="connsiteY3" fmla="*/ 824464 h 824464"/>
                <a:gd name="connsiteX4" fmla="*/ 0 w 1592381"/>
                <a:gd name="connsiteY4" fmla="*/ 0 h 8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381" h="824464">
                  <a:moveTo>
                    <a:pt x="0" y="0"/>
                  </a:moveTo>
                  <a:lnTo>
                    <a:pt x="1592381" y="0"/>
                  </a:lnTo>
                  <a:lnTo>
                    <a:pt x="1592381" y="824464"/>
                  </a:lnTo>
                  <a:lnTo>
                    <a:pt x="0" y="8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11634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/>
                <a:t>Староста</a:t>
              </a: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62AC72D4-FD2E-2E1B-CF0D-346BEF3BC2CE}"/>
                </a:ext>
              </a:extLst>
            </p:cNvPr>
            <p:cNvSpPr/>
            <p:nvPr/>
          </p:nvSpPr>
          <p:spPr>
            <a:xfrm>
              <a:off x="4435460" y="4941007"/>
              <a:ext cx="1906840" cy="357056"/>
            </a:xfrm>
            <a:custGeom>
              <a:avLst/>
              <a:gdLst>
                <a:gd name="connsiteX0" fmla="*/ 0 w 1906840"/>
                <a:gd name="connsiteY0" fmla="*/ 0 h 357056"/>
                <a:gd name="connsiteX1" fmla="*/ 1906840 w 1906840"/>
                <a:gd name="connsiteY1" fmla="*/ 0 h 357056"/>
                <a:gd name="connsiteX2" fmla="*/ 1906840 w 1906840"/>
                <a:gd name="connsiteY2" fmla="*/ 357056 h 357056"/>
                <a:gd name="connsiteX3" fmla="*/ 0 w 1906840"/>
                <a:gd name="connsiteY3" fmla="*/ 357056 h 357056"/>
                <a:gd name="connsiteX4" fmla="*/ 0 w 1906840"/>
                <a:gd name="connsiteY4" fmla="*/ 0 h 35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840" h="357056">
                  <a:moveTo>
                    <a:pt x="0" y="0"/>
                  </a:moveTo>
                  <a:lnTo>
                    <a:pt x="1906840" y="0"/>
                  </a:lnTo>
                  <a:lnTo>
                    <a:pt x="1906840" y="357056"/>
                  </a:lnTo>
                  <a:lnTo>
                    <a:pt x="0" y="3570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-4902230"/>
                <a:satOff val="-6819"/>
                <a:lumOff val="-26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7620" rIns="30480" bIns="7620" numCol="1" spcCol="1270" anchor="ctr" anchorCtr="0">
              <a:noAutofit/>
            </a:bodyPr>
            <a:lstStyle/>
            <a:p>
              <a:pPr marL="0" lvl="0" indent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Колледж им. Знаменского</a:t>
              </a: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D469C243-7962-6B2F-52BF-B390EF6F5D1C}"/>
                </a:ext>
              </a:extLst>
            </p:cNvPr>
            <p:cNvSpPr/>
            <p:nvPr/>
          </p:nvSpPr>
          <p:spPr>
            <a:xfrm>
              <a:off x="6727050" y="4340874"/>
              <a:ext cx="1592381" cy="824464"/>
            </a:xfrm>
            <a:custGeom>
              <a:avLst/>
              <a:gdLst>
                <a:gd name="connsiteX0" fmla="*/ 0 w 1592381"/>
                <a:gd name="connsiteY0" fmla="*/ 0 h 824464"/>
                <a:gd name="connsiteX1" fmla="*/ 1592381 w 1592381"/>
                <a:gd name="connsiteY1" fmla="*/ 0 h 824464"/>
                <a:gd name="connsiteX2" fmla="*/ 1592381 w 1592381"/>
                <a:gd name="connsiteY2" fmla="*/ 824464 h 824464"/>
                <a:gd name="connsiteX3" fmla="*/ 0 w 1592381"/>
                <a:gd name="connsiteY3" fmla="*/ 824464 h 824464"/>
                <a:gd name="connsiteX4" fmla="*/ 0 w 1592381"/>
                <a:gd name="connsiteY4" fmla="*/ 0 h 8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381" h="824464">
                  <a:moveTo>
                    <a:pt x="0" y="0"/>
                  </a:moveTo>
                  <a:lnTo>
                    <a:pt x="1592381" y="0"/>
                  </a:lnTo>
                  <a:lnTo>
                    <a:pt x="1592381" y="824464"/>
                  </a:lnTo>
                  <a:lnTo>
                    <a:pt x="0" y="8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11634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/>
                <a:t>Староста</a:t>
              </a: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E356EB80-F03E-F3A1-F9AA-C260A20D9A1D}"/>
                </a:ext>
              </a:extLst>
            </p:cNvPr>
            <p:cNvSpPr/>
            <p:nvPr/>
          </p:nvSpPr>
          <p:spPr>
            <a:xfrm>
              <a:off x="6862872" y="4924640"/>
              <a:ext cx="1798451" cy="389790"/>
            </a:xfrm>
            <a:custGeom>
              <a:avLst/>
              <a:gdLst>
                <a:gd name="connsiteX0" fmla="*/ 0 w 1798451"/>
                <a:gd name="connsiteY0" fmla="*/ 0 h 389790"/>
                <a:gd name="connsiteX1" fmla="*/ 1798451 w 1798451"/>
                <a:gd name="connsiteY1" fmla="*/ 0 h 389790"/>
                <a:gd name="connsiteX2" fmla="*/ 1798451 w 1798451"/>
                <a:gd name="connsiteY2" fmla="*/ 389790 h 389790"/>
                <a:gd name="connsiteX3" fmla="*/ 0 w 1798451"/>
                <a:gd name="connsiteY3" fmla="*/ 389790 h 389790"/>
                <a:gd name="connsiteX4" fmla="*/ 0 w 1798451"/>
                <a:gd name="connsiteY4" fmla="*/ 0 h 38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451" h="389790">
                  <a:moveTo>
                    <a:pt x="0" y="0"/>
                  </a:moveTo>
                  <a:lnTo>
                    <a:pt x="1798451" y="0"/>
                  </a:lnTo>
                  <a:lnTo>
                    <a:pt x="1798451" y="389790"/>
                  </a:lnTo>
                  <a:lnTo>
                    <a:pt x="0" y="3897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kern="1200" dirty="0"/>
                <a:t>Музыкальный колледж</a:t>
              </a: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4A45AE6F-AD56-056F-FA59-2C66CDEE7659}"/>
                </a:ext>
              </a:extLst>
            </p:cNvPr>
            <p:cNvSpPr/>
            <p:nvPr/>
          </p:nvSpPr>
          <p:spPr>
            <a:xfrm>
              <a:off x="3495258" y="5668410"/>
              <a:ext cx="1592381" cy="824464"/>
            </a:xfrm>
            <a:custGeom>
              <a:avLst/>
              <a:gdLst>
                <a:gd name="connsiteX0" fmla="*/ 0 w 1592381"/>
                <a:gd name="connsiteY0" fmla="*/ 0 h 824464"/>
                <a:gd name="connsiteX1" fmla="*/ 1592381 w 1592381"/>
                <a:gd name="connsiteY1" fmla="*/ 0 h 824464"/>
                <a:gd name="connsiteX2" fmla="*/ 1592381 w 1592381"/>
                <a:gd name="connsiteY2" fmla="*/ 824464 h 824464"/>
                <a:gd name="connsiteX3" fmla="*/ 0 w 1592381"/>
                <a:gd name="connsiteY3" fmla="*/ 824464 h 824464"/>
                <a:gd name="connsiteX4" fmla="*/ 0 w 1592381"/>
                <a:gd name="connsiteY4" fmla="*/ 0 h 8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381" h="824464">
                  <a:moveTo>
                    <a:pt x="0" y="0"/>
                  </a:moveTo>
                  <a:lnTo>
                    <a:pt x="1592381" y="0"/>
                  </a:lnTo>
                  <a:lnTo>
                    <a:pt x="1592381" y="824464"/>
                  </a:lnTo>
                  <a:lnTo>
                    <a:pt x="0" y="8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11634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/>
                <a:t>Староста</a:t>
              </a: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4A134803-0205-DCFA-49CC-AE84AAC80230}"/>
                </a:ext>
              </a:extLst>
            </p:cNvPr>
            <p:cNvSpPr/>
            <p:nvPr/>
          </p:nvSpPr>
          <p:spPr>
            <a:xfrm>
              <a:off x="4095774" y="6317290"/>
              <a:ext cx="952452" cy="286501"/>
            </a:xfrm>
            <a:custGeom>
              <a:avLst/>
              <a:gdLst>
                <a:gd name="connsiteX0" fmla="*/ 0 w 952452"/>
                <a:gd name="connsiteY0" fmla="*/ 0 h 286501"/>
                <a:gd name="connsiteX1" fmla="*/ 952452 w 952452"/>
                <a:gd name="connsiteY1" fmla="*/ 0 h 286501"/>
                <a:gd name="connsiteX2" fmla="*/ 952452 w 952452"/>
                <a:gd name="connsiteY2" fmla="*/ 286501 h 286501"/>
                <a:gd name="connsiteX3" fmla="*/ 0 w 952452"/>
                <a:gd name="connsiteY3" fmla="*/ 286501 h 286501"/>
                <a:gd name="connsiteX4" fmla="*/ 0 w 952452"/>
                <a:gd name="connsiteY4" fmla="*/ 0 h 28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452" h="286501">
                  <a:moveTo>
                    <a:pt x="0" y="0"/>
                  </a:moveTo>
                  <a:lnTo>
                    <a:pt x="952452" y="0"/>
                  </a:lnTo>
                  <a:lnTo>
                    <a:pt x="952452" y="286501"/>
                  </a:lnTo>
                  <a:lnTo>
                    <a:pt x="0" y="2865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-2451115"/>
                <a:satOff val="-3409"/>
                <a:lumOff val="-130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11430" rIns="4572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 err="1"/>
                <a:t>СИЭУиП</a:t>
              </a:r>
              <a:endParaRPr lang="ru-RU" sz="1800" kern="1200" dirty="0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5D28B55C-C8B1-75E6-F916-797A2119351B}"/>
                </a:ext>
              </a:extLst>
            </p:cNvPr>
            <p:cNvCxnSpPr/>
            <p:nvPr/>
          </p:nvCxnSpPr>
          <p:spPr>
            <a:xfrm>
              <a:off x="4157932" y="4166558"/>
              <a:ext cx="0" cy="150185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126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F1CA1-C475-BA50-B6C0-F78C5DB6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Добровольческая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C3C43-6D73-1984-416B-1299B04C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8389072" cy="4492837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b="0" i="0" dirty="0">
                <a:solidFill>
                  <a:srgbClr val="212529"/>
                </a:solidFill>
                <a:effectLst/>
              </a:rPr>
              <a:t>Промоутерская работа: распространение рекламной информации о концертах, проектах, акциях в городе, местах работы, учебы.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212529"/>
                </a:solidFill>
              </a:rPr>
              <a:t>Т</a:t>
            </a:r>
            <a:r>
              <a:rPr lang="ru-RU" b="0" i="0" dirty="0">
                <a:solidFill>
                  <a:srgbClr val="212529"/>
                </a:solidFill>
                <a:effectLst/>
              </a:rPr>
              <a:t>ворческая работа: участие в подготовке и проведении специальных акций, пресс-конференций, творческих встреч, фестивалей и </a:t>
            </a:r>
            <a:r>
              <a:rPr lang="ru-RU" dirty="0">
                <a:solidFill>
                  <a:srgbClr val="212529"/>
                </a:solidFill>
              </a:rPr>
              <a:t>выступление в составе оркестра</a:t>
            </a:r>
            <a:r>
              <a:rPr lang="ru-RU" b="0" i="0" dirty="0">
                <a:solidFill>
                  <a:srgbClr val="212529"/>
                </a:solidFill>
                <a:effectLst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0" i="0" dirty="0">
                <a:solidFill>
                  <a:srgbClr val="212529"/>
                </a:solidFill>
                <a:effectLst/>
              </a:rPr>
              <a:t>Креативная работа: участие в фокус-группах, мозговых штурмах, обсуждении идей проектов.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0" i="0" dirty="0">
                <a:solidFill>
                  <a:srgbClr val="212529"/>
                </a:solidFill>
                <a:effectLst/>
              </a:rPr>
              <a:t>Консультативная работа: информирование слушателей о концертах, ценах, скидках.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0" i="0" dirty="0">
                <a:solidFill>
                  <a:srgbClr val="212529"/>
                </a:solidFill>
                <a:effectLst/>
              </a:rPr>
              <a:t>Работа в социальных сетях: приобщение молодежи к культуре филармонической музыке через Интернет, популяризация групп филармонии, в том числе распространение информации на аккаунтах сообществ учреждений в социальных сетях, проведение розыгрышей.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0" i="0" dirty="0">
                <a:solidFill>
                  <a:srgbClr val="212529"/>
                </a:solidFill>
                <a:effectLst/>
              </a:rPr>
              <a:t>Исследовательская работа: проведение опросов, обработка данных, составление отчетов.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0" i="0" dirty="0" err="1">
                <a:solidFill>
                  <a:srgbClr val="212529"/>
                </a:solidFill>
                <a:effectLst/>
              </a:rPr>
              <a:t>Фандрейзинговая</a:t>
            </a:r>
            <a:r>
              <a:rPr lang="ru-RU" b="0" i="0" dirty="0">
                <a:solidFill>
                  <a:srgbClr val="212529"/>
                </a:solidFill>
                <a:effectLst/>
              </a:rPr>
              <a:t> работа: помощь в организации работы с благотворителями.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0" i="0" dirty="0">
                <a:solidFill>
                  <a:srgbClr val="212529"/>
                </a:solidFill>
                <a:effectLst/>
              </a:rPr>
              <a:t>Административная работа в период фестивалей (встреча гостей и зрителей).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16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1D674-3C95-DE8C-79CE-F46566B0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Фотоархив</a:t>
            </a:r>
          </a:p>
        </p:txBody>
      </p:sp>
      <p:pic>
        <p:nvPicPr>
          <p:cNvPr id="10" name="Picture 2" descr="C:\Users\root\Desktop\1.jpg">
            <a:extLst>
              <a:ext uri="{FF2B5EF4-FFF2-40B4-BE49-F238E27FC236}">
                <a16:creationId xmlns:a16="http://schemas.microsoft.com/office/drawing/2014/main" id="{53EDE6A4-73BE-64E5-A512-9537BCB36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" y="3429000"/>
            <a:ext cx="4382274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C:\Users\root\Desktop\2.jpg">
            <a:extLst>
              <a:ext uri="{FF2B5EF4-FFF2-40B4-BE49-F238E27FC236}">
                <a16:creationId xmlns:a16="http://schemas.microsoft.com/office/drawing/2014/main" id="{EE57750D-8D25-040C-4D50-82DB3CFE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1621"/>
            <a:ext cx="4435281" cy="2933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C:\Users\root\Desktop\4.jpg">
            <a:extLst>
              <a:ext uri="{FF2B5EF4-FFF2-40B4-BE49-F238E27FC236}">
                <a16:creationId xmlns:a16="http://schemas.microsoft.com/office/drawing/2014/main" id="{285E5688-F5A6-433D-ABD9-68ACC4733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" y="99169"/>
            <a:ext cx="4647492" cy="3100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 descr="C:\Users\root\Desktop\статьи\Волонтёры\фотки\FOnKMD-U_Mg.jpg">
            <a:extLst>
              <a:ext uri="{FF2B5EF4-FFF2-40B4-BE49-F238E27FC236}">
                <a16:creationId xmlns:a16="http://schemas.microsoft.com/office/drawing/2014/main" id="{2D34B184-F0FE-6CE7-9C17-D85751B7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66" y="167291"/>
            <a:ext cx="4181515" cy="2789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129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4AB2E-7074-BA21-66B3-0CC54183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708B0B0-229D-273E-1FDE-B766EC88A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112521"/>
              </p:ext>
            </p:extLst>
          </p:nvPr>
        </p:nvGraphicFramePr>
        <p:xfrm>
          <a:off x="338328" y="2227262"/>
          <a:ext cx="8467344" cy="424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893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461DD-B5B4-AA8D-9F11-2F9896B6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део и фото\Волонтеры\DSC_1429.jpg">
            <a:extLst>
              <a:ext uri="{FF2B5EF4-FFF2-40B4-BE49-F238E27FC236}">
                <a16:creationId xmlns:a16="http://schemas.microsoft.com/office/drawing/2014/main" id="{D36A5AAB-39ED-6466-14A5-6268761A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" y="28310"/>
            <a:ext cx="4891500" cy="3265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C:\Users\root\Desktop\6.jpg">
            <a:extLst>
              <a:ext uri="{FF2B5EF4-FFF2-40B4-BE49-F238E27FC236}">
                <a16:creationId xmlns:a16="http://schemas.microsoft.com/office/drawing/2014/main" id="{7C18902E-8EBF-6F0B-8CEB-52554F7D5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23" y="28310"/>
            <a:ext cx="4137683" cy="2760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root\Desktop\5.jpg">
            <a:extLst>
              <a:ext uri="{FF2B5EF4-FFF2-40B4-BE49-F238E27FC236}">
                <a16:creationId xmlns:a16="http://schemas.microsoft.com/office/drawing/2014/main" id="{EA9CC609-9B32-D0DF-D040-7642EC02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" y="3429000"/>
            <a:ext cx="4955882" cy="3008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D:\Видео и фото\Волонтеры\DSC_1421.jpg">
            <a:extLst>
              <a:ext uri="{FF2B5EF4-FFF2-40B4-BE49-F238E27FC236}">
                <a16:creationId xmlns:a16="http://schemas.microsoft.com/office/drawing/2014/main" id="{9DCFC0E4-8860-3982-C0DC-C086A768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12" y="3448084"/>
            <a:ext cx="4039388" cy="2696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663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4B21C-97C1-67EA-F4C7-A0B33697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Поощрение добровольцев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2D1D8-AADB-EDBF-6151-847BF0DF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539731"/>
            <a:ext cx="7989752" cy="363079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Билеты на концерты Сургутской филармонии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Фирменный </a:t>
            </a:r>
            <a:r>
              <a:rPr lang="ru-RU" sz="2400" b="1" dirty="0" err="1"/>
              <a:t>мерч</a:t>
            </a:r>
            <a:r>
              <a:rPr lang="ru-RU" sz="24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«Сладкий стол»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Стажировки для добровольцев обучающихся в музыкальном колледже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Благодарственные письма от директора Сургутской филармонии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844594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495</TotalTime>
  <Words>277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Corbel</vt:lpstr>
      <vt:lpstr>Gill Sans MT</vt:lpstr>
      <vt:lpstr>Wingdings 2</vt:lpstr>
      <vt:lpstr>Дивиденд</vt:lpstr>
      <vt:lpstr>Презентация PowerPoint</vt:lpstr>
      <vt:lpstr>Содержание презентации</vt:lpstr>
      <vt:lpstr>Презентация PowerPoint</vt:lpstr>
      <vt:lpstr>Структура гильдии</vt:lpstr>
      <vt:lpstr>Добровольческая деятельность</vt:lpstr>
      <vt:lpstr>Фотоархив</vt:lpstr>
      <vt:lpstr>Статистика</vt:lpstr>
      <vt:lpstr>Презентация PowerPoint</vt:lpstr>
      <vt:lpstr>Поощрение добровольцев</vt:lpstr>
      <vt:lpstr>Преимущества для филармонии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Медиацентр  концепция новой структуры учреждения</dc:title>
  <dc:creator>Сергей</dc:creator>
  <cp:lastModifiedBy>Сергей</cp:lastModifiedBy>
  <cp:revision>22</cp:revision>
  <dcterms:created xsi:type="dcterms:W3CDTF">2021-12-02T04:58:06Z</dcterms:created>
  <dcterms:modified xsi:type="dcterms:W3CDTF">2024-01-24T11:16:09Z</dcterms:modified>
</cp:coreProperties>
</file>