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4" r:id="rId5"/>
    <p:sldId id="279" r:id="rId6"/>
    <p:sldId id="263" r:id="rId7"/>
    <p:sldId id="258" r:id="rId8"/>
    <p:sldId id="259" r:id="rId9"/>
    <p:sldId id="260" r:id="rId10"/>
    <p:sldId id="276" r:id="rId11"/>
    <p:sldId id="278" r:id="rId12"/>
    <p:sldId id="271" r:id="rId13"/>
    <p:sldId id="277" r:id="rId14"/>
    <p:sldId id="272" r:id="rId15"/>
    <p:sldId id="280" r:id="rId16"/>
    <p:sldId id="273" r:id="rId17"/>
    <p:sldId id="274" r:id="rId18"/>
    <p:sldId id="281" r:id="rId19"/>
    <p:sldId id="275" r:id="rId20"/>
    <p:sldId id="261" r:id="rId21"/>
    <p:sldId id="265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725" autoAdjust="0"/>
    <p:restoredTop sz="94660"/>
  </p:normalViewPr>
  <p:slideViewPr>
    <p:cSldViewPr>
      <p:cViewPr>
        <p:scale>
          <a:sx n="60" d="100"/>
          <a:sy n="60" d="100"/>
        </p:scale>
        <p:origin x="-155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8C471-B394-4668-9226-F2122C1F0672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9B16-A589-413B-AF97-5446516D13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8C471-B394-4668-9226-F2122C1F0672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9B16-A589-413B-AF97-5446516D1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8C471-B394-4668-9226-F2122C1F0672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9B16-A589-413B-AF97-5446516D1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8C471-B394-4668-9226-F2122C1F0672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9B16-A589-413B-AF97-5446516D1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8C471-B394-4668-9226-F2122C1F0672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9B16-A589-413B-AF97-5446516D13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8C471-B394-4668-9226-F2122C1F0672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9B16-A589-413B-AF97-5446516D1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8C471-B394-4668-9226-F2122C1F0672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9B16-A589-413B-AF97-5446516D13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8C471-B394-4668-9226-F2122C1F0672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9B16-A589-413B-AF97-5446516D1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8C471-B394-4668-9226-F2122C1F0672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9B16-A589-413B-AF97-5446516D1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8C471-B394-4668-9226-F2122C1F0672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9B16-A589-413B-AF97-5446516D1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5588C471-B394-4668-9226-F2122C1F0672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A6709B16-A589-413B-AF97-5446516D1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588C471-B394-4668-9226-F2122C1F0672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A6709B16-A589-413B-AF97-5446516D1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1928802"/>
            <a:ext cx="7383290" cy="49323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ГАУСОН </a:t>
            </a:r>
            <a:r>
              <a:rPr lang="ru-RU" sz="2800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 «Ростовский №2 ДИПИ»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0166" y="500042"/>
            <a:ext cx="6286544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Социальный проект</a:t>
            </a:r>
            <a:r>
              <a: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Экотерапия</a:t>
            </a:r>
            <a:r>
              <a: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Фитобара</a:t>
            </a:r>
            <a:r>
              <a: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1" descr="C:\Users\1\Downloads\WhatsApp Image 2022-03-16 at 15.33.30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143248"/>
            <a:ext cx="3923824" cy="294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\\Server\media\ФОТО\проект эко - фитотерапии\photo_5346334621471718773_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143248"/>
            <a:ext cx="4152894" cy="2925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186634" cy="10001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Лекарственные травы, выращенные на территории дома-интерната: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314324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Календула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 descr="C:\Users\Метод\Downloads\WhatsApp Image 2022-08-22 at 14.13.3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2242584" cy="1676332"/>
          </a:xfrm>
          <a:prstGeom prst="rect">
            <a:avLst/>
          </a:prstGeom>
          <a:noFill/>
        </p:spPr>
      </p:pic>
      <p:pic>
        <p:nvPicPr>
          <p:cNvPr id="3075" name="Picture 3" descr="C:\Users\Метод\Downloads\WhatsApp Image 2022-08-22 at 14.17.5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428736"/>
            <a:ext cx="2143140" cy="160199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643306" y="314324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Мята</a:t>
            </a:r>
            <a:endParaRPr lang="ru-RU" dirty="0"/>
          </a:p>
        </p:txBody>
      </p:sp>
      <p:pic>
        <p:nvPicPr>
          <p:cNvPr id="3076" name="Picture 4" descr="C:\Users\Метод\Downloads\WhatsApp Image 2022-08-22 at 14.13.0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428736"/>
            <a:ext cx="2198092" cy="164307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572264" y="328612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Пустырник</a:t>
            </a:r>
            <a:endParaRPr lang="ru-RU" dirty="0"/>
          </a:p>
        </p:txBody>
      </p:sp>
      <p:pic>
        <p:nvPicPr>
          <p:cNvPr id="3077" name="Picture 5" descr="C:\Users\Метод\Downloads\WhatsApp Image 2022-08-22 at 14.14.0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000504"/>
            <a:ext cx="2172585" cy="162400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57224" y="571501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Донник</a:t>
            </a:r>
            <a:endParaRPr lang="ru-RU" dirty="0"/>
          </a:p>
        </p:txBody>
      </p:sp>
      <p:pic>
        <p:nvPicPr>
          <p:cNvPr id="3081" name="Picture 9" descr="https://a.d-cd.net/UwAAAgN3P2A-19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929066"/>
            <a:ext cx="2143140" cy="164307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428992" y="578645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Черемша</a:t>
            </a:r>
            <a:endParaRPr lang="ru-RU" dirty="0"/>
          </a:p>
        </p:txBody>
      </p:sp>
      <p:pic>
        <p:nvPicPr>
          <p:cNvPr id="3083" name="Picture 11" descr="http://rasfokus.ru/images/photos/medium/ddd997a43ce9f7e955165832bfcd5f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929066"/>
            <a:ext cx="2147007" cy="1619201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357950" y="578645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Цикорий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kavkaznash.ru/wp-content/uploads/2020/05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2440274" cy="156203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186634" cy="10001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Лекарственные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растения на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территории дома-интерната: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328612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Липа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1748" name="Picture 4" descr="http://s3.fotokto.ru/photo/full/172/1726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500174"/>
            <a:ext cx="2095514" cy="15716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86182" y="328612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Сосновые почки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1750" name="Picture 6" descr="https://pro-dachnikov.com/uploads/posts/2021-11/1638059260_33-pro-dachnikov-com-p-vishnya-foto-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500174"/>
            <a:ext cx="2462846" cy="157163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643702" y="328612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Вишня</a:t>
            </a:r>
            <a:endParaRPr lang="ru-RU" dirty="0"/>
          </a:p>
        </p:txBody>
      </p:sp>
      <p:pic>
        <p:nvPicPr>
          <p:cNvPr id="31752" name="Picture 8" descr="https://vladgarden.ru/foto/shelkovitsa_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143380"/>
            <a:ext cx="2357454" cy="157764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000100" y="592933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Шелковица белая и черная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1754" name="Picture 10" descr="https://fleuramour.ru/wp-content/uploads/6/f/4/6f4e562f0f6dceb015e4dd819dac100b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4000504"/>
            <a:ext cx="1809696" cy="180969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786182" y="600076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Боярышник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1756" name="Picture 12" descr="https://zdravo2020.ru/wp-content/uploads/ghes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4071942"/>
            <a:ext cx="2357454" cy="150019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643702" y="5857892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Березовые почки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357166"/>
            <a:ext cx="6329378" cy="1643074"/>
          </a:xfrm>
          <a:prstGeom prst="wedgeEllipseCallout">
            <a:avLst>
              <a:gd name="adj1" fmla="val -42396"/>
              <a:gd name="adj2" fmla="val 6369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Сбор лекарственных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трав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дома-интерната и в экологически-чистых местах г.Ростова-на-Дону и области. </a:t>
            </a:r>
          </a:p>
        </p:txBody>
      </p:sp>
      <p:pic>
        <p:nvPicPr>
          <p:cNvPr id="4" name="Picture 2" descr="\\Server\media\ФОТО\проект эко - фитотерапии\photo_5346334621471718810_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285992"/>
            <a:ext cx="2786046" cy="208953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\\Server\media\ФОТО\проект эко - фитотерапии\photo_5346334621471718796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357430"/>
            <a:ext cx="2690191" cy="201133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\\Server\media\ФОТО\проект эко - фитотерапии\photo_5346334621471718775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4643446"/>
            <a:ext cx="2751775" cy="205738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\\Server\media\ФОТО\проект эко - фитотерапии\photo_5346334621471718812_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357430"/>
            <a:ext cx="2666984" cy="194666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643446"/>
            <a:ext cx="2684433" cy="200026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15328" cy="9858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Лекарственные травы, собранные в экологически чистых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районах города и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Ростовской области: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\\Server\media\ФОТО\проект эко - фитотерапии\photo_5346334621471718815_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103" r="22980"/>
          <a:stretch>
            <a:fillRect/>
          </a:stretch>
        </p:blipFill>
        <p:spPr bwMode="auto">
          <a:xfrm>
            <a:off x="6429388" y="1500174"/>
            <a:ext cx="2199243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572264" y="350043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Лаванда</a:t>
            </a:r>
            <a:endParaRPr lang="ru-RU" dirty="0"/>
          </a:p>
        </p:txBody>
      </p:sp>
      <p:pic>
        <p:nvPicPr>
          <p:cNvPr id="4098" name="Picture 2" descr="https://pro-dachnikov.com/uploads/posts/2021-11/thumbs/1638090598_43-pro-dachnikov-com-p-pizhma-foto-rasteniya-foto-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3" y="1500174"/>
            <a:ext cx="2381267" cy="17859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71538" y="350043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Пижма</a:t>
            </a:r>
            <a:endParaRPr lang="ru-RU" dirty="0"/>
          </a:p>
        </p:txBody>
      </p:sp>
      <p:pic>
        <p:nvPicPr>
          <p:cNvPr id="4100" name="Picture 4" descr="https://romas-flowers.ru/files/resized/products/20220617_150735.600x8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1357299"/>
            <a:ext cx="2298707" cy="19288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57620" y="350043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Полынь</a:t>
            </a:r>
            <a:endParaRPr lang="ru-RU" dirty="0"/>
          </a:p>
        </p:txBody>
      </p:sp>
      <p:pic>
        <p:nvPicPr>
          <p:cNvPr id="4102" name="Picture 6" descr="https://picsy.ru/images/photos/1200/1/foto-vasilki-romashki-kolokolchi-28018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357694"/>
            <a:ext cx="2393107" cy="159540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71538" y="614364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Ромашка</a:t>
            </a:r>
            <a:endParaRPr lang="ru-RU" dirty="0"/>
          </a:p>
        </p:txBody>
      </p:sp>
      <p:pic>
        <p:nvPicPr>
          <p:cNvPr id="4104" name="Picture 8" descr="https://stroy-podskazka.ru/images/article/orig/2021/09/chem-shalfej-otlichaetsya-ot-lavandy-1.jf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4429132"/>
            <a:ext cx="2357454" cy="157163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786182" y="607220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Шалфей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6" name="Picture 10" descr="https://cs2.livemaster.ru/storage/2d/f9/c4a5814d3335bab44957e6a6355x--dacha-i-sad-venik-bannyj-zelenaya-ferm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4429132"/>
            <a:ext cx="2213473" cy="146679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572264" y="614364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Душица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0"/>
            <a:ext cx="7772400" cy="1214422"/>
          </a:xfrm>
          <a:prstGeom prst="wedgeEllipseCallout">
            <a:avLst>
              <a:gd name="adj1" fmla="val 44457"/>
              <a:gd name="adj2" fmla="val 4936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Высушивание лекарственных растений «серебряными» волонтерами.</a:t>
            </a:r>
          </a:p>
          <a:p>
            <a:endParaRPr lang="ru-R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286116" y="1785926"/>
            <a:ext cx="2714644" cy="202962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 descr="C:\Users\1\Downloads\WhatsApp Image 2022-03-16 at 14.48.25 (5).jpe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28596" y="1857364"/>
            <a:ext cx="2595580" cy="194668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Метод\Downloads\img-1912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 rot="10800000">
            <a:off x="6786578" y="5500702"/>
            <a:ext cx="1571636" cy="1182361"/>
          </a:xfrm>
          <a:prstGeom prst="round2Diag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Метод\Downloads\5ec4dfe31cde297253e29ba85385538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428736"/>
            <a:ext cx="1613659" cy="1071570"/>
          </a:xfrm>
          <a:prstGeom prst="round2Diag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428992" y="4214818"/>
            <a:ext cx="2643206" cy="197579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96dbf98af0b19fee873916e1ff22d720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5140" y="2786058"/>
            <a:ext cx="1571604" cy="1178703"/>
          </a:xfrm>
          <a:prstGeom prst="round2Diag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WhatsApp Image 2022-08-26 at 09.58.59.jpeg"/>
          <p:cNvPicPr>
            <a:picLocks noChangeAspect="1"/>
          </p:cNvPicPr>
          <p:nvPr/>
        </p:nvPicPr>
        <p:blipFill>
          <a:blip r:embed="rId8" cstate="print">
            <a:lum bright="20000" contrast="20000"/>
          </a:blip>
          <a:stretch>
            <a:fillRect/>
          </a:stretch>
        </p:blipFill>
        <p:spPr>
          <a:xfrm>
            <a:off x="428596" y="4214817"/>
            <a:ext cx="2667020" cy="200026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WhatsApp Image 2022-08-26 at 10.05.49.jpeg"/>
          <p:cNvPicPr>
            <a:picLocks noChangeAspect="1"/>
          </p:cNvPicPr>
          <p:nvPr/>
        </p:nvPicPr>
        <p:blipFill>
          <a:blip r:embed="rId9" cstate="print">
            <a:lum bright="20000" contrast="10000"/>
          </a:blip>
          <a:stretch>
            <a:fillRect/>
          </a:stretch>
        </p:blipFill>
        <p:spPr>
          <a:xfrm>
            <a:off x="6715140" y="4143380"/>
            <a:ext cx="1643074" cy="1143008"/>
          </a:xfrm>
          <a:prstGeom prst="round2Diag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772500" cy="1785926"/>
          </a:xfrm>
          <a:prstGeom prst="wedgeEllipseCallout">
            <a:avLst>
              <a:gd name="adj1" fmla="val -8020"/>
              <a:gd name="adj2" fmla="val 6878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Пожилые люди и инвалиды совместно с сотрудниками дома-интерната бережно высушивают растения в отдельном помещении, после чего расфасовывают их для хранения по отдельным мешочкам или в стеклянные банки.</a:t>
            </a:r>
          </a:p>
        </p:txBody>
      </p:sp>
      <p:pic>
        <p:nvPicPr>
          <p:cNvPr id="5" name="Picture 2" descr="\\Server\media\ФОТО\проект эко - фитотерапии\photo_5350548246382099883_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00240"/>
            <a:ext cx="2786082" cy="208952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429132"/>
            <a:ext cx="2867077" cy="214314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429132"/>
            <a:ext cx="2786082" cy="2143140"/>
          </a:xfrm>
          <a:prstGeom prst="round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7143768" y="1643050"/>
            <a:ext cx="1571636" cy="1500198"/>
          </a:xfrm>
          <a:prstGeom prst="round2Diag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7544249cafc18f5940445dac0b8i--dlya-doma-i-interera-sashe-s-lavandoj-polevoj-buke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768" y="3286124"/>
            <a:ext cx="1571636" cy="1428736"/>
          </a:xfrm>
          <a:prstGeom prst="round2Diag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s://moroshka.ru/upload/iblock/f06/7168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4857760"/>
            <a:ext cx="1609331" cy="1500198"/>
          </a:xfrm>
          <a:prstGeom prst="round2Diag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WhatsApp Image 2022-08-26 at 09.59.00 (1).jpeg"/>
          <p:cNvPicPr>
            <a:picLocks noChangeAspect="1"/>
          </p:cNvPicPr>
          <p:nvPr/>
        </p:nvPicPr>
        <p:blipFill>
          <a:blip r:embed="rId8" cstate="print">
            <a:lum bright="20000" contrast="20000"/>
          </a:blip>
          <a:stretch>
            <a:fillRect/>
          </a:stretch>
        </p:blipFill>
        <p:spPr>
          <a:xfrm>
            <a:off x="3857620" y="2071678"/>
            <a:ext cx="2690799" cy="2018099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8486748" cy="1857388"/>
          </a:xfrm>
          <a:prstGeom prst="wedgeEllipseCallout">
            <a:avLst>
              <a:gd name="adj1" fmla="val -37514"/>
              <a:gd name="adj2" fmla="val 613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ctr"/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3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Агитация и пропаганда работы по выращиванию лекарственных трав на территории дома – интерната: прогулки-лекции, беседы, видеопрезентации</a:t>
            </a:r>
            <a:endParaRPr lang="ru-RU" sz="3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\\Server\media\ФОТО\проект эко - фитотерапии\photo_5350548246382099880_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071678"/>
            <a:ext cx="2770897" cy="212508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\\Server\media\ФОТО\проект эко - фитотерапии\photo_5346334621471718866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071678"/>
            <a:ext cx="2942873" cy="214314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\\Server\media\ФОТО\проект эко - фитотерапии\photo_5346334621471718871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4572008"/>
            <a:ext cx="2811596" cy="207170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https://sun9-40.userapi.com/impg/K6wQI8ZgruAJ0T1d88nO_8WSUgzQzJtqin-DRw/qe8ih9c0oSU.jpg?size=1280x814&amp;quality=95&amp;sign=9f7a8f6110a9aafeae05f4e520712c1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572008"/>
            <a:ext cx="2750951" cy="207170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02" y="0"/>
            <a:ext cx="8643998" cy="1571636"/>
          </a:xfrm>
          <a:prstGeom prst="wedgeEllipseCallout">
            <a:avLst>
              <a:gd name="adj1" fmla="val -17369"/>
              <a:gd name="adj2" fmla="val 9644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Популяризация здорового образа жизни и активного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долголетия с использованием метода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экотерапии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 фитобаре.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28596" y="4643446"/>
            <a:ext cx="2663947" cy="200026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357158" y="1785926"/>
            <a:ext cx="2663907" cy="200023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143248"/>
            <a:ext cx="2727635" cy="204808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6143636" y="4572008"/>
            <a:ext cx="2667021" cy="200026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143636" y="1785926"/>
            <a:ext cx="2663906" cy="199127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85720" y="0"/>
            <a:ext cx="8858280" cy="1857364"/>
          </a:xfrm>
          <a:prstGeom prst="wedgeEllipseCallout">
            <a:avLst>
              <a:gd name="adj1" fmla="val 1226"/>
              <a:gd name="adj2" fmla="val 7047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пожилых людей и инвалидов устраиваются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познавательно-развлекательные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мероприятия в фитобаре, тематические чаепития, часы релаксации с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лекарственными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сборами.</a:t>
            </a:r>
          </a:p>
        </p:txBody>
      </p:sp>
      <p:pic>
        <p:nvPicPr>
          <p:cNvPr id="5" name="Picture 2" descr="C:\Users\Метод\Desktop\ГРИЦЕНКО\День добрых дел\Ростовский №2 ДИПИ (2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6977" y="2143116"/>
            <a:ext cx="2717023" cy="204028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370153" y="4500570"/>
            <a:ext cx="2773847" cy="208278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28596" y="4429132"/>
            <a:ext cx="2773847" cy="208278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 descr="https://sun9-78.userapi.com/impg/rl1Qiv8R55oxgFdiXQqMR_LQQDDtfu5S2Y68Aw/GQQkCeYcmhg.jpg?size=1280x961&amp;quality=96&amp;sign=ee83e9c296be50c0333ca0fdd70458fe&amp;type=album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57158" y="2071678"/>
            <a:ext cx="2759394" cy="207170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357554" y="3286124"/>
            <a:ext cx="2709040" cy="202500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0"/>
            <a:ext cx="7772400" cy="2074068"/>
          </a:xfrm>
          <a:prstGeom prst="wedgeEllipseCallout">
            <a:avLst>
              <a:gd name="adj1" fmla="val -88"/>
              <a:gd name="adj2" fmla="val 6459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Сотрудничество с общественными и благотворительными организациями по озеленению территории.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 descr="C:\Users\1\Desktop\Волонтеры и ландшафт\WhatsApp Image 2022-03-02 at 13.38.3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143272" cy="235745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1\Desktop\Волонтеры и ландшафт\WhatsApp Image 2022-03-02 at 13.33.15 (3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714488"/>
            <a:ext cx="3071802" cy="230385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1\Desktop\Волонтеры и ландшафт\WhatsApp Image 2022-03-02 at 13.39.2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214686"/>
            <a:ext cx="4381530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409728"/>
            <a:ext cx="9144000" cy="24482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Фиточай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это тот напиток, который вошел в современный рацион человека вместе с повальной модой на здоровый образ жизни благодаря его полезному влиянию на организм человека.</a:t>
            </a:r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Фитобар - это непременный спутник </a:t>
            </a:r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людей, ведущих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здоровый образ жизни. Это место, где в приятной и спокойной обстановке можно восстановить физические и душевные силы путем использования фитотерапии.  Попадая в кабинет с приятной спокойной музыкой, чистым воздухом, вкусным </a:t>
            </a:r>
            <a:r>
              <a:rPr lang="ru-RU" sz="1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фиточаем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организм человека восполняется энергией и запускает работу оздоровительных механизмов.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1\Downloads\WhatsApp Image 2022-03-16 at 14.48.25 (7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42852"/>
            <a:ext cx="5643602" cy="4237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86116" y="4000504"/>
            <a:ext cx="185735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Актуальность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1\Desktop\Волонтеры и ландшафт\WhatsApp Image 2022-03-02 at 13.33.1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0137" y="4365104"/>
            <a:ext cx="3323861" cy="2492896"/>
          </a:xfrm>
          <a:prstGeom prst="ellipse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0"/>
            <a:ext cx="6600322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Партнеры проекта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14422"/>
            <a:ext cx="4572032" cy="4929222"/>
          </a:xfrm>
          <a:solidFill>
            <a:schemeClr val="accent1">
              <a:lumMod val="60000"/>
              <a:lumOff val="40000"/>
              <a:alpha val="63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endParaRPr lang="ru-RU" sz="38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marL="216000" indent="108000">
              <a:buNone/>
            </a:pPr>
            <a:r>
              <a:rPr lang="ru-RU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Благотворительный Фонд помощи пожилым людям и инвалидам «Старость в радость» </a:t>
            </a:r>
          </a:p>
          <a:p>
            <a:pPr marL="216000" indent="108000">
              <a:buNone/>
            </a:pPr>
            <a:r>
              <a:rPr lang="ru-RU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Институт философии и социально-политических наук ФГАОУ ВО «ЮФУ» </a:t>
            </a:r>
          </a:p>
          <a:p>
            <a:pPr marL="216000" indent="108000">
              <a:buNone/>
            </a:pPr>
            <a:r>
              <a:rPr lang="ru-RU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Академия психологии и педагогики ФГАОУ ВО «ЮФУ» </a:t>
            </a:r>
          </a:p>
          <a:p>
            <a:pPr marL="216000" indent="108000">
              <a:buNone/>
            </a:pPr>
            <a:r>
              <a:rPr lang="ru-RU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Волонтерский Центр АГКПТ «От сердца к сердцу»</a:t>
            </a:r>
          </a:p>
          <a:p>
            <a:pPr marL="216000" indent="108000">
              <a:buNone/>
            </a:pPr>
            <a:r>
              <a:rPr lang="ru-RU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ДГТУ ГБПОУ РО «Ростовский-на-Дону гидрометеорологический техникум»</a:t>
            </a:r>
          </a:p>
          <a:p>
            <a:pPr marL="216000" indent="108000">
              <a:buNone/>
            </a:pPr>
            <a:r>
              <a:rPr lang="ru-RU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Факультет менеджмента и предпринимательства Ростовского государственного экономического университета  (РИНХ)</a:t>
            </a:r>
          </a:p>
          <a:p>
            <a:pPr marL="582930" indent="-514350">
              <a:buFont typeface="+mj-lt"/>
              <a:buAutoNum type="arabicPeriod"/>
            </a:pP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193" name="Picture 1" descr="\\SERVER\media\ФОТО\фотоотчеты 2020\вести с мест 2020\фото на сайт\1. территория учреждения\1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143504" y="2428868"/>
            <a:ext cx="3240360" cy="2430270"/>
          </a:xfrm>
          <a:prstGeom prst="ellipse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C:\Users\1\Downloads\WhatsApp Image 2022-03-16 at 14.48.25 (6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9503" y="836712"/>
            <a:ext cx="3164497" cy="2376303"/>
          </a:xfrm>
          <a:prstGeom prst="ellipse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20000"/>
          </a:bodyPr>
          <a:lstStyle/>
          <a:p>
            <a:pPr marL="342900" algn="ctr">
              <a:buClr>
                <a:srgbClr val="FF0000"/>
              </a:buClr>
              <a:buSzPct val="100000"/>
              <a:buFont typeface="Wingdings" pitchFamily="2" charset="2"/>
              <a:buChar char="v"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у получателей социальных услуг культуры здорового  образа  жизни.</a:t>
            </a:r>
          </a:p>
          <a:p>
            <a:pPr marL="342900" algn="ctr">
              <a:buClr>
                <a:srgbClr val="FF0000"/>
              </a:buClr>
              <a:buSzPct val="100000"/>
              <a:buFont typeface="Wingdings" pitchFamily="2" charset="2"/>
              <a:buChar char="v"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Увеличение количества получателей социальных услуг, желающих заниматься  выращиванием  и сбором лекарственных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растений.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algn="ctr">
              <a:buClr>
                <a:srgbClr val="FF0000"/>
              </a:buClr>
              <a:buSzPct val="100000"/>
              <a:buFont typeface="Wingdings" pitchFamily="2" charset="2"/>
              <a:buChar char="v"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Привлечение партнеров к участию в выращивании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сбора трав 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дома-интерната.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algn="ctr">
              <a:buClr>
                <a:srgbClr val="FF0000"/>
              </a:buClr>
              <a:buSzPct val="100000"/>
              <a:buFont typeface="Wingdings" pitchFamily="2" charset="2"/>
              <a:buChar char="v"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качества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продолжительности жизни получателей социальных услуг за счет занятости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пожилых людей и инвалидов, 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здоровым образом жизни и разнообразием досуга. </a:t>
            </a:r>
          </a:p>
          <a:p>
            <a:pPr marL="342900" algn="ctr">
              <a:buClr>
                <a:srgbClr val="FF0000"/>
              </a:buClr>
              <a:buSzPct val="100000"/>
              <a:buFont typeface="Wingdings" pitchFamily="2" charset="2"/>
              <a:buChar char="v"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новых положительных эмоций у проживающих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учреждения.</a:t>
            </a:r>
          </a:p>
          <a:p>
            <a:pPr marL="342900" algn="ctr">
              <a:buClr>
                <a:srgbClr val="FF0000"/>
              </a:buClr>
              <a:buSzPct val="100000"/>
              <a:buFont typeface="Wingdings" pitchFamily="2" charset="2"/>
              <a:buChar char="v"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заинтересованности в улучшении своего здоровья и самочувствия у получателей социальных услуг посредством использования </a:t>
            </a:r>
            <a:r>
              <a:rPr lang="ru-RU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фитотерапии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72400" cy="1357298"/>
          </a:xfrm>
        </p:spPr>
        <p:txBody>
          <a:bodyPr/>
          <a:lstStyle/>
          <a:p>
            <a:pPr algn="ctr"/>
            <a:r>
              <a:rPr lang="ru-RU" sz="3600" b="1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Ожидаемые результаты внедрения практики:</a:t>
            </a:r>
            <a:r>
              <a:rPr lang="ru-RU" sz="3600" dirty="0" smtClean="0">
                <a:ln w="28575">
                  <a:solidFill>
                    <a:sysClr val="windowText" lastClr="000000"/>
                  </a:solidFill>
                </a:ln>
              </a:rPr>
              <a:t/>
            </a:r>
            <a:br>
              <a:rPr lang="ru-RU" sz="3600" dirty="0" smtClean="0">
                <a:ln w="28575">
                  <a:solidFill>
                    <a:sysClr val="windowText" lastClr="000000"/>
                  </a:solidFill>
                </a:ln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img.alicdn.com/imgextra/i3/138247294/TB2GXmmmrwTMeJjSszfXXXbtFXa_!!138247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8354" y="476672"/>
            <a:ext cx="2135646" cy="1423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0" name="AutoShape 4" descr="https://cofetta.ru/sites/default/files/styles/juicebox_medium/public/ban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cofetta.ru/sites/default/files/styles/juicebox_medium/public/ban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https://cdn.pixabay.com/photo/2018/11/02/17/18/cookie-3790622_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5429264"/>
            <a:ext cx="1907704" cy="1617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8" name="Picture 12" descr="http://itd2.mycdn.me/image?id=836507942331&amp;t=20&amp;plc=MOBILE&amp;tkn=*g6vl6YGK1LFX4YyMOphgnHG3n9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2430498" cy="14319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14" name="AutoShape 18" descr="https://cdn1.ozone.ru/multimedia/10197701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6" name="Picture 20" descr="https://ae01.alicdn.com/kf/HTB1Tourjh6I8KJjSszfq6yZVXXaH/Zen.jpg_q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19850"/>
            <a:ext cx="2267744" cy="1538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18" name="Picture 22" descr="https://library.kissclipart.com/20190929/bbe/kissclipart-leaf-plant-flower-bay-leaf-tree-9de7c99b4932920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642918"/>
            <a:ext cx="1851818" cy="1028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24" name="Picture 28" descr="https://e7.pngegg.com/pngimages/1000/305/png-clipart-green-tea-darjeeling-white-tea-oolong-tea-leaf-grading-green-tea-leaf-te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4077072"/>
            <a:ext cx="1403648" cy="935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8" descr="https://e7.pngegg.com/pngimages/1000/305/png-clipart-green-tea-darjeeling-white-tea-oolong-tea-leaf-grading-green-tea-leaf-te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060848"/>
            <a:ext cx="1403648" cy="935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2" descr="https://library.kissclipart.com/20190929/bbe/kissclipart-leaf-plant-flower-bay-leaf-tree-9de7c99b4932920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785794"/>
            <a:ext cx="1851818" cy="1028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2" descr="https://library.kissclipart.com/20190929/bbe/kissclipart-leaf-plant-flower-bay-leaf-tree-9de7c99b4932920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92182" y="2276872"/>
            <a:ext cx="1851818" cy="1028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2" descr="https://library.kissclipart.com/20190929/bbe/kissclipart-leaf-plant-flower-bay-leaf-tree-9de7c99b4932920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33056"/>
            <a:ext cx="1851818" cy="1028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8" descr="https://e7.pngegg.com/pngimages/1000/305/png-clipart-green-tea-darjeeling-white-tea-oolong-tea-leaf-grading-green-tea-leaf-te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6018244"/>
            <a:ext cx="1259632" cy="839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1357298"/>
            <a:ext cx="5772168" cy="914400"/>
          </a:xfrm>
        </p:spPr>
        <p:txBody>
          <a:bodyPr/>
          <a:lstStyle/>
          <a:p>
            <a:pPr marL="360000" indent="-180000">
              <a:spcBef>
                <a:spcPts val="0"/>
              </a:spcBef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85984" y="5357826"/>
            <a:ext cx="4643470" cy="6429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Контакты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Тел. 8(863)257-33-59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5984" y="6000768"/>
            <a:ext cx="4643470" cy="6429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Официальная страница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https://vk.com/public211411953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143116"/>
            <a:ext cx="4071966" cy="3043794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4962282" cy="3596410"/>
          </a:xfrm>
          <a:solidFill>
            <a:schemeClr val="lt1">
              <a:alpha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Фитотерапия нашла применение в качестве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профилактики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различных заболеваний, оздоровления и реабилитации в условиях воздействия негативных факторов окружающей среды, в качестве средства повышения адаптационных резервов организма. 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Фитотерапия доказала свою эффективность в лечении заболеваний с помощью лекарственных растений. </a:t>
            </a:r>
          </a:p>
        </p:txBody>
      </p:sp>
      <p:pic>
        <p:nvPicPr>
          <p:cNvPr id="3073" name="Picture 1" descr="C:\Users\1\Downloads\WhatsApp Image 2022-03-16 at 15.33.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7646" y="1142984"/>
            <a:ext cx="4526354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1\Downloads\WhatsApp Image 2022-03-16 at 15.33.2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97694"/>
            <a:ext cx="4929222" cy="296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0"/>
            <a:ext cx="4429156" cy="442910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Возможность выращивать лекарственные травы (мяту,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цикорий, душицу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т.д.) на территории учреждения выступает как новая форма организации оздоровления, которая способствует развитию культурной привычки употреблять здоровую, экологически чистую продукцию и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разнообразию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досуга пожилых людей.</a:t>
            </a:r>
          </a:p>
        </p:txBody>
      </p:sp>
      <p:pic>
        <p:nvPicPr>
          <p:cNvPr id="5122" name="Picture 2" descr="C:\Users\1\Downloads\Клумба на въезде в учрежд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857628"/>
            <a:ext cx="417912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1\Downloads\WhatsApp Image 2022-03-16 at 14.48.25 (4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857603"/>
            <a:ext cx="4000528" cy="300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\\Server\media\ФОТО\проект эко - фитотерапии\photo_5346334621471718835_y.jpg"/>
          <p:cNvPicPr>
            <a:picLocks noChangeAspect="1" noChangeArrowheads="1"/>
          </p:cNvPicPr>
          <p:nvPr/>
        </p:nvPicPr>
        <p:blipFill>
          <a:blip r:embed="rId4">
            <a:lum bright="20000" contrast="20000"/>
          </a:blip>
          <a:srcRect/>
          <a:stretch>
            <a:fillRect/>
          </a:stretch>
        </p:blipFill>
        <p:spPr bwMode="auto">
          <a:xfrm>
            <a:off x="4786314" y="0"/>
            <a:ext cx="4143372" cy="3021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5643570" cy="4143404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108000">
              <a:spcBef>
                <a:spcPts val="0"/>
              </a:spcBef>
              <a:buNone/>
            </a:pP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Уникальность проекта состоит в том, что своей практикой он решает несколько проблем одновременно: физическая активность в пожилом возрасте – для сбора трав необходимо много ходить на свежем воздухе; трудотерапия – возделывание участка и культивация растений требует </a:t>
            </a: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определенные </a:t>
            </a: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усилия; развитие памяти и мышления – необходимо запоминать внешний вид, лекарственные свойства, правила высадки, сбора, сушки и хранения растений.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hatsApp Image 2022-08-24 at 11.07.3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9468" y="285728"/>
            <a:ext cx="3684532" cy="2503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WhatsApp Image 2022-08-26 at 09.59.01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4125522"/>
            <a:ext cx="3643305" cy="2732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hoto_5346334621471718777_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4215529"/>
            <a:ext cx="3737064" cy="2642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0"/>
            <a:ext cx="7772400" cy="4572000"/>
          </a:xfrm>
          <a:prstGeom prst="wedgeEllipseCallout">
            <a:avLst/>
          </a:prstGeom>
          <a:ln w="76200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Целевая аудитория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\\SERVER\media\ФОТО\фотоотчеты 2020\вести с мест 2020\фото на сайт\1. территория учреждения\1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000628" y="3750471"/>
            <a:ext cx="4143372" cy="3107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\\SERVER\media\ФОТО\фотоотчеты 2020\вести с мест 2020\фото на сайт\1. территория учреждения\IMG_28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286124"/>
            <a:ext cx="5143536" cy="3857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\\SERVER\Share2\Obmen_dokumenty\СЕКРЕТАРЬ\Коломоец\DSC06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908720"/>
            <a:ext cx="4118792" cy="2948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нутый угол 5"/>
          <p:cNvSpPr/>
          <p:nvPr/>
        </p:nvSpPr>
        <p:spPr>
          <a:xfrm>
            <a:off x="4143372" y="1357298"/>
            <a:ext cx="4000528" cy="42862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Пожилые люди и инвалиды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4143372" y="2071678"/>
            <a:ext cx="4000528" cy="42862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Волонтеры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нутый угол 7"/>
          <p:cNvSpPr/>
          <p:nvPr/>
        </p:nvSpPr>
        <p:spPr>
          <a:xfrm>
            <a:off x="4143372" y="2857496"/>
            <a:ext cx="4000528" cy="42862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Специалисты учреждения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91264" cy="1548784"/>
          </a:xfrm>
          <a:prstGeom prst="downArrowCallout">
            <a:avLst>
              <a:gd name="adj1" fmla="val 50000"/>
              <a:gd name="adj2" fmla="val 69280"/>
              <a:gd name="adj3" fmla="val 25000"/>
              <a:gd name="adj4" fmla="val 64977"/>
            </a:avLst>
          </a:prstGeom>
          <a:solidFill>
            <a:schemeClr val="accent4">
              <a:lumMod val="40000"/>
              <a:lumOff val="60000"/>
              <a:alpha val="84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проекта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83560"/>
            <a:ext cx="5148064" cy="5074440"/>
          </a:xfrm>
          <a:prstGeom prst="horizontalScroll">
            <a:avLst>
              <a:gd name="adj" fmla="val 9542"/>
            </a:avLst>
          </a:prstGeom>
          <a:solidFill>
            <a:schemeClr val="accent6">
              <a:lumMod val="40000"/>
              <a:lumOff val="60000"/>
              <a:alpha val="73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342900"/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/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</a:t>
            </a:r>
            <a:r>
              <a:rPr lang="ru-RU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качества жизни и здоровья людей пожилого </a:t>
            </a: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возраста и инвалидов, продление активного долголетия, путем вовлечения их в социально – значимые мероприятия и формирования здорового образа жизни. </a:t>
            </a:r>
            <a:endParaRPr lang="ru-RU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265" name="Picture 1" descr="C:\Users\1\Downloads\WhatsApp Image 2022-03-16 at 14.48.25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500174"/>
            <a:ext cx="3093114" cy="23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\\Server\media\ФОТО\проект эко - фитотерапии\photo_5346334621471718820_y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76020" y="4071941"/>
            <a:ext cx="3006901" cy="224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1142984"/>
          </a:xfrm>
          <a:prstGeom prst="downArrowCallout">
            <a:avLst>
              <a:gd name="adj1" fmla="val 50000"/>
              <a:gd name="adj2" fmla="val 121066"/>
              <a:gd name="adj3" fmla="val 25000"/>
              <a:gd name="adj4" fmla="val 6497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 проекта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6012160" cy="5715016"/>
          </a:xfrm>
          <a:prstGeom prst="foldedCorner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effectLst>
            <a:glow rad="63500">
              <a:schemeClr val="accent4">
                <a:alpha val="45000"/>
                <a:satMod val="12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252000" indent="-180000">
              <a:spcBef>
                <a:spcPts val="0"/>
              </a:spcBef>
              <a:buClrTx/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познавательно-развлекательных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формирования навыков по выращиванию, сбору и высушиванию лекарственных растений и трав.</a:t>
            </a:r>
          </a:p>
          <a:p>
            <a:pPr marL="252000" indent="-180000">
              <a:spcBef>
                <a:spcPts val="0"/>
              </a:spcBef>
              <a:buClrTx/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спектра оздоровительных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мероприятий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получателей социальных услуг.</a:t>
            </a:r>
          </a:p>
          <a:p>
            <a:pPr marL="252000" indent="-180000">
              <a:spcBef>
                <a:spcPts val="0"/>
              </a:spcBef>
              <a:buClrTx/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Пропаганда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приобщение к здоровому  образу жизни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52000" indent="-180000">
              <a:spcBef>
                <a:spcPts val="0"/>
              </a:spcBef>
              <a:buClrTx/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Совместная работа пожилых людей с молодежными общественными и благотворительными организациями для обмена опытом и восстановления преемственности поколений.</a:t>
            </a:r>
          </a:p>
          <a:p>
            <a:pPr marL="252000" indent="-180000">
              <a:spcBef>
                <a:spcPts val="0"/>
              </a:spcBef>
              <a:buClrTx/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Демонстрация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обществу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(пропаганда) возможностей и способностей пожилых людей и инвалидов.</a:t>
            </a:r>
          </a:p>
          <a:p>
            <a:pPr marL="582930" indent="-514350">
              <a:buClrTx/>
              <a:buFont typeface="+mj-lt"/>
              <a:buAutoNum type="arabicPeriod"/>
            </a:pP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 descr="C:\Users\1\Downloads\WhatsApp Image 2022-03-16 at 14.48.2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6786" y="1772816"/>
            <a:ext cx="3237214" cy="243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6648" y="4286256"/>
            <a:ext cx="3167351" cy="2368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  <a:prstGeom prst="flowChartPreparati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мероприятия, выполняемые в рамках проекта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85860"/>
            <a:ext cx="5857884" cy="2143140"/>
          </a:xfrm>
          <a:prstGeom prst="wedgeEllipseCallout">
            <a:avLst>
              <a:gd name="adj1" fmla="val -34684"/>
              <a:gd name="adj2" fmla="val 63864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60000" indent="-180000" algn="ctr">
              <a:spcBef>
                <a:spcPts val="0"/>
              </a:spcBef>
              <a:buClrTx/>
              <a:buSzPct val="100000"/>
              <a:buFont typeface="+mj-lt"/>
              <a:buAutoNum type="arabicPeriod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Оформление участка для высадки лекарственных трав на территории учреждения, культивация растений «серебряными» волонтерами дома-интерната. </a:t>
            </a:r>
            <a:endPara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1\Downloads\WhatsApp Image 2022-03-16 at 14.48.25 (3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3780" y="3857628"/>
            <a:ext cx="2950220" cy="221266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1\Downloads\WhatsApp Image 2022-03-16 at 14.48.25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214422"/>
            <a:ext cx="3071802" cy="218515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Метод\Downloads\WhatsApp Image 2022-06-23 at 15.25.5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857628"/>
            <a:ext cx="2857488" cy="226695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Метод\Downloads\WhatsApp Image 2022-06-23 at 15.23.0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857628"/>
            <a:ext cx="3045484" cy="228601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3727</TotalTime>
  <Words>681</Words>
  <Application>Microsoft Office PowerPoint</Application>
  <PresentationFormat>Экран (4:3)</PresentationFormat>
  <Paragraphs>71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Метро</vt:lpstr>
      <vt:lpstr>Слайд 1</vt:lpstr>
      <vt:lpstr>Слайд 2</vt:lpstr>
      <vt:lpstr>Слайд 3</vt:lpstr>
      <vt:lpstr>Слайд 4</vt:lpstr>
      <vt:lpstr>Слайд 5</vt:lpstr>
      <vt:lpstr>Слайд 6</vt:lpstr>
      <vt:lpstr>Цель проекта </vt:lpstr>
      <vt:lpstr>Задачи проекта</vt:lpstr>
      <vt:lpstr>Основные мероприятия, выполняемые в рамках проекта</vt:lpstr>
      <vt:lpstr>Лекарственные травы, выращенные на территории дома-интерната:</vt:lpstr>
      <vt:lpstr>Лекарственные растения на территории дома-интерната:</vt:lpstr>
      <vt:lpstr>Слайд 12</vt:lpstr>
      <vt:lpstr>Лекарственные травы, собранные в экологически чистых районах города и  Ростовской области:</vt:lpstr>
      <vt:lpstr>Слайд 14</vt:lpstr>
      <vt:lpstr>Слайд 15</vt:lpstr>
      <vt:lpstr>Слайд 16</vt:lpstr>
      <vt:lpstr>Слайд 17</vt:lpstr>
      <vt:lpstr>Слайд 18</vt:lpstr>
      <vt:lpstr>Слайд 19</vt:lpstr>
      <vt:lpstr>Партнеры проекта </vt:lpstr>
      <vt:lpstr>Ожидаемые результаты внедрения практики: 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проект «Экотерапия И Фитобар»</dc:title>
  <dc:creator>1</dc:creator>
  <cp:lastModifiedBy>Пользователь Windows</cp:lastModifiedBy>
  <cp:revision>255</cp:revision>
  <dcterms:created xsi:type="dcterms:W3CDTF">2022-03-16T08:18:31Z</dcterms:created>
  <dcterms:modified xsi:type="dcterms:W3CDTF">2022-09-02T07:01:25Z</dcterms:modified>
</cp:coreProperties>
</file>