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3" r:id="rId3"/>
    <p:sldId id="279" r:id="rId4"/>
    <p:sldId id="292" r:id="rId5"/>
    <p:sldId id="291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18E"/>
    <a:srgbClr val="F2B385"/>
    <a:srgbClr val="F2F2F2"/>
    <a:srgbClr val="C69FF5"/>
    <a:srgbClr val="40B1D0"/>
    <a:srgbClr val="58839A"/>
    <a:srgbClr val="803533"/>
    <a:srgbClr val="EEEEEE"/>
    <a:srgbClr val="E3915E"/>
    <a:srgbClr val="A86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Замещающий текст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Замещающая дата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48A87A34-81AB-432B-8DAE-1953F412C126}" type="datetimeFigureOut">
              <a:rPr lang="en-US" dirty="0"/>
              <a:t>7/1/2024</a:t>
            </a:fld>
            <a:endParaRPr lang="en-US" dirty="0"/>
          </a:p>
        </p:txBody>
      </p:sp>
      <p:sp>
        <p:nvSpPr>
          <p:cNvPr id="1029" name="Замещающий 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Замещающий 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 noChangeArrowheads="1"/>
          </p:cNvSpPr>
          <p:nvPr>
            <p:ph type="ctrTitle"/>
          </p:nvPr>
        </p:nvSpPr>
        <p:spPr>
          <a:xfrm>
            <a:off x="624205" y="621030"/>
            <a:ext cx="10942955" cy="3180715"/>
          </a:xfrm>
        </p:spPr>
        <p:txBody>
          <a:bodyPr/>
          <a:lstStyle/>
          <a:p>
            <a:pPr algn="ctr"/>
            <a:r>
              <a:rPr lang="ru-RU" altLang="en-US" sz="6000" b="1" dirty="0">
                <a:solidFill>
                  <a:schemeClr val="bg1"/>
                </a:solidFill>
              </a:rPr>
              <a:t>КВЕСТ: ОГНЕЙ ТАК МНОГО ЗОЛОТЫХ</a:t>
            </a:r>
            <a:br>
              <a:rPr lang="ru-RU" altLang="en-US" sz="6000" b="1" dirty="0">
                <a:solidFill>
                  <a:schemeClr val="bg1"/>
                </a:solidFill>
              </a:rPr>
            </a:br>
            <a:r>
              <a:rPr lang="ru-RU" altLang="en-US" sz="2000" b="1" dirty="0">
                <a:solidFill>
                  <a:schemeClr val="bg1"/>
                </a:solidFill>
              </a:rPr>
              <a:t>Алиева М.В.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alphaModFix amt="97000"/>
            <a:lum bright="6000" contrast="-18000"/>
          </a:blip>
          <a:stretch>
            <a:fillRect/>
          </a:stretch>
        </p:blipFill>
        <p:spPr>
          <a:xfrm>
            <a:off x="-702945" y="0"/>
            <a:ext cx="13051790" cy="6858635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925829" y="2468681"/>
            <a:ext cx="10339705" cy="1718945"/>
          </a:xfrm>
          <a:prstGeom prst="roundRect">
            <a:avLst/>
          </a:prstGeom>
          <a:solidFill>
            <a:srgbClr val="09539F"/>
          </a:solidFill>
          <a:effectLst>
            <a:softEdge rad="50800"/>
          </a:effectLst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096644" y="2882662"/>
            <a:ext cx="988377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4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Огней так много золотых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726170" y="4422775"/>
            <a:ext cx="3622675" cy="812701"/>
          </a:xfrm>
          <a:prstGeom prst="roundRect">
            <a:avLst/>
          </a:prstGeom>
          <a:solidFill>
            <a:srgbClr val="09539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Автор: Алиева Мирослава</a:t>
            </a:r>
          </a:p>
          <a:p>
            <a:pPr algn="ctr"/>
            <a:r>
              <a:rPr lang="ru-RU" altLang="en-US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Саратовская область</a:t>
            </a:r>
            <a:endParaRPr lang="ru-RU" altLang="en-US" dirty="0">
              <a:solidFill>
                <a:schemeClr val="bg1"/>
              </a:solidFill>
              <a:latin typeface="Century Schoolbook" panose="02040604050505020304" charset="0"/>
              <a:cs typeface="Century Schoolbook" panose="020406040505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/>
      </p:transition>
    </mc:Choice>
    <mc:Fallback xmlns="">
      <p:transition spd="slow">
        <p:blinds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7221855" y="11430"/>
            <a:ext cx="4969510" cy="3557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-635" y="3742055"/>
            <a:ext cx="5891530" cy="311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pic>
        <p:nvPicPr>
          <p:cNvPr id="2" name="Изображение 1" descr="горм"/>
          <p:cNvPicPr>
            <a:picLocks noChangeAspect="1"/>
          </p:cNvPicPr>
          <p:nvPr/>
        </p:nvPicPr>
        <p:blipFill>
          <a:blip r:embed="rId2"/>
          <a:srcRect l="25413" r="33911" b="-1425"/>
          <a:stretch>
            <a:fillRect/>
          </a:stretch>
        </p:blipFill>
        <p:spPr>
          <a:xfrm>
            <a:off x="6101715" y="1371600"/>
            <a:ext cx="3326765" cy="3730625"/>
          </a:xfrm>
          <a:prstGeom prst="rect">
            <a:avLst/>
          </a:prstGeom>
        </p:spPr>
      </p:pic>
      <p:pic>
        <p:nvPicPr>
          <p:cNvPr id="9" name="Изображение 8" descr="бронз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7210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71470" y="0"/>
            <a:ext cx="3238500" cy="69056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D9969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ЗАДАНИЕ №3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  <a:sym typeface="+mn-ea"/>
              </a:rPr>
              <a:t>«Бронзовый парень Огней так много золотых»</a:t>
            </a:r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Одна из легенд гласит: чтобы счастливо выйти замуж, девушке нужно сфотографироваться рядом с холостым парнем. - Найти это место можно с помощью фразы «хытолоз огонм кат йенгО ьнерап йывознорБ»    в зеркальном отражении. Подсказка: Композиция представляет собой бронзовую статую юноши, ожидающего с цветами свою возлюбленную, и символизирует холостых парней из песни, которая является неофициальным гимном нашего города.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279255" y="10795"/>
            <a:ext cx="2932430" cy="68389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D9969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ЗАДАНИЕ№ 4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«Памятник Саратовской гармошке»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Описание: Ровно в полдень и 18 вечера памятник проигрывает композиции местного саратовского инструментального коллектива и напоминает об историческом символе города. А символ -это духовой язычковый музыкальный инструмент.  </a:t>
            </a:r>
          </a:p>
          <a:p>
            <a:pPr algn="ctr"/>
            <a:r>
              <a:rPr lang="ru-RU" altLang="en-US" dirty="0" smtClean="0">
                <a:latin typeface="Century Schoolbook" panose="02040604050505020304" charset="0"/>
                <a:cs typeface="Century Schoolbook" panose="02040604050505020304" charset="0"/>
              </a:rPr>
              <a:t>Вопрос: Какое 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отличие есть у Саратовской гармошке от других гармошек?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Ответ: Колокольчиком</a:t>
            </a:r>
          </a:p>
          <a:p>
            <a:pPr algn="ctr"/>
            <a:r>
              <a:rPr lang="ru-RU" altLang="en-US" dirty="0" smtClean="0">
                <a:latin typeface="Century Schoolbook" panose="02040604050505020304" charset="0"/>
                <a:cs typeface="Century Schoolbook" panose="02040604050505020304" charset="0"/>
              </a:rPr>
              <a:t>Подсказка: Выросли 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звоночки в ряд, 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Жалко только-не звенят.</a:t>
            </a:r>
          </a:p>
          <a:p>
            <a:pPr algn="l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970" y="12065"/>
            <a:ext cx="3141345" cy="6845935"/>
          </a:xfrm>
          <a:prstGeom prst="rect">
            <a:avLst/>
          </a:prstGeom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8717280" y="2358390"/>
            <a:ext cx="568960" cy="853440"/>
          </a:xfrm>
          <a:prstGeom prst="triangle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 rot="16200000">
            <a:off x="2409190" y="1189038"/>
            <a:ext cx="539750" cy="824230"/>
          </a:xfrm>
          <a:prstGeom prst="triangle">
            <a:avLst/>
          </a:prstGeom>
          <a:solidFill>
            <a:srgbClr val="D99694"/>
          </a:solidFill>
          <a:ln>
            <a:solidFill>
              <a:srgbClr val="D9969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7221855" y="11430"/>
            <a:ext cx="4969510" cy="3557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-635" y="3742055"/>
            <a:ext cx="5891530" cy="311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7920" y="0"/>
            <a:ext cx="6013450" cy="3429000"/>
          </a:xfrm>
          <a:prstGeom prst="rect">
            <a:avLst/>
          </a:prstGeom>
          <a:solidFill>
            <a:srgbClr val="9A3A4A"/>
          </a:solidFill>
          <a:ln>
            <a:solidFill>
              <a:srgbClr val="9A3A4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ЗАДАНИЕ№ 6</a:t>
            </a:r>
          </a:p>
          <a:p>
            <a:pPr algn="ctr"/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Памятник Первому Трамваю</a:t>
            </a:r>
          </a:p>
          <a:p>
            <a:pPr algn="ctr"/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Описание: На нем проводились праздничные экскурсии по городу. Главная уникальность его в том, что он не имел колес, но вместо них использовались специальные железнодорожные рельсы. </a:t>
            </a:r>
          </a:p>
          <a:p>
            <a:pPr algn="ctr"/>
            <a:r>
              <a:rPr lang="ru-RU" altLang="en-US" sz="1600" dirty="0" smtClean="0">
                <a:latin typeface="Century Schoolbook" panose="02040604050505020304" charset="0"/>
                <a:cs typeface="Century Schoolbook" panose="02040604050505020304" charset="0"/>
              </a:rPr>
              <a:t>Вопрос: ПО </a:t>
            </a:r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какому трамвайному маршруту ходил трамвай Семен? Назови цифру. Это цифра связана с повестью А. Чехова.</a:t>
            </a:r>
          </a:p>
          <a:p>
            <a:pPr algn="ctr"/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Ответ: 6</a:t>
            </a:r>
          </a:p>
          <a:p>
            <a:pPr algn="ctr"/>
            <a:r>
              <a:rPr lang="ru-RU" altLang="en-US" sz="1600" dirty="0" smtClean="0">
                <a:latin typeface="Century Schoolbook" panose="02040604050505020304" charset="0"/>
                <a:cs typeface="Century Schoolbook" panose="02040604050505020304" charset="0"/>
              </a:rPr>
              <a:t>Подсказка-загадка: Если </a:t>
            </a:r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навесной замок, вверх поднимет хоботок,</a:t>
            </a:r>
          </a:p>
          <a:p>
            <a:pPr algn="ctr"/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то тогда увидим здесь</a:t>
            </a:r>
          </a:p>
          <a:p>
            <a:pPr algn="ctr"/>
            <a:r>
              <a:rPr lang="ru-RU" altLang="en-US" sz="1600" dirty="0">
                <a:latin typeface="Century Schoolbook" panose="02040604050505020304" charset="0"/>
                <a:cs typeface="Century Schoolbook" panose="02040604050505020304" charset="0"/>
              </a:rPr>
              <a:t>не замок, а цифру....... (ШЕСТЬ)</a:t>
            </a:r>
          </a:p>
          <a:p>
            <a:pPr algn="ctr"/>
            <a:endParaRPr lang="ru-RU" altLang="en-US" sz="1600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pic>
        <p:nvPicPr>
          <p:cNvPr id="5" name="Изображение 4" descr="nYfxX5Sctr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"/>
            <a:ext cx="6218555" cy="3416935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555" y="3429635"/>
            <a:ext cx="6014085" cy="342836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685" y="3429000"/>
            <a:ext cx="6198870" cy="3440430"/>
          </a:xfrm>
          <a:prstGeom prst="rect">
            <a:avLst/>
          </a:prstGeom>
          <a:solidFill>
            <a:srgbClr val="78605B"/>
          </a:solidFill>
          <a:ln>
            <a:solidFill>
              <a:srgbClr val="77605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6210" y="3357880"/>
            <a:ext cx="6061710" cy="40214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16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ЗАДАНИЕ №5</a:t>
            </a:r>
          </a:p>
          <a:p>
            <a:pPr algn="ctr"/>
            <a:r>
              <a:rPr lang="ru-RU" altLang="en-US" sz="16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(Памятник Н.Г. Чернышевского)</a:t>
            </a:r>
          </a:p>
          <a:p>
            <a:pPr algn="ctr"/>
            <a:r>
              <a:rPr lang="ru-RU" altLang="en-US" sz="1600" dirty="0" smtClean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Описание: В </a:t>
            </a:r>
            <a:r>
              <a:rPr lang="ru-RU" altLang="en-US" sz="16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наши дни он стал символом Саратова, к нему приводят школьников, около него назначают свидания. Памятник великому русскому демократу, беззаветно любившему Россию, как бы дышит временем, самим воздухом старого города и спрашивает у всех «Что делать?»</a:t>
            </a:r>
          </a:p>
          <a:p>
            <a:pPr algn="ctr"/>
            <a:r>
              <a:rPr lang="ru-RU" altLang="en-US" sz="16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Вопрос: Кто из знаменитых людей, а его фамилия была грузинская лично одобрил макет Чернышевского, с единственным замечанием по поводу длинных волос, которые, однако, были оставлены?</a:t>
            </a:r>
          </a:p>
          <a:p>
            <a:pPr algn="ctr"/>
            <a:r>
              <a:rPr lang="ru-RU" altLang="en-US" sz="16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Ответ: Иосиф Сталин</a:t>
            </a:r>
          </a:p>
          <a:p>
            <a:pPr algn="ctr"/>
            <a:r>
              <a:rPr lang="ru-RU" altLang="en-US" sz="16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Подсказка: Этот человек выдающийся революционер, диктатор, политик и вождь СССР (И. Сталин)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6272530" y="4652010"/>
            <a:ext cx="471170" cy="824230"/>
          </a:xfrm>
          <a:prstGeom prst="triangle">
            <a:avLst/>
          </a:prstGeom>
          <a:solidFill>
            <a:srgbClr val="77605B"/>
          </a:solidFill>
          <a:ln>
            <a:solidFill>
              <a:srgbClr val="77605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5706745" y="1139825"/>
            <a:ext cx="471170" cy="824230"/>
          </a:xfrm>
          <a:prstGeom prst="triangle">
            <a:avLst/>
          </a:prstGeom>
          <a:solidFill>
            <a:srgbClr val="9A3A4A"/>
          </a:solidFill>
          <a:ln>
            <a:solidFill>
              <a:srgbClr val="9A3A4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7221855" y="11430"/>
            <a:ext cx="4969510" cy="3557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-635" y="3753485"/>
            <a:ext cx="5891530" cy="311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20320"/>
            <a:ext cx="8171815" cy="6837680"/>
          </a:xfrm>
          <a:prstGeom prst="rect">
            <a:avLst/>
          </a:prstGeom>
        </p:spPr>
      </p:pic>
      <p:sp>
        <p:nvSpPr>
          <p:cNvPr id="5" name="Равнобедренный треугольник 4"/>
          <p:cNvSpPr/>
          <p:nvPr/>
        </p:nvSpPr>
        <p:spPr>
          <a:xfrm rot="16200000">
            <a:off x="5925820" y="2453005"/>
            <a:ext cx="530225" cy="1010285"/>
          </a:xfrm>
          <a:prstGeom prst="triangle">
            <a:avLst/>
          </a:prstGeom>
          <a:solidFill>
            <a:srgbClr val="3C8F9B"/>
          </a:solidFill>
          <a:ln>
            <a:solidFill>
              <a:srgbClr val="3C8F9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96075" y="20955"/>
            <a:ext cx="5495290" cy="6848475"/>
          </a:xfrm>
          <a:prstGeom prst="rect">
            <a:avLst/>
          </a:prstGeom>
          <a:solidFill>
            <a:srgbClr val="3C8F9B"/>
          </a:solidFill>
          <a:ln>
            <a:solidFill>
              <a:srgbClr val="3C8F9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ЗАДАНИЕ №7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  <a:sym typeface="+mn-ea"/>
              </a:rPr>
              <a:t>(Лицо ВРЕМЕНИ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)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Легенда: Нам всегда кажется, что его недостаточно, но при этом иногда мы просто позволяем ему протекать зря.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Если любишь жизнь — не теряй времени. Время есть то, из чего сделана жизнь. Я та незнакомка, которую вы ищите. 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Вопрос: В сентябре 2021 года в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центре Саратова появилось большое граффити.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Граффити представляет собой лысую сине-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зеленую голову, разделенную пополам черной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вертикальной полосой. Голова объединяет лица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двух разных людей, у одного из которых нет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глаза. Как называется граффити?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Ответ: Лицо ВРЕМЕНИ</a:t>
            </a:r>
          </a:p>
          <a:p>
            <a:pPr algn="ctr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НЕЗНАКОМКА НАЙДЕНА </a:t>
            </a:r>
          </a:p>
          <a:p>
            <a:pPr algn="ctr"/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700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3910" y="2118995"/>
            <a:ext cx="10544175" cy="1402080"/>
          </a:xfrm>
          <a:prstGeom prst="rect">
            <a:avLst/>
          </a:prstGeom>
          <a:solidFill>
            <a:srgbClr val="B5726A"/>
          </a:solidFill>
          <a:effectLst>
            <a:softEdge rad="50800"/>
          </a:effectLst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960755" y="2294890"/>
            <a:ext cx="102793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0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Квест пройден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343025" y="3001645"/>
            <a:ext cx="95148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000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Спасибо за 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 noChangeArrowheads="1"/>
          </p:cNvSpPr>
          <p:nvPr>
            <p:ph type="ctrTitle"/>
          </p:nvPr>
        </p:nvSpPr>
        <p:spPr>
          <a:xfrm>
            <a:off x="624205" y="621030"/>
            <a:ext cx="10942955" cy="3180715"/>
          </a:xfrm>
        </p:spPr>
        <p:txBody>
          <a:bodyPr/>
          <a:lstStyle/>
          <a:p>
            <a:pPr algn="ctr"/>
            <a:r>
              <a:rPr lang="ru-RU" altLang="en-US" sz="6000" b="1" dirty="0">
                <a:solidFill>
                  <a:schemeClr val="bg1"/>
                </a:solidFill>
              </a:rPr>
              <a:t>КВЕСТ: ОГНЕЙ ТАК МНОГО ЗОЛОТЫХ</a:t>
            </a:r>
            <a:br>
              <a:rPr lang="ru-RU" altLang="en-US" sz="6000" b="1" dirty="0">
                <a:solidFill>
                  <a:schemeClr val="bg1"/>
                </a:solidFill>
              </a:rPr>
            </a:br>
            <a:r>
              <a:rPr lang="ru-RU" altLang="en-US" sz="2000" b="1" dirty="0">
                <a:solidFill>
                  <a:schemeClr val="bg1"/>
                </a:solidFill>
              </a:rPr>
              <a:t>Алиева М.В.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29128" y="4506996"/>
            <a:ext cx="3622675" cy="812701"/>
          </a:xfrm>
          <a:prstGeom prst="roundRect">
            <a:avLst/>
          </a:prstGeom>
          <a:solidFill>
            <a:srgbClr val="09539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>
              <a:solidFill>
                <a:schemeClr val="bg1"/>
              </a:solidFill>
              <a:latin typeface="Century Schoolbook" panose="02040604050505020304" charset="0"/>
              <a:cs typeface="Century Schoolbook" panose="020406040505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32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90500"/>
            <a:ext cx="10972800" cy="1445260"/>
          </a:xfrm>
        </p:spPr>
        <p:txBody>
          <a:bodyPr/>
          <a:lstStyle/>
          <a:p>
            <a:pPr algn="ctr"/>
            <a:r>
              <a:rPr lang="ru-RU" altLang="en-US" b="1" dirty="0">
                <a:solidFill>
                  <a:srgbClr val="FF0000"/>
                </a:solidFill>
              </a:rPr>
              <a:t/>
            </a:r>
            <a:br>
              <a:rPr lang="ru-RU" altLang="en-US" b="1" dirty="0">
                <a:solidFill>
                  <a:srgbClr val="FF0000"/>
                </a:solidFill>
              </a:rPr>
            </a:br>
            <a:endParaRPr lang="ru-RU" altLang="en-US" b="1" dirty="0">
              <a:solidFill>
                <a:srgbClr val="FF0000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0" y="0"/>
            <a:ext cx="107988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4400" b="1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Описание квеста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57211" y="0"/>
            <a:ext cx="5644314" cy="6858000"/>
          </a:xfrm>
          <a:prstGeom prst="rect">
            <a:avLst/>
          </a:prstGeom>
          <a:solidFill>
            <a:srgbClr val="58839A"/>
          </a:solidFill>
          <a:ln>
            <a:solidFill>
              <a:srgbClr val="58839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туристического </a:t>
            </a:r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маршрута, направленного на популяризацию и развитие индустрии туризма </a:t>
            </a:r>
            <a:r>
              <a:rPr lang="ru-RU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Саратовском регионе;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</a:t>
            </a:r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достопримечательностей и истории города Саратова в интерактивной игровой форме, а именно в виде </a:t>
            </a:r>
            <a:r>
              <a:rPr lang="ru-RU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квеста;</a:t>
            </a:r>
            <a:endParaRPr lang="ru-RU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8366125" y="4249420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 dirty="0"/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8239125" y="4122420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 dirty="0"/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8280400" y="3968750"/>
            <a:ext cx="3674110" cy="521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5721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90500"/>
            <a:ext cx="10972800" cy="1445260"/>
          </a:xfrm>
        </p:spPr>
        <p:txBody>
          <a:bodyPr/>
          <a:lstStyle/>
          <a:p>
            <a:pPr algn="ctr"/>
            <a:r>
              <a:rPr lang="ru-RU" altLang="en-US" b="1" dirty="0">
                <a:solidFill>
                  <a:srgbClr val="FF0000"/>
                </a:solidFill>
              </a:rPr>
              <a:t/>
            </a:r>
            <a:br>
              <a:rPr lang="ru-RU" altLang="en-US" b="1" dirty="0">
                <a:solidFill>
                  <a:srgbClr val="FF0000"/>
                </a:solidFill>
              </a:rPr>
            </a:br>
            <a:endParaRPr lang="ru-RU" altLang="en-US" b="1" dirty="0">
              <a:solidFill>
                <a:srgbClr val="FF0000"/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0" y="0"/>
            <a:ext cx="107988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4400" b="1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Описание квеста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83221" y="0"/>
            <a:ext cx="5818304" cy="6858000"/>
          </a:xfrm>
          <a:prstGeom prst="rect">
            <a:avLst/>
          </a:prstGeom>
          <a:solidFill>
            <a:srgbClr val="3F618E"/>
          </a:solidFill>
          <a:ln>
            <a:solidFill>
              <a:srgbClr val="F2B38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Ознакомиться 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наиболее популярными туристическими маршрутами на территории Саратовского региона и за его </a:t>
            </a: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пределами.</a:t>
            </a:r>
            <a:endParaRPr lang="ru-RU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Изучить 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мнение и медиаконтенты о наиболее популярных достопримечательностях нашего </a:t>
            </a: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города.</a:t>
            </a:r>
            <a:endParaRPr lang="ru-RU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Проанализировать 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 и интересы семейной аудитории в тур </a:t>
            </a: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индустрии. </a:t>
            </a:r>
            <a:endParaRPr lang="ru-RU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Создать 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туристический продукт, привлекательный для активного семейного отдыха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8366125" y="4249420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 dirty="0"/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8239125" y="4122420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 dirty="0"/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8280400" y="3968750"/>
            <a:ext cx="3674110" cy="521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832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90500"/>
            <a:ext cx="10972800" cy="1445260"/>
          </a:xfrm>
        </p:spPr>
        <p:txBody>
          <a:bodyPr/>
          <a:lstStyle/>
          <a:p>
            <a:pPr algn="ctr"/>
            <a:r>
              <a:rPr lang="ru-RU" altLang="en-US" b="1" dirty="0">
                <a:solidFill>
                  <a:srgbClr val="FF0000"/>
                </a:solidFill>
              </a:rPr>
              <a:t/>
            </a:r>
            <a:br>
              <a:rPr lang="ru-RU" altLang="en-US" b="1" dirty="0">
                <a:solidFill>
                  <a:srgbClr val="FF0000"/>
                </a:solidFill>
              </a:rPr>
            </a:br>
            <a:endParaRPr lang="ru-RU" altLang="en-US" b="1" dirty="0">
              <a:solidFill>
                <a:srgbClr val="FF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70"/>
            <a:ext cx="6361430" cy="359537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0" y="0"/>
            <a:ext cx="107988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4400" b="1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Описание квеста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61430" y="13970"/>
            <a:ext cx="5854700" cy="36118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80353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Легенда: В одном заведении работал клоун Шутник. На его лице никто никогда не видел улыбки, потому что у него не было верного </a:t>
            </a:r>
            <a:r>
              <a:rPr lang="ru-RU" altLang="en-US" dirty="0" smtClean="0">
                <a:latin typeface="Century Schoolbook" panose="02040604050505020304" charset="0"/>
                <a:cs typeface="Century Schoolbook" panose="02040604050505020304" charset="0"/>
              </a:rPr>
              <a:t>друга. Однажды 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на представление пришла незнакомка, от ее теплого взгляда, сердце клоуна растаяло. По вечерам Шутник ждал свою леди у специального места, потом они слушали музыку, которая звучала из окон красивого </a:t>
            </a:r>
            <a:r>
              <a:rPr lang="ru-RU" altLang="en-US" dirty="0" smtClean="0">
                <a:latin typeface="Century Schoolbook" panose="02040604050505020304" charset="0"/>
                <a:cs typeface="Century Schoolbook" panose="02040604050505020304" charset="0"/>
              </a:rPr>
              <a:t>здания, гуляли 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в парке, где росли Липы, катались на </a:t>
            </a:r>
            <a:r>
              <a:rPr lang="ru-RU" altLang="en-US" dirty="0" smtClean="0">
                <a:latin typeface="Century Schoolbook" panose="02040604050505020304" charset="0"/>
                <a:cs typeface="Century Schoolbook" panose="02040604050505020304" charset="0"/>
              </a:rPr>
              <a:t>трамвае. Однажды 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она не пришла на свидание, но оставила </a:t>
            </a:r>
            <a:r>
              <a:rPr lang="ru-RU" altLang="en-US" dirty="0" smtClean="0">
                <a:latin typeface="Century Schoolbook" panose="02040604050505020304" charset="0"/>
                <a:cs typeface="Century Schoolbook" panose="02040604050505020304" charset="0"/>
              </a:rPr>
              <a:t>послание: "Найди </a:t>
            </a:r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меня на стене» Шутник обратился в агентство детективов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270" y="3594735"/>
            <a:ext cx="3879215" cy="3263265"/>
          </a:xfrm>
          <a:prstGeom prst="rect">
            <a:avLst/>
          </a:prstGeom>
          <a:solidFill>
            <a:srgbClr val="A86A72"/>
          </a:solidFill>
          <a:ln>
            <a:solidFill>
              <a:srgbClr val="A86A7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93185" y="3609340"/>
            <a:ext cx="4038600" cy="3253105"/>
          </a:xfrm>
          <a:prstGeom prst="rect">
            <a:avLst/>
          </a:prstGeom>
          <a:solidFill>
            <a:srgbClr val="E3915E"/>
          </a:solidFill>
          <a:ln>
            <a:solidFill>
              <a:srgbClr val="E3915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Расписание квеста. 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10.00 – 10.30 – сбор участников, регистрация команд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10.30 – 10.45 – легенда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10.45 – 11.00 – правила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11.00 – 12.30 – прохождение станций</a:t>
            </a:r>
          </a:p>
          <a:p>
            <a:pPr algn="ctr"/>
            <a:r>
              <a:rPr lang="ru-RU" altLang="en-US" dirty="0">
                <a:latin typeface="Century Schoolbook" panose="02040604050505020304" charset="0"/>
                <a:cs typeface="Century Schoolbook" panose="02040604050505020304" charset="0"/>
              </a:rPr>
              <a:t>12.30 – 12.45 – подведение итогов, награждение победителей.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32420" y="3594735"/>
            <a:ext cx="4269105" cy="3263265"/>
          </a:xfrm>
          <a:prstGeom prst="rect">
            <a:avLst/>
          </a:prstGeom>
          <a:solidFill>
            <a:srgbClr val="58839A"/>
          </a:solidFill>
          <a:ln>
            <a:solidFill>
              <a:srgbClr val="58839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6000" dirty="0">
                <a:latin typeface="Century Schoolbook" panose="02040604050505020304" charset="0"/>
                <a:cs typeface="Century Schoolbook" panose="02040604050505020304" charset="0"/>
              </a:rPr>
              <a:t>10+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8366125" y="4249420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 dirty="0"/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8239125" y="4122420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 dirty="0"/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8280400" y="3968750"/>
            <a:ext cx="3674110" cy="521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  <a:sym typeface="+mn-ea"/>
              </a:rPr>
              <a:t>ВОЗРАСТ ИГРОКОВ:</a:t>
            </a:r>
            <a:endParaRPr lang="ru-RU" altLang="en-US" dirty="0">
              <a:solidFill>
                <a:schemeClr val="bg1"/>
              </a:solidFill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endParaRPr lang="ru-RU" altLang="en-US" dirty="0"/>
          </a:p>
          <a:p>
            <a:endParaRPr lang="ru-RU" altLang="en-US" dirty="0"/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203835" y="3804285"/>
            <a:ext cx="346837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Квест будет проходить на улице. Дополнительного оборудования не нужно. Главный герой-Клоун Шутник. Он будет с командой всё это время. Игроки могут надеть элементы сыщиков, например очки черные, шарф, шляпу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b="1" dirty="0">
                <a:solidFill>
                  <a:srgbClr val="FF0000"/>
                </a:solidFill>
              </a:rPr>
              <a:t/>
            </a:r>
            <a:br>
              <a:rPr lang="ru-RU" altLang="en-US" b="1" dirty="0">
                <a:solidFill>
                  <a:srgbClr val="FF0000"/>
                </a:solidFill>
              </a:rPr>
            </a:br>
            <a:endParaRPr lang="ru-RU" altLang="en-US" b="1" dirty="0">
              <a:solidFill>
                <a:srgbClr val="FF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en-US" dirty="0"/>
              <a:t></a:t>
            </a:r>
            <a:endParaRPr lang="ru-RU" altLang="en-US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66065" y="-597535"/>
            <a:ext cx="75565" cy="17335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5080" y="-4445"/>
            <a:ext cx="5797550" cy="6854825"/>
          </a:xfrm>
          <a:prstGeom prst="rect">
            <a:avLst/>
          </a:prstGeom>
          <a:solidFill>
            <a:srgbClr val="C69FF5"/>
          </a:solidFill>
          <a:ln>
            <a:solidFill>
              <a:srgbClr val="C69FF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61355" y="-4445"/>
            <a:ext cx="6475730" cy="3591560"/>
          </a:xfrm>
          <a:prstGeom prst="rect">
            <a:avLst/>
          </a:prstGeom>
          <a:solidFill>
            <a:srgbClr val="40B1D0"/>
          </a:solidFill>
          <a:ln>
            <a:solidFill>
              <a:srgbClr val="40B1D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91835" y="3595370"/>
            <a:ext cx="6453505" cy="3253105"/>
          </a:xfrm>
          <a:prstGeom prst="rect">
            <a:avLst/>
          </a:prstGeom>
          <a:solidFill>
            <a:srgbClr val="F2B385"/>
          </a:solidFill>
          <a:ln>
            <a:solidFill>
              <a:srgbClr val="F2B38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pic>
        <p:nvPicPr>
          <p:cNvPr id="8" name="Замещающее содержимое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5080" y="0"/>
            <a:ext cx="5796915" cy="358711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34925" y="-24765"/>
            <a:ext cx="57264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36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Ключевые особенности квеста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5999480" y="381000"/>
            <a:ext cx="604520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0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Ход квеста: Квест начнется со встречи команды с главным героем, который расскажет легенду и попросит сыщиков помочь в поиске его возлюбленной. Он будет рассказывать, где они бывали. Сыщики должны будут находить эти места. Их задача найти за определенное время места пребывания влюбленных (1,5 часа). Квест закончится нахождением незнакомки.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234950" y="4521200"/>
            <a:ext cx="53263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0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Подведение итогов:</a:t>
            </a:r>
          </a:p>
          <a:p>
            <a:pPr algn="ctr"/>
            <a:r>
              <a:rPr lang="ru-RU" altLang="en-US" sz="20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Когда игроки найдут незнакомку, Клоун подарит всем сувениры города Саратова</a:t>
            </a: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6481445" y="4059238"/>
            <a:ext cx="508000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228600" indent="-228600" algn="ctr"/>
            <a:r>
              <a:rPr lang="en-US" b="0" dirty="0">
                <a:solidFill>
                  <a:srgbClr val="000000"/>
                </a:solidFill>
                <a:latin typeface="Wingdings" panose="05000000000000000000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Необходимый инвентарь</a:t>
            </a:r>
            <a:r>
              <a:rPr lang="ru-RU" altLang="en-US" sz="200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:</a:t>
            </a:r>
            <a:endParaRPr lang="en-US" sz="2000" dirty="0">
              <a:solidFill>
                <a:schemeClr val="bg1"/>
              </a:solidFill>
              <a:latin typeface="Century Schoolbook" panose="02040604050505020304" charset="0"/>
              <a:cs typeface="Century Schoolbook" panose="02040604050505020304" charset="0"/>
            </a:endParaRPr>
          </a:p>
          <a:p>
            <a:pPr marL="228600" indent="-228600" algn="ctr"/>
            <a:r>
              <a:rPr 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Клоун: парик, нос, клоунский пиджак, туфли.</a:t>
            </a:r>
          </a:p>
          <a:p>
            <a:pPr marL="228600" indent="-228600" algn="ctr"/>
            <a:r>
              <a:rPr 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Игроки: черные очки, шарф, шляпа</a:t>
            </a:r>
          </a:p>
          <a:p>
            <a:pPr marL="228600" indent="-228600" algn="ctr"/>
            <a:r>
              <a:rPr 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Подарки: </a:t>
            </a:r>
            <a:r>
              <a:rPr lang="ru-RU" alt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сувениры</a:t>
            </a:r>
          </a:p>
          <a:p>
            <a:pPr marL="228600" indent="-228600" algn="ctr"/>
            <a:r>
              <a:rPr lang="ru-RU" alt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Реквизит: зеркало</a:t>
            </a:r>
          </a:p>
          <a:p>
            <a:pPr marL="228600" indent="-228600" algn="ctr"/>
            <a:r>
              <a:rPr 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Музыка: </a:t>
            </a:r>
            <a:r>
              <a:rPr lang="ru-RU" altLang="en-US" sz="2000" b="0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колонка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60" y="10795"/>
            <a:ext cx="12202160" cy="68757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28465" y="1629410"/>
            <a:ext cx="3559810" cy="160083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000" b="1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ОСНОВНАЯ ЧАСТЬ</a:t>
            </a:r>
          </a:p>
          <a:p>
            <a:pPr algn="ctr"/>
            <a:r>
              <a:rPr lang="ru-RU" altLang="en-US" sz="2000" b="1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ВЫПОЛНЕНИЕ ЗАДАНИЙ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46580" y="4481830"/>
            <a:ext cx="4074160" cy="208343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Получение задания,определение локации и перемещение на нее </a:t>
            </a:r>
            <a:r>
              <a:rPr lang="ru-RU" altLang="en-US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75095" y="4471670"/>
            <a:ext cx="4064000" cy="209359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Выполнение задания на найденной локации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5745" y="1465580"/>
            <a:ext cx="3437890" cy="25863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b="1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НАЧАЛО</a:t>
            </a:r>
          </a:p>
          <a:p>
            <a:pPr algn="l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1.Изучение легенды</a:t>
            </a:r>
          </a:p>
          <a:p>
            <a:pPr algn="l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2.Старт квеста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33105" y="1465580"/>
            <a:ext cx="3612515" cy="25958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b="1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ФИНАЛ</a:t>
            </a:r>
            <a:endParaRPr lang="ru-RU" altLang="en-US" sz="2400" dirty="0">
              <a:solidFill>
                <a:schemeClr val="tx1"/>
              </a:solidFill>
              <a:latin typeface="Century Schoolbook" panose="02040604050505020304" charset="0"/>
              <a:cs typeface="Century Schoolbook" panose="02040604050505020304" charset="0"/>
            </a:endParaRPr>
          </a:p>
          <a:p>
            <a:pPr algn="ctr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В зачет идет:</a:t>
            </a:r>
          </a:p>
          <a:p>
            <a:pPr algn="l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1. Общее время прохождения</a:t>
            </a:r>
          </a:p>
          <a:p>
            <a:pPr algn="l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2. Количество пройденных заданий  </a:t>
            </a:r>
          </a:p>
          <a:p>
            <a:pPr algn="l"/>
            <a:r>
              <a:rPr lang="ru-RU" altLang="en-US" dirty="0">
                <a:solidFill>
                  <a:schemeClr val="tx1"/>
                </a:solidFill>
                <a:latin typeface="Century Schoolbook" panose="02040604050505020304" charset="0"/>
                <a:cs typeface="Century Schoolbook" panose="02040604050505020304" charset="0"/>
              </a:rPr>
              <a:t>3. Количество взятых подсказок</a:t>
            </a:r>
          </a:p>
          <a:p>
            <a:pPr algn="ctr"/>
            <a:endParaRPr lang="ru-RU" altLang="en-US" dirty="0">
              <a:solidFill>
                <a:schemeClr val="tx1"/>
              </a:solidFill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cxnSp>
        <p:nvCxnSpPr>
          <p:cNvPr id="11" name="Прямое соединение 10"/>
          <p:cNvCxnSpPr/>
          <p:nvPr/>
        </p:nvCxnSpPr>
        <p:spPr>
          <a:xfrm>
            <a:off x="3673475" y="2429510"/>
            <a:ext cx="72898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Прямое соединение 11"/>
          <p:cNvCxnSpPr/>
          <p:nvPr/>
        </p:nvCxnSpPr>
        <p:spPr>
          <a:xfrm>
            <a:off x="7717155" y="2378075"/>
            <a:ext cx="81089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Прямое соединение 12"/>
          <p:cNvCxnSpPr/>
          <p:nvPr/>
        </p:nvCxnSpPr>
        <p:spPr>
          <a:xfrm>
            <a:off x="4792345" y="3035300"/>
            <a:ext cx="10160" cy="173418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Прямое соединение 13"/>
          <p:cNvCxnSpPr/>
          <p:nvPr/>
        </p:nvCxnSpPr>
        <p:spPr>
          <a:xfrm>
            <a:off x="7224395" y="2860675"/>
            <a:ext cx="10160" cy="19291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Текстовое поле 14"/>
          <p:cNvSpPr txBox="1"/>
          <p:nvPr/>
        </p:nvSpPr>
        <p:spPr>
          <a:xfrm>
            <a:off x="2349500" y="471170"/>
            <a:ext cx="773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3200" b="1" dirty="0">
                <a:solidFill>
                  <a:schemeClr val="bg1"/>
                </a:solidFill>
                <a:latin typeface="Century Schoolbook" panose="02040604050505020304" charset="0"/>
                <a:cs typeface="Century Schoolbook" panose="02040604050505020304" charset="0"/>
              </a:rPr>
              <a:t>МЕХАНИКА КВЕСТА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235"/>
            <a:ext cx="12192000" cy="696023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80000">
            <a:off x="3998595" y="1941195"/>
            <a:ext cx="4889500" cy="330708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618490" y="5935980"/>
            <a:ext cx="121412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600" dirty="0">
                <a:latin typeface="Century Schoolbook" panose="02040604050505020304" charset="0"/>
                <a:cs typeface="Century Schoolbook" panose="02040604050505020304" charset="0"/>
              </a:rPr>
              <a:t>Маршрут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3665855"/>
            <a:ext cx="6610350" cy="3192145"/>
          </a:xfrm>
          <a:prstGeom prst="rect">
            <a:avLst/>
          </a:prstGeom>
          <a:solidFill>
            <a:srgbClr val="7D555A"/>
          </a:solidFill>
          <a:ln>
            <a:solidFill>
              <a:srgbClr val="7C555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pic>
        <p:nvPicPr>
          <p:cNvPr id="3" name="Изображение 2" descr="Побед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5"/>
            <a:ext cx="6609715" cy="37312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09080" y="3742055"/>
            <a:ext cx="5582285" cy="310324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pic>
        <p:nvPicPr>
          <p:cNvPr id="7" name="Изображение 6" descr="одуванчи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080" y="3742055"/>
            <a:ext cx="5582920" cy="311594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358775" y="3881755"/>
            <a:ext cx="5891530" cy="3115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ЗАДАНИЕ №2 «ФОНТАН «ОДУВАНЧИК»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Есть в нашем городе замечательный цветок, но не простой </a:t>
            </a:r>
            <a:r>
              <a:rPr lang="ru-RU" altLang="en-US" dirty="0" smtClean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он. Переливающиеся </a:t>
            </a:r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в свете солнечных лучей, струи воды, стремящиеся из его сердца, делают его невероятно похожим на красивейший, легкий и невесомый цветок.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Вопрос:  В начале 70-х годов тогдашний директор </a:t>
            </a:r>
            <a:r>
              <a:rPr lang="ru-RU" altLang="en-US" dirty="0" smtClean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И. Дубинский </a:t>
            </a:r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привез идею Одуванчика из страны, в которой главным символом является Кенгуру? 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Ответ: Австралия</a:t>
            </a:r>
          </a:p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  <a:p>
            <a:endParaRPr lang="ru-RU" altLang="en-US" dirty="0">
              <a:latin typeface="Century Schoolbook" panose="02040604050505020304" charset="0"/>
              <a:cs typeface="Century Schoolbook" panose="0204060405050502030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09715" y="10795"/>
            <a:ext cx="5586730" cy="3731895"/>
          </a:xfrm>
          <a:prstGeom prst="rect">
            <a:avLst/>
          </a:prstGeom>
          <a:solidFill>
            <a:srgbClr val="7C7073"/>
          </a:solidFill>
          <a:ln>
            <a:solidFill>
              <a:srgbClr val="7B707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713855" y="264795"/>
            <a:ext cx="5372100" cy="31102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ЗАДАНИЕ №1 «КИНОТЕАТР «ПОБЕДА»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В этом объекте расположены 3 больших </a:t>
            </a:r>
            <a:r>
              <a:rPr lang="ru-RU" altLang="en-US" dirty="0" smtClean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зала: красный, </a:t>
            </a:r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синий и зеленый. Он открыл свои двери посетителям в 1955 году и был так назван в честь 10- летия празднования в ВОВ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Вопрос: Что стояло на месте кинотеатра «Победа»?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Ответ: На месте кинотеатра «Победа» ранее находился первый цирк братьев Никитиных.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Подсказка: Большой и круглый дом стоит,</a:t>
            </a:r>
          </a:p>
          <a:p>
            <a:pPr algn="ctr"/>
            <a:r>
              <a:rPr lang="ru-RU" altLang="en-US" dirty="0">
                <a:solidFill>
                  <a:schemeClr val="bg1">
                    <a:lumMod val="95000"/>
                  </a:schemeClr>
                </a:solidFill>
                <a:latin typeface="Century Schoolbook" panose="02040604050505020304" charset="0"/>
                <a:cs typeface="Century Schoolbook" panose="02040604050505020304" charset="0"/>
              </a:rPr>
              <a:t>и всех на свете веселит</a:t>
            </a: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6200000">
            <a:off x="6172200" y="1518920"/>
            <a:ext cx="628015" cy="715645"/>
          </a:xfrm>
          <a:prstGeom prst="triangle">
            <a:avLst/>
          </a:prstGeom>
          <a:solidFill>
            <a:srgbClr val="7B7072"/>
          </a:solidFill>
          <a:ln>
            <a:solidFill>
              <a:srgbClr val="7B707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6318885" y="5032375"/>
            <a:ext cx="676910" cy="814070"/>
          </a:xfrm>
          <a:prstGeom prst="triangle">
            <a:avLst/>
          </a:prstGeom>
          <a:solidFill>
            <a:srgbClr val="7C555A"/>
          </a:solidFill>
          <a:ln>
            <a:solidFill>
              <a:srgbClr val="7C555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47</TotalTime>
  <Words>963</Words>
  <Application>Microsoft Office PowerPoint</Application>
  <PresentationFormat>Широкоэкранный</PresentationFormat>
  <Paragraphs>108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Schoolbook</vt:lpstr>
      <vt:lpstr>Times New Roman</vt:lpstr>
      <vt:lpstr>Wingdings</vt:lpstr>
      <vt:lpstr>Default Design</vt:lpstr>
      <vt:lpstr>КВЕСТ: ОГНЕЙ ТАК МНОГО ЗОЛОТЫХ Алиева М.В.</vt:lpstr>
      <vt:lpstr>КВЕСТ: ОГНЕЙ ТАК МНОГО ЗОЛОТЫХ Алиева М.В.</vt:lpstr>
      <vt:lpstr>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на внимание</dc:title>
  <dc:creator>Vladislav Aliyev</dc:creator>
  <cp:lastModifiedBy>ms8</cp:lastModifiedBy>
  <cp:revision>26</cp:revision>
  <dcterms:created xsi:type="dcterms:W3CDTF">2023-01-25T18:06:00Z</dcterms:created>
  <dcterms:modified xsi:type="dcterms:W3CDTF">2024-07-01T07:39:54Z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8B42EB792A244B939F5C8FB5098B3971</vt:lpwstr>
  </property>
  <property fmtid="{D5CDD505-2E9C-101B-9397-08002B2CF9AE}" pid="3" name="KSOProductBuildVer">
    <vt:lpwstr>1049-12.2.0.13416</vt:lpwstr>
  </property>
</Properties>
</file>