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8" r:id="rId4"/>
    <p:sldId id="270" r:id="rId5"/>
    <p:sldId id="271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2" r:id="rId17"/>
  </p:sldIdLst>
  <p:sldSz cx="9144000" cy="5143500" type="screen16x9"/>
  <p:notesSz cx="6797675" cy="98742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4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!akov RePack" initials="DR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B6B6"/>
    <a:srgbClr val="C7C7C7"/>
    <a:srgbClr val="000000"/>
    <a:srgbClr val="D5D5D5"/>
    <a:srgbClr val="DEDEDE"/>
    <a:srgbClr val="A21245"/>
    <a:srgbClr val="9B9B9B"/>
    <a:srgbClr val="404040"/>
    <a:srgbClr val="075AB5"/>
    <a:srgbClr val="003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6A0FDD9-1542-4897-8B34-9ECA02668951}" styleName="Table_0">
    <a:wholeTbl>
      <a:tcTxStyle>
        <a:srgbClr val="000000"/>
      </a:tcTxStyle>
      <a:tcStyle>
        <a:tcBdr/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114"/>
      </p:cViewPr>
      <p:guideLst>
        <p:guide orient="horz" pos="164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20T03:07:10.615" idx="1">
    <p:pos x="2274" y="839"/>
    <p:text>Приводятся результаты предварительной проработки проекта, рассмотренные альтернативы и причины отказа от рассмотренных альтернатив. Предлагается оптимальный вариант: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20T04:20:13.533" idx="3">
    <p:pos x="1716" y="769"/>
    <p:text>* Под ресурсами проекта понимаются трудовые, материальные, информационные, финансовые ресурсы, востребованные в ходе реализации проекта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2-20T04:42:07.465" idx="4">
    <p:pos x="354" y="1131"/>
    <p:text>Следует указать конкретные, измеримые в числовых значениях, результаты, которые планируется достичь за период реализации проекта.
Используемые показатели должны соответствовать следующим требованиям:
● адекватность (показатель характеризует реальную ситуацию в результате достижения цели или решения задачи);
● достижимость (значения этого показателя реалистично получить в рамках реализации проекта);
● достоверность (способ сбора и обработки исходной информации можно будет подтвердить документально);
● измеримость (у показателя должны быть числовые значения);
● объективность (не допускается использование показателей, которые могут улучшаться при ухудшении реального положения дел);
● однозначность (смысл показателя не должен вызывать разночтений, поэтому следует избегать сложных формулировок).</p:text>
  </p:cm>
  <p:cm authorId="1" dt="2019-02-20T04:42:28.667" idx="5">
    <p:pos x="373" y="2292"/>
    <p:text>Следует указать результаты, не измеримые в числовых значениях, которые планируется достичь за период реализации проекта (положительные изменения в социуме, решение конкретных социальных проблем, повышение качества жизни целевой группы и т. п.).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9510" y="741363"/>
            <a:ext cx="6578700" cy="370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8824"/>
            <a:ext cx="294565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112007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53988" y="1339850"/>
            <a:ext cx="6430962" cy="3617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:notes"/>
          <p:cNvSpPr txBox="1">
            <a:spLocks noGrp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66;p2:notes"/>
          <p:cNvSpPr txBox="1">
            <a:spLocks noGrp="1"/>
          </p:cNvSpPr>
          <p:nvPr>
            <p:ph type="sldNum" idx="12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000000"/>
                </a:solidFill>
              </a:rPr>
              <a:t>1</a:t>
            </a:fld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16</a:t>
            </a:fld>
            <a:endParaRPr lang="ru-RU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8</a:t>
            </a:fld>
            <a:endParaRPr lang="ru-RU"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9</a:t>
            </a:fld>
            <a:endParaRPr lang="ru-RU" sz="1200" b="0" i="0" u="none" strike="noStrike" cap="none" dirty="0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10</a:t>
            </a:fld>
            <a:endParaRPr lang="ru-RU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11</a:t>
            </a:fld>
            <a:endParaRPr lang="ru-RU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12</a:t>
            </a:fld>
            <a:endParaRPr lang="ru-RU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13</a:t>
            </a:fld>
            <a:endParaRPr lang="ru-RU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14</a:t>
            </a:fld>
            <a:endParaRPr lang="ru-RU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1363"/>
            <a:ext cx="6578600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15</a:t>
            </a:fld>
            <a:endParaRPr lang="ru-RU"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683568" y="205978"/>
            <a:ext cx="8003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539552" y="1182122"/>
            <a:ext cx="80031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2816442" y="467798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comments" Target="../comments/commen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comments" Target="../comments/comment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" y="0"/>
            <a:ext cx="9137277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93048" y="3882549"/>
            <a:ext cx="10264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Д</a:t>
            </a:r>
            <a:r>
              <a:rPr lang="ru-RU" sz="9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окладчик:</a:t>
            </a:r>
            <a:endParaRPr lang="ru-RU" sz="9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1444" y="4111110"/>
            <a:ext cx="2808092" cy="400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0"/>
              </a:spcAft>
            </a:pPr>
            <a:r>
              <a:rPr lang="ru-RU" sz="10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Хроминков Андрей Сергеевич</a:t>
            </a:r>
          </a:p>
          <a:p>
            <a:pPr algn="r">
              <a:spcAft>
                <a:spcPts val="10"/>
              </a:spcAft>
            </a:pPr>
            <a:r>
              <a:rPr lang="ru-RU" sz="10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тел.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:</a:t>
            </a:r>
            <a:r>
              <a:rPr lang="ru-RU" sz="10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 8 922 130 11 07</a:t>
            </a:r>
            <a:endParaRPr lang="ru-RU" sz="1000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4932" y="4553083"/>
            <a:ext cx="1674604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0"/>
              </a:spcAft>
            </a:pPr>
            <a:r>
              <a:rPr lang="ru-RU" sz="1000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Апрель, 2020 год</a:t>
            </a:r>
            <a:endParaRPr lang="ru-RU" sz="1000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485" y="2838263"/>
            <a:ext cx="3111803" cy="7382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42463" y="1773698"/>
            <a:ext cx="46876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"/>
              </a:spcAft>
            </a:pPr>
            <a:r>
              <a:rPr lang="ru-RU" sz="11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Презентация проекта </a:t>
            </a:r>
            <a:endParaRPr lang="ru-RU" sz="1100" b="1" dirty="0" smtClean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25345" y="2380615"/>
            <a:ext cx="66948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"/>
              </a:spcAft>
            </a:pPr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«Помогая одному, спасаешь весь мир»</a:t>
            </a:r>
            <a:endParaRPr lang="ru-RU" sz="24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79570" y="2981572"/>
            <a:ext cx="5213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"/>
              </a:spcAft>
            </a:pPr>
            <a:r>
              <a:rPr lang="ru-RU" sz="12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Проект подготовили</a:t>
            </a:r>
            <a:r>
              <a:rPr lang="ru-RU" sz="12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:</a:t>
            </a:r>
          </a:p>
          <a:p>
            <a:pPr>
              <a:spcAft>
                <a:spcPts val="10"/>
              </a:spcAft>
            </a:pPr>
            <a:r>
              <a:rPr lang="ru-RU" sz="12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Храмцов А.Ю., зам. директора АНО «Дорога к жизни»</a:t>
            </a:r>
            <a:endParaRPr lang="ru-RU" sz="12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  <a:p>
            <a:pPr>
              <a:spcAft>
                <a:spcPts val="10"/>
              </a:spcAft>
            </a:pPr>
            <a:r>
              <a:rPr lang="ru-RU" sz="1200" b="1" dirty="0" err="1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Хроминков</a:t>
            </a:r>
            <a:r>
              <a:rPr lang="ru-RU" sz="12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 А.С., консультант-</a:t>
            </a:r>
            <a:r>
              <a:rPr lang="ru-RU" sz="1200" b="1" dirty="0" err="1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превентолог</a:t>
            </a:r>
            <a:r>
              <a:rPr lang="ru-RU" sz="12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 </a:t>
            </a:r>
            <a:r>
              <a:rPr lang="ru-RU" sz="12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АНО «Дорога к жизни»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0980" y="696591"/>
            <a:ext cx="4882067" cy="666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5025"/>
            <a:ext cx="9144000" cy="19547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1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4000" y="896249"/>
            <a:ext cx="3132000" cy="45719"/>
          </a:xfrm>
          <a:prstGeom prst="rect">
            <a:avLst/>
          </a:prstGeom>
          <a:gradFill flip="none" rotWithShape="1">
            <a:gsLst>
              <a:gs pos="0">
                <a:srgbClr val="D5D5D5"/>
              </a:gs>
              <a:gs pos="100000">
                <a:srgbClr val="008C3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90483" y="362357"/>
            <a:ext cx="338602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10"/>
              </a:spcAft>
            </a:pP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Информационное</a:t>
            </a:r>
          </a:p>
          <a:p>
            <a:pPr>
              <a:lnSpc>
                <a:spcPts val="2000"/>
              </a:lnSpc>
              <a:spcAft>
                <a:spcPts val="10"/>
              </a:spcAft>
            </a:pP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сопровождение проекта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9743" y="1881935"/>
            <a:ext cx="38668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u="sng" dirty="0">
                <a:solidFill>
                  <a:schemeClr val="tx2">
                    <a:lumMod val="25000"/>
                  </a:schemeClr>
                </a:solidFill>
              </a:rPr>
              <a:t>Таблица информационных партнёров проекта:</a:t>
            </a:r>
            <a:endParaRPr lang="ru-RU" sz="1050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929177"/>
              </p:ext>
            </p:extLst>
          </p:nvPr>
        </p:nvGraphicFramePr>
        <p:xfrm>
          <a:off x="1094000" y="2197555"/>
          <a:ext cx="6946414" cy="1529318"/>
        </p:xfrm>
        <a:graphic>
          <a:graphicData uri="http://schemas.openxmlformats.org/drawingml/2006/table">
            <a:tbl>
              <a:tblPr firstRow="1" bandRow="1">
                <a:tableStyleId>{F6A0FDD9-1542-4897-8B34-9ECA02668951}</a:tableStyleId>
              </a:tblPr>
              <a:tblGrid>
                <a:gridCol w="3473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3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- Газета «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</a:rPr>
                        <a:t>Ревдинский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 рабочий»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- Печатные СМИ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baseline="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Телекомпания «Единство»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- Видео-сопровождение, социальные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сети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39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baseline="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 Сайт </a:t>
                      </a:r>
                      <a:r>
                        <a:rPr lang="en-US" sz="1000" b="0" i="0" u="none" strike="noStrike" cap="none" baseline="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roadtolife.ru</a:t>
                      </a:r>
                      <a:r>
                        <a:rPr lang="ru-RU" sz="1000" b="0" i="0" u="none" strike="noStrike" cap="none" baseline="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 группы в социальных сетях (ВКОНТАКТЕ,  </a:t>
                      </a:r>
                      <a:r>
                        <a:rPr lang="en-US" sz="1000" b="0" i="0" u="none" strike="noStrike" cap="none" baseline="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Instagram</a:t>
                      </a:r>
                      <a:r>
                        <a:rPr lang="ru-RU" sz="1000" b="0" i="0" u="none" strike="noStrike" cap="none" baseline="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</a:t>
                      </a:r>
                      <a:r>
                        <a:rPr lang="en-US" sz="1000" b="0" i="0" u="none" strike="noStrike" cap="none" baseline="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Facebook</a:t>
                      </a:r>
                      <a:r>
                        <a:rPr lang="ru-RU" sz="1000" b="0" i="0" u="none" strike="noStrike" cap="none" baseline="0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) АНО «Дор</a:t>
                      </a:r>
                      <a:r>
                        <a:rPr lang="ru-RU" sz="1000" b="0" i="0" u="none" strike="noStrike" cap="none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ога к жизни» </a:t>
                      </a:r>
                      <a:endParaRPr lang="ru-RU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- Корпоративный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 портал </a:t>
                      </a:r>
                      <a:endParaRPr lang="ru-RU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8C3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30" y="4558891"/>
            <a:ext cx="3380539" cy="802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3447" y="615270"/>
            <a:ext cx="2580952" cy="3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1792"/>
            <a:ext cx="9144000" cy="27217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19"/>
            <a:ext cx="9144000" cy="861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4000" y="896249"/>
            <a:ext cx="3132000" cy="45719"/>
          </a:xfrm>
          <a:prstGeom prst="rect">
            <a:avLst/>
          </a:prstGeom>
          <a:gradFill flip="none" rotWithShape="1">
            <a:gsLst>
              <a:gs pos="0">
                <a:srgbClr val="D5D5D5"/>
              </a:gs>
              <a:gs pos="100000">
                <a:srgbClr val="075AB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90483" y="334852"/>
            <a:ext cx="338602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10"/>
              </a:spcAft>
            </a:pP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Прогнозируемый график </a:t>
            </a:r>
          </a:p>
          <a:p>
            <a:pPr>
              <a:lnSpc>
                <a:spcPts val="2000"/>
              </a:lnSpc>
              <a:spcAft>
                <a:spcPts val="10"/>
              </a:spcAft>
            </a:pP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реализации проекта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4527" y="1187826"/>
            <a:ext cx="38668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u="sng" dirty="0">
                <a:solidFill>
                  <a:schemeClr val="tx2">
                    <a:lumMod val="25000"/>
                  </a:schemeClr>
                </a:solidFill>
              </a:rPr>
              <a:t>Таблица </a:t>
            </a:r>
            <a:r>
              <a:rPr lang="ru-RU" sz="1050" u="sng" dirty="0" smtClean="0">
                <a:solidFill>
                  <a:schemeClr val="tx2">
                    <a:lumMod val="25000"/>
                  </a:schemeClr>
                </a:solidFill>
              </a:rPr>
              <a:t>реализация проекта:</a:t>
            </a:r>
            <a:endParaRPr lang="ru-RU" sz="1050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431376"/>
              </p:ext>
            </p:extLst>
          </p:nvPr>
        </p:nvGraphicFramePr>
        <p:xfrm>
          <a:off x="311150" y="1505069"/>
          <a:ext cx="8609659" cy="3330742"/>
        </p:xfrm>
        <a:graphic>
          <a:graphicData uri="http://schemas.openxmlformats.org/drawingml/2006/table">
            <a:tbl>
              <a:tblPr firstRow="1" bandRow="1">
                <a:tableStyleId>{F6A0FDD9-1542-4897-8B34-9ECA02668951}</a:tableStyleId>
              </a:tblPr>
              <a:tblGrid>
                <a:gridCol w="373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8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9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997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88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bg1"/>
                          </a:solidFill>
                        </a:rPr>
                        <a:t>№ п</a:t>
                      </a:r>
                      <a:r>
                        <a:rPr lang="en-US" sz="800" b="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800" b="0" dirty="0" smtClean="0">
                          <a:solidFill>
                            <a:schemeClr val="bg1"/>
                          </a:solidFill>
                        </a:rPr>
                        <a:t>п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bg1"/>
                          </a:solidFill>
                        </a:rPr>
                        <a:t>Решаемая задача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bg1"/>
                          </a:solidFill>
                        </a:rPr>
                        <a:t>Мероприятие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bg1"/>
                          </a:solidFill>
                        </a:rPr>
                        <a:t>Дата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bg1"/>
                          </a:solidFill>
                        </a:rPr>
                        <a:t>начала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bg1"/>
                          </a:solidFill>
                        </a:rPr>
                        <a:t>Дата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bg1"/>
                          </a:solidFill>
                        </a:rPr>
                        <a:t>завершения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bg1"/>
                          </a:solidFill>
                        </a:rPr>
                        <a:t>Ожидаемые итоги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bg1"/>
                          </a:solidFill>
                        </a:rPr>
                        <a:t>( с указанием количественных и качественных показателей)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3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Фаза-1 «Концепция и альтернативы»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1. Определение КПЭ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 проекта.</a:t>
                      </a:r>
                      <a:endParaRPr lang="ru-RU" sz="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2. Выбор подрядных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 организаций по направлениям работ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Принятие решения о переходе проекта на Фазу-2.</a:t>
                      </a:r>
                      <a:endParaRPr lang="ru-RU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01.07.20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30.07.20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 Отобраны 2 п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одрядные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 организации</a:t>
                      </a:r>
                      <a:endParaRPr lang="ru-RU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3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Фаза-2 «Оценка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 и выбор»</a:t>
                      </a:r>
                      <a:endParaRPr lang="ru-RU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1. Подготовка договора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 на электромонтажные работы.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2. Подготовка договора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 на поставку и монтаж металлоконструкций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 для навеса.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3. Актуализация КПЭ проекта, корректировка бюджета.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4. Принятие решения о переходе на Фазу-3.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31.07.20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12.08.20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 Подготовлены 2 д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оговора на перечень работ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3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Фаза-3 «Проектирование и планирование»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1. Заключение договоров.</a:t>
                      </a:r>
                      <a:endParaRPr lang="ru-RU" sz="8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2. Разработка детального плана проведения мероприятий, закупка оборудования.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3. Принятие решения о переходе на Фазу-4.</a:t>
                      </a:r>
                      <a:endParaRPr lang="ru-RU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13.08.20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15.09.20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Заключены 2 договора;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Разработан детальный план проведения мероприятий</a:t>
                      </a:r>
                      <a:endParaRPr lang="ru-RU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39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Фаза-4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 «Реализация»</a:t>
                      </a:r>
                      <a:endParaRPr lang="ru-RU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kumimoji="0" lang="ru-RU" sz="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 Сборка и установка  конструкций.</a:t>
                      </a:r>
                      <a:endParaRPr lang="ru-RU" sz="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kumimoji="0" lang="ru-RU" sz="8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 panose="020B0604020202020204"/>
                        </a:rPr>
                        <a:t> Монтаж и установка светильников под навесом</a:t>
                      </a:r>
                      <a:endParaRPr lang="ru-RU" sz="8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4. Принятие решения о переходе на Фазу-5.</a:t>
                      </a:r>
                      <a:endParaRPr lang="ru-RU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16.09.20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31.10.20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Произведен монтаж и установлены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 светильники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Установлены 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конструкции для навеса;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lang="ru-RU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39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5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Фаза-5 «Завершение и эксплуатация»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5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1. К</a:t>
                      </a: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оррекция результатов, анализ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 полученного результата.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2. Отчет о реализации проекта.</a:t>
                      </a: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5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01.11.20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5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15.11.20</a:t>
                      </a: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ru-RU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5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ru-RU" sz="800" b="0" baseline="0" dirty="0" smtClean="0">
                          <a:solidFill>
                            <a:schemeClr val="tx1"/>
                          </a:solidFill>
                        </a:rPr>
                        <a:t> Отчет о реализации проекта подготовлен</a:t>
                      </a:r>
                      <a:endParaRPr lang="ru-RU" sz="8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5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7003" y="566727"/>
            <a:ext cx="2580952" cy="3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5946"/>
            <a:ext cx="9144000" cy="28975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19"/>
            <a:ext cx="9144000" cy="861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4000" y="896249"/>
            <a:ext cx="3132000" cy="45719"/>
          </a:xfrm>
          <a:prstGeom prst="rect">
            <a:avLst/>
          </a:prstGeom>
          <a:gradFill flip="none" rotWithShape="1">
            <a:gsLst>
              <a:gs pos="0">
                <a:srgbClr val="D5D5D5"/>
              </a:gs>
              <a:gs pos="100000">
                <a:srgbClr val="075AB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90483" y="590881"/>
            <a:ext cx="338602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10"/>
              </a:spcAft>
            </a:pP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Ресурсный </a:t>
            </a:r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план </a:t>
            </a: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проекта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4527" y="1187826"/>
            <a:ext cx="38668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u="sng" dirty="0" smtClean="0">
                <a:solidFill>
                  <a:schemeClr val="tx2">
                    <a:lumMod val="25000"/>
                  </a:schemeClr>
                </a:solidFill>
              </a:rPr>
              <a:t>Таблица используемых ресурсов:</a:t>
            </a:r>
            <a:endParaRPr lang="ru-RU" sz="1050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326877"/>
              </p:ext>
            </p:extLst>
          </p:nvPr>
        </p:nvGraphicFramePr>
        <p:xfrm>
          <a:off x="305601" y="941968"/>
          <a:ext cx="8494269" cy="4109246"/>
        </p:xfrm>
        <a:graphic>
          <a:graphicData uri="http://schemas.openxmlformats.org/drawingml/2006/table">
            <a:tbl>
              <a:tblPr firstRow="1" bandRow="1">
                <a:tableStyleId>{F6A0FDD9-1542-4897-8B34-9ECA02668951}</a:tableStyleId>
              </a:tblPr>
              <a:tblGrid>
                <a:gridCol w="6423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17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2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75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59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№ П</a:t>
                      </a:r>
                      <a:r>
                        <a:rPr lang="en-US" sz="1000" b="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П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Наименование статьи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Количественная оценка ресурсов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Вклад партнёров проекта, с указанием партнёров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800" b="0" dirty="0" smtClean="0">
                          <a:solidFill>
                            <a:schemeClr val="bg1"/>
                          </a:solidFill>
                        </a:rPr>
                        <a:t>( если имеются)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8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- Проект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 изготовление и монтаж навеса. (приложение 1)</a:t>
                      </a:r>
                      <a:endParaRPr lang="ru-RU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 000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 руб.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8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-Стол пластиковый складной 183х76х74 см-</a:t>
                      </a:r>
                    </a:p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 штуки (приложение 2)</a:t>
                      </a:r>
                      <a:endParaRPr lang="ru-RU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10 300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руб.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8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- Скамья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 пластиковая складная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 183x29x42 см   6 штук  (приложение 2)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13 200 руб.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2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- Термос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 армейский  -  3 штуки </a:t>
                      </a:r>
                      <a:endParaRPr lang="ru-RU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18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 000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руб.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8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 </a:t>
                      </a:r>
                      <a:endParaRPr lang="ru-RU" sz="1000" b="0" i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Униформа для волонтеров </a:t>
                      </a:r>
                      <a:r>
                        <a:rPr lang="en-US" sz="1000" b="0" baseline="0" dirty="0" smtClean="0">
                          <a:solidFill>
                            <a:schemeClr val="tx1"/>
                          </a:solidFill>
                        </a:rPr>
                        <a:t>6 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комплектов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ru-RU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 000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 руб.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2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- Урна БТО 6</a:t>
                      </a: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000" b="0" dirty="0" smtClean="0">
                          <a:solidFill>
                            <a:schemeClr val="tx1"/>
                          </a:solidFill>
                        </a:rPr>
                        <a:t>1 5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00 руб.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2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- Монтаж и доставка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конструкций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20 874 руб.</a:t>
                      </a:r>
                      <a:endParaRPr lang="ru-RU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8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- Кипятильник ERGO KSY-40 заливного типа (приложение 2)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9 000 руб.</a:t>
                      </a:r>
                      <a:endParaRPr lang="ru-RU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2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- Проект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 и монтаж  освещения</a:t>
                      </a:r>
                      <a:endParaRPr lang="ru-RU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35 900 руб.</a:t>
                      </a:r>
                      <a:endParaRPr lang="ru-RU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2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5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                    ИТОГО по проекту: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5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1" smtClean="0">
                          <a:solidFill>
                            <a:schemeClr val="tx1"/>
                          </a:solidFill>
                        </a:rPr>
                        <a:t>299 774руб</a:t>
                      </a: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5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75A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8918" y="340917"/>
            <a:ext cx="2580952" cy="3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0054"/>
            <a:ext cx="9144000" cy="25634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19"/>
            <a:ext cx="9144000" cy="861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4000" y="896249"/>
            <a:ext cx="3132000" cy="45719"/>
          </a:xfrm>
          <a:prstGeom prst="rect">
            <a:avLst/>
          </a:prstGeom>
          <a:gradFill flip="none" rotWithShape="1">
            <a:gsLst>
              <a:gs pos="0">
                <a:srgbClr val="D5D5D5"/>
              </a:gs>
              <a:gs pos="100000">
                <a:srgbClr val="A2124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90483" y="334110"/>
            <a:ext cx="3386025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10"/>
              </a:spcAft>
            </a:pP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Ключевые показатели </a:t>
            </a:r>
          </a:p>
          <a:p>
            <a:pPr>
              <a:lnSpc>
                <a:spcPts val="2000"/>
              </a:lnSpc>
              <a:spcAft>
                <a:spcPts val="10"/>
              </a:spcAft>
            </a:pP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эффективности проекта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0483" y="1191483"/>
            <a:ext cx="38668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u="sng" dirty="0" smtClean="0">
                <a:solidFill>
                  <a:schemeClr val="tx2">
                    <a:lumMod val="25000"/>
                  </a:schemeClr>
                </a:solidFill>
              </a:rPr>
              <a:t>Таблица используемых ресурсов:</a:t>
            </a:r>
            <a:endParaRPr lang="ru-RU" sz="1050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987870"/>
              </p:ext>
            </p:extLst>
          </p:nvPr>
        </p:nvGraphicFramePr>
        <p:xfrm>
          <a:off x="990484" y="1606474"/>
          <a:ext cx="7189718" cy="2795248"/>
        </p:xfrm>
        <a:graphic>
          <a:graphicData uri="http://schemas.openxmlformats.org/drawingml/2006/table">
            <a:tbl>
              <a:tblPr firstRow="1" bandRow="1">
                <a:tableStyleId>{F6A0FDD9-1542-4897-8B34-9ECA02668951}</a:tableStyleId>
              </a:tblPr>
              <a:tblGrid>
                <a:gridCol w="624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2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79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№ П</a:t>
                      </a:r>
                      <a:r>
                        <a:rPr lang="en-US" sz="1000" b="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П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Показатели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Значение показателя</a:t>
                      </a:r>
                      <a:endParaRPr lang="ru-RU" sz="800" b="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9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Количественные результаты: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3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человек, принявших участие в мероприятиях (волонтеры)</a:t>
                      </a:r>
                      <a:endParaRPr lang="ru-RU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от 8 чел.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7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- </a:t>
                      </a:r>
                      <a:r>
                        <a:rPr lang="ru-RU" sz="1000" b="0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 человек, которым оказаны услуги в сфере …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от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 35 чел. еженедельно</a:t>
                      </a:r>
                      <a:endParaRPr lang="ru-RU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2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</a:rPr>
                        <a:t>Качественные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</a:rPr>
                        <a:t> результаты:</a:t>
                      </a:r>
                      <a:endParaRPr lang="ru-RU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2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- Помощь и повышение качества приготовления и раздачи пищи жизни жителям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</a:rPr>
                        <a:t> города Ревда , оказавшимся в трудной жизненной ситуации</a:t>
                      </a:r>
                      <a:endParaRPr lang="ru-RU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6B6B6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65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2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21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21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A21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5D5">
                        <a:alpha val="4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7002" y="362494"/>
            <a:ext cx="2580952" cy="3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4100"/>
            <a:ext cx="9144000" cy="2819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19"/>
            <a:ext cx="9144000" cy="861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3999" y="889175"/>
            <a:ext cx="3232059" cy="56756"/>
          </a:xfrm>
          <a:prstGeom prst="rect">
            <a:avLst/>
          </a:prstGeom>
          <a:gradFill flip="none" rotWithShape="1">
            <a:gsLst>
              <a:gs pos="0">
                <a:srgbClr val="D5D5D5"/>
              </a:gs>
              <a:gs pos="100000">
                <a:srgbClr val="A2124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90483" y="605278"/>
            <a:ext cx="351845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10"/>
              </a:spcAft>
            </a:pP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Ключевые </a:t>
            </a:r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риски проекта</a:t>
            </a:r>
            <a:endParaRPr lang="ru-RU" sz="20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7717" y="1156254"/>
            <a:ext cx="38668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u="sng" dirty="0" smtClean="0">
                <a:solidFill>
                  <a:schemeClr val="tx2">
                    <a:lumMod val="25000"/>
                  </a:schemeClr>
                </a:solidFill>
              </a:rPr>
              <a:t>Таблица ключевых рисков:</a:t>
            </a:r>
            <a:endParaRPr lang="ru-RU" sz="105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1538288"/>
            <a:ext cx="8145463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2986" y="337380"/>
            <a:ext cx="2580952" cy="3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94000" y="883637"/>
            <a:ext cx="1636588" cy="45719"/>
          </a:xfrm>
          <a:prstGeom prst="rect">
            <a:avLst/>
          </a:prstGeom>
          <a:gradFill flip="none" rotWithShape="1">
            <a:gsLst>
              <a:gs pos="0">
                <a:srgbClr val="D5D5D5"/>
              </a:gs>
              <a:gs pos="100000">
                <a:srgbClr val="6C6C6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19"/>
            <a:ext cx="9144000" cy="8616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0507" y="605767"/>
            <a:ext cx="253387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10"/>
              </a:spcAft>
            </a:pPr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Приложение №1</a:t>
            </a:r>
            <a:endParaRPr lang="ru-RU" sz="20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0069"/>
            <a:ext cx="9144000" cy="14634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3227" y="1372621"/>
            <a:ext cx="715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2" name="AutoShape 4" descr="https://perm.cafecomplect.ru/sites/default/files/images/product/%D1%82%D1%80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94" y="1073750"/>
            <a:ext cx="7844010" cy="3676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337" y="253386"/>
            <a:ext cx="2580952" cy="3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094000" y="883637"/>
            <a:ext cx="1636588" cy="45719"/>
          </a:xfrm>
          <a:prstGeom prst="rect">
            <a:avLst/>
          </a:prstGeom>
          <a:gradFill flip="none" rotWithShape="1">
            <a:gsLst>
              <a:gs pos="0">
                <a:srgbClr val="D5D5D5"/>
              </a:gs>
              <a:gs pos="100000">
                <a:srgbClr val="6C6C6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19"/>
            <a:ext cx="9144000" cy="8616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4945" y="605767"/>
            <a:ext cx="239825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10"/>
              </a:spcAft>
            </a:pP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Приложение </a:t>
            </a:r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№2</a:t>
            </a:r>
            <a:endParaRPr lang="ru-RU" sz="20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0069"/>
            <a:ext cx="9144000" cy="146343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93227" y="1372621"/>
            <a:ext cx="71575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2" name="AutoShape 4" descr="https://perm.cafecomplect.ru/sites/default/files/images/product/%D1%82%D1%809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50" y="1210881"/>
            <a:ext cx="3102533" cy="356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200" y="1897615"/>
            <a:ext cx="2623561" cy="26235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3081" y="1834286"/>
            <a:ext cx="3843839" cy="27502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1140" y="305204"/>
            <a:ext cx="2580952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2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430"/>
            <a:ext cx="9144000" cy="861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1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4000" y="896249"/>
            <a:ext cx="2029590" cy="45719"/>
          </a:xfrm>
          <a:prstGeom prst="rect">
            <a:avLst/>
          </a:prstGeom>
          <a:gradFill flip="none" rotWithShape="1">
            <a:gsLst>
              <a:gs pos="0">
                <a:srgbClr val="47D04D"/>
              </a:gs>
              <a:gs pos="100000">
                <a:srgbClr val="008C3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0069"/>
            <a:ext cx="9144000" cy="14634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7552" y="518663"/>
            <a:ext cx="3722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"/>
              </a:spcAft>
            </a:pPr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Цель проекта</a:t>
            </a:r>
            <a:endParaRPr lang="ru-RU" sz="24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17" y="4571503"/>
            <a:ext cx="3380539" cy="8020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4636" y="1173247"/>
            <a:ext cx="8354727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40"/>
              </a:lnSpc>
            </a:pPr>
            <a:r>
              <a:rPr lang="ru-RU" dirty="0" smtClean="0"/>
              <a:t>Поддержка людей, попавших в трудную жизненную ситуацию (малоимущие, бездомные, пенсионеры, бывшие заключенные, многодетные семьи), путем оказания им помощи в виде еженедельных бесплатных горячих обедов, раздачи сезонной одежды и обуви, продуктов питания, восстановления документов и направления на  социальную реабилитацию.</a:t>
            </a:r>
          </a:p>
          <a:p>
            <a:pPr algn="ctr">
              <a:lnSpc>
                <a:spcPts val="1440"/>
              </a:lnSpc>
            </a:pPr>
            <a:r>
              <a:rPr lang="ru-RU" sz="1100" dirty="0"/>
              <a:t>,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94000" y="2130119"/>
            <a:ext cx="71575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u="sng" dirty="0"/>
              <a:t>Актуальность и социальная значимость проекта: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65471" y="2613025"/>
            <a:ext cx="8598309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40"/>
              </a:lnSpc>
            </a:pPr>
            <a:r>
              <a:rPr lang="ru-RU" dirty="0"/>
              <a:t>Проект «Помогая одному, спасаешь весь мир» - это комплекс мероприятий, нацеленных на помощь людям, оказавшимся в трудной жизненной ситуации в городском округе Ревда. В содержание проекта входит раздача волонтерами </a:t>
            </a:r>
            <a:r>
              <a:rPr lang="ru-RU" dirty="0" smtClean="0"/>
              <a:t>АНО «Дорога к жизни» </a:t>
            </a:r>
            <a:r>
              <a:rPr lang="ru-RU" dirty="0"/>
              <a:t>горячих обедов, обеспечение предметами первой необходимости, выдача верхней одежды, консультирование и тестирование на ВИЧ-инфекцию, </a:t>
            </a:r>
            <a:r>
              <a:rPr lang="ru-RU" dirty="0" smtClean="0"/>
              <a:t>оказание помощи </a:t>
            </a:r>
            <a:r>
              <a:rPr lang="ru-RU" dirty="0"/>
              <a:t>в восстановлении документов, </a:t>
            </a:r>
            <a:r>
              <a:rPr lang="ru-RU" dirty="0" smtClean="0"/>
              <a:t>в </a:t>
            </a:r>
            <a:r>
              <a:rPr lang="ru-RU" dirty="0"/>
              <a:t>проведении флюорографического исследования, юридические консультации, направление на социальную реабилитацию в реабилитационные центры Свердловской области и информирование о наличие свободных вакансий при устройстве на работу лицам, которые оказались в трудной жизненной ситуации </a:t>
            </a:r>
            <a:r>
              <a:rPr lang="ru-RU" dirty="0" smtClean="0"/>
              <a:t>(малоимущие</a:t>
            </a:r>
            <a:r>
              <a:rPr lang="ru-RU" dirty="0"/>
              <a:t>, бездомные, </a:t>
            </a:r>
            <a:r>
              <a:rPr lang="ru-RU" dirty="0" smtClean="0"/>
              <a:t>лица, освободившиеся </a:t>
            </a:r>
            <a:r>
              <a:rPr lang="ru-RU" dirty="0"/>
              <a:t>из мест лишения свободы,  </a:t>
            </a:r>
            <a:r>
              <a:rPr lang="ru-RU" dirty="0" smtClean="0"/>
              <a:t>пенсионеры, многодетные семьи) </a:t>
            </a:r>
            <a:r>
              <a:rPr lang="ru-RU" dirty="0"/>
              <a:t>и другим социально незащищенным слоям населения.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8411" y="392416"/>
            <a:ext cx="2580952" cy="3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430"/>
            <a:ext cx="9144000" cy="861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1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4000" y="896249"/>
            <a:ext cx="2029590" cy="45719"/>
          </a:xfrm>
          <a:prstGeom prst="rect">
            <a:avLst/>
          </a:prstGeom>
          <a:gradFill flip="none" rotWithShape="1">
            <a:gsLst>
              <a:gs pos="0">
                <a:srgbClr val="47D04D"/>
              </a:gs>
              <a:gs pos="100000">
                <a:srgbClr val="008C3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0069"/>
            <a:ext cx="9144000" cy="14634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17" y="4571503"/>
            <a:ext cx="3380539" cy="802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1445" y="618272"/>
            <a:ext cx="5574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Актуальность и социальная значимость </a:t>
            </a:r>
            <a:r>
              <a:rPr lang="ru-RU" b="1" dirty="0" smtClean="0"/>
              <a:t>проекта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80103" y="1341270"/>
            <a:ext cx="7944465" cy="2426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440"/>
              </a:lnSpc>
            </a:pPr>
            <a:r>
              <a:rPr lang="ru-RU" dirty="0" smtClean="0"/>
              <a:t>Концепция проекта </a:t>
            </a:r>
            <a:r>
              <a:rPr lang="ru-RU" dirty="0"/>
              <a:t>заключается в комплексном подходе к решению </a:t>
            </a:r>
            <a:r>
              <a:rPr lang="ru-RU" dirty="0" smtClean="0"/>
              <a:t>проблемы. А это значит не только </a:t>
            </a:r>
            <a:r>
              <a:rPr lang="ru-RU" dirty="0"/>
              <a:t>накормить человека, но помочь </a:t>
            </a:r>
            <a:r>
              <a:rPr lang="ru-RU" dirty="0" smtClean="0"/>
              <a:t>ему начать новую </a:t>
            </a:r>
            <a:r>
              <a:rPr lang="ru-RU" dirty="0"/>
              <a:t>жизнь.  Также </a:t>
            </a:r>
            <a:r>
              <a:rPr lang="ru-RU" dirty="0" smtClean="0"/>
              <a:t>это </a:t>
            </a:r>
            <a:r>
              <a:rPr lang="ru-RU" dirty="0"/>
              <a:t>работа с </a:t>
            </a:r>
            <a:r>
              <a:rPr lang="ru-RU" dirty="0" smtClean="0"/>
              <a:t>людьми, входящими в группу </a:t>
            </a:r>
            <a:r>
              <a:rPr lang="ru-RU" dirty="0"/>
              <a:t>риска, оказать помощь которым бывает очень сложно из-за отсутствия у них регистрации, жилья, документов и мотивации для изменения своего социального статуса. Уникальность данного проекта заключается в том, что многие волонтеры АНО «Дорога к жизни</a:t>
            </a:r>
            <a:r>
              <a:rPr lang="ru-RU" dirty="0" smtClean="0"/>
              <a:t>» - это </a:t>
            </a:r>
            <a:r>
              <a:rPr lang="ru-RU" dirty="0"/>
              <a:t>люди, </a:t>
            </a:r>
            <a:r>
              <a:rPr lang="ru-RU" dirty="0" smtClean="0"/>
              <a:t>которые в прошлом сами </a:t>
            </a:r>
            <a:r>
              <a:rPr lang="ru-RU" dirty="0"/>
              <a:t>находились в проблеме и знают ее изнутри, что позволяет им эффективней оказывать помощь другим. Наша организация уже на протяжении 10 лет занимается </a:t>
            </a:r>
            <a:r>
              <a:rPr lang="ru-RU" dirty="0" smtClean="0"/>
              <a:t>социальной работой в данной сфере и </a:t>
            </a:r>
            <a:r>
              <a:rPr lang="ru-RU" dirty="0"/>
              <a:t>имеет </a:t>
            </a:r>
            <a:r>
              <a:rPr lang="ru-RU" dirty="0" smtClean="0"/>
              <a:t>большой опыт работы с людьми, попавшими в трудную жизненную ситуацию.       </a:t>
            </a:r>
          </a:p>
          <a:p>
            <a:pPr algn="just">
              <a:lnSpc>
                <a:spcPts val="1440"/>
              </a:lnSpc>
            </a:pPr>
            <a:r>
              <a:rPr lang="ru-RU" dirty="0" smtClean="0"/>
              <a:t>По статистическим данным в </a:t>
            </a:r>
            <a:r>
              <a:rPr lang="ru-RU" dirty="0"/>
              <a:t>Свердловской области </a:t>
            </a:r>
            <a:r>
              <a:rPr lang="ru-RU" dirty="0" smtClean="0"/>
              <a:t>10.2% людей находятся </a:t>
            </a:r>
            <a:r>
              <a:rPr lang="ru-RU" dirty="0"/>
              <a:t>за чертой бедности. </a:t>
            </a:r>
            <a:r>
              <a:rPr lang="ru-RU" dirty="0" smtClean="0"/>
              <a:t>А </a:t>
            </a:r>
            <a:r>
              <a:rPr lang="ru-RU" dirty="0"/>
              <a:t>в связи с тем, что </a:t>
            </a:r>
            <a:r>
              <a:rPr lang="ru-RU" dirty="0" smtClean="0"/>
              <a:t>Всемирная </a:t>
            </a:r>
            <a:r>
              <a:rPr lang="ru-RU" dirty="0"/>
              <a:t>организация здравоохранения (ВОЗ) объявила пандемию </a:t>
            </a:r>
            <a:r>
              <a:rPr lang="ru-RU" dirty="0" err="1" smtClean="0"/>
              <a:t>коронавируса</a:t>
            </a:r>
            <a:r>
              <a:rPr lang="ru-RU" dirty="0" smtClean="0"/>
              <a:t> (</a:t>
            </a:r>
            <a:r>
              <a:rPr lang="ru-RU" dirty="0"/>
              <a:t>COVID-19) в мире, количество людей, которым будет нужна </a:t>
            </a:r>
            <a:r>
              <a:rPr lang="ru-RU" dirty="0" smtClean="0"/>
              <a:t>помощь, вероятнее всего, увеличится.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16" y="606246"/>
            <a:ext cx="2580952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7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430"/>
            <a:ext cx="9144000" cy="861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1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4000" y="896249"/>
            <a:ext cx="2029590" cy="45719"/>
          </a:xfrm>
          <a:prstGeom prst="rect">
            <a:avLst/>
          </a:prstGeom>
          <a:gradFill flip="none" rotWithShape="1">
            <a:gsLst>
              <a:gs pos="0">
                <a:srgbClr val="47D04D"/>
              </a:gs>
              <a:gs pos="100000">
                <a:srgbClr val="008C3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0069"/>
            <a:ext cx="9144000" cy="14634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17" y="4571503"/>
            <a:ext cx="3380539" cy="802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1445" y="618272"/>
            <a:ext cx="5574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Актуальность и социальная значимость </a:t>
            </a:r>
            <a:r>
              <a:rPr lang="ru-RU" b="1" dirty="0" smtClean="0"/>
              <a:t>проекта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01445" y="1340408"/>
            <a:ext cx="8159749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1440"/>
              </a:lnSpc>
            </a:pPr>
            <a:r>
              <a:rPr lang="ru-RU" dirty="0"/>
              <a:t>Для того, чтобы помочь большему количеству людей, наша организация нуждается в проектировании и строительстве площадки для раздачи горячих обедов, в </a:t>
            </a:r>
            <a:r>
              <a:rPr lang="ru-RU" dirty="0" smtClean="0"/>
              <a:t>складных пластиковых </a:t>
            </a:r>
            <a:r>
              <a:rPr lang="ru-RU" dirty="0"/>
              <a:t>столах и лавках для проведения кормлений, в обновлении инвентаря для приготовления, перевозки и раздачи горячей пищи, в покупке униформы для команды волонтеров.</a:t>
            </a:r>
          </a:p>
          <a:p>
            <a:pPr algn="just">
              <a:lnSpc>
                <a:spcPts val="1440"/>
              </a:lnSpc>
            </a:pPr>
            <a:r>
              <a:rPr lang="ru-RU" dirty="0" smtClean="0"/>
              <a:t>В Свердловской </a:t>
            </a:r>
            <a:r>
              <a:rPr lang="ru-RU" dirty="0"/>
              <a:t>области </a:t>
            </a:r>
            <a:r>
              <a:rPr lang="ru-RU" dirty="0" smtClean="0"/>
              <a:t>АНО </a:t>
            </a:r>
            <a:r>
              <a:rPr lang="ru-RU" dirty="0"/>
              <a:t>«Дорога к жизни» уже на протяжении 20 лет занимается помощью людям, попавшим в трудную жизненную ситуацию. </a:t>
            </a:r>
            <a:r>
              <a:rPr lang="ru-RU" dirty="0" smtClean="0"/>
              <a:t>А проект </a:t>
            </a:r>
            <a:r>
              <a:rPr lang="ru-RU" dirty="0"/>
              <a:t>«Помогая </a:t>
            </a:r>
            <a:r>
              <a:rPr lang="ru-RU" dirty="0" smtClean="0"/>
              <a:t>одному, </a:t>
            </a:r>
            <a:r>
              <a:rPr lang="ru-RU" dirty="0"/>
              <a:t>спасаешь весь мир» начал свою </a:t>
            </a:r>
            <a:r>
              <a:rPr lang="ru-RU" dirty="0" smtClean="0"/>
              <a:t>работу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2012 году на базе </a:t>
            </a:r>
            <a:r>
              <a:rPr lang="ru-RU" dirty="0" smtClean="0"/>
              <a:t>офиса АНО «Дорога к жизни» по адресу: г. Ревда, ул. Комсомольская, 55 </a:t>
            </a:r>
            <a:r>
              <a:rPr lang="ru-RU" dirty="0"/>
              <a:t>была организована еженедельная раздача горячих обедов. </a:t>
            </a:r>
            <a:endParaRPr lang="ru-RU" dirty="0" smtClean="0"/>
          </a:p>
          <a:p>
            <a:pPr algn="just">
              <a:lnSpc>
                <a:spcPts val="1440"/>
              </a:lnSpc>
            </a:pPr>
            <a:r>
              <a:rPr lang="ru-RU" dirty="0" smtClean="0"/>
              <a:t>С </a:t>
            </a:r>
            <a:r>
              <a:rPr lang="ru-RU" dirty="0"/>
              <a:t>2015 года </a:t>
            </a:r>
            <a:r>
              <a:rPr lang="ru-RU" dirty="0" smtClean="0"/>
              <a:t>ведется статистика, согласно которой волонтеры </a:t>
            </a:r>
            <a:r>
              <a:rPr lang="ru-RU" dirty="0"/>
              <a:t>раздали около 30 000 </a:t>
            </a:r>
            <a:r>
              <a:rPr lang="ru-RU" dirty="0" smtClean="0"/>
              <a:t>порций, </a:t>
            </a:r>
            <a:r>
              <a:rPr lang="ru-RU" dirty="0"/>
              <a:t>90 человек были направлены в реабилитационные </a:t>
            </a:r>
            <a:r>
              <a:rPr lang="ru-RU" dirty="0" smtClean="0"/>
              <a:t>центры </a:t>
            </a:r>
            <a:r>
              <a:rPr lang="ru-RU" dirty="0"/>
              <a:t>для прохождения программы социальной </a:t>
            </a:r>
            <a:r>
              <a:rPr lang="ru-RU" dirty="0" smtClean="0"/>
              <a:t>реабилитации, 200 </a:t>
            </a:r>
            <a:r>
              <a:rPr lang="ru-RU" dirty="0"/>
              <a:t>человек </a:t>
            </a:r>
            <a:r>
              <a:rPr lang="ru-RU" dirty="0" smtClean="0"/>
              <a:t>прошли </a:t>
            </a:r>
            <a:r>
              <a:rPr lang="ru-RU" dirty="0"/>
              <a:t>экспресс-тестирование на ВИЧ-инфекцию и гепатит С, 65 человек </a:t>
            </a:r>
            <a:r>
              <a:rPr lang="ru-RU" dirty="0" smtClean="0"/>
              <a:t>были направлены </a:t>
            </a:r>
            <a:r>
              <a:rPr lang="ru-RU" dirty="0"/>
              <a:t>на прохождение флюорографического обследования. </a:t>
            </a:r>
            <a:r>
              <a:rPr lang="ru-RU" dirty="0">
                <a:solidFill>
                  <a:schemeClr val="tx1"/>
                </a:solidFill>
              </a:rPr>
              <a:t>Многие люди получили 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помощь в решении </a:t>
            </a:r>
            <a:r>
              <a:rPr lang="ru-RU" dirty="0" smtClean="0">
                <a:solidFill>
                  <a:schemeClr val="tx1"/>
                </a:solidFill>
              </a:rPr>
              <a:t>своих проблем.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0242" y="604657"/>
            <a:ext cx="2580952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1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8" y="3865204"/>
            <a:ext cx="7787149" cy="8616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1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4000" y="896249"/>
            <a:ext cx="2029590" cy="45719"/>
          </a:xfrm>
          <a:prstGeom prst="rect">
            <a:avLst/>
          </a:prstGeom>
          <a:gradFill flip="none" rotWithShape="1">
            <a:gsLst>
              <a:gs pos="0">
                <a:srgbClr val="47D04D"/>
              </a:gs>
              <a:gs pos="100000">
                <a:srgbClr val="008C3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9052"/>
            <a:ext cx="9144000" cy="14634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17" y="4571503"/>
            <a:ext cx="3380539" cy="802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01445" y="618272"/>
            <a:ext cx="55748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Актуальность и социальная значимость проекта</a:t>
            </a:r>
            <a:endParaRPr lang="ru-RU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000" y="1144352"/>
            <a:ext cx="4354911" cy="304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494" y="1144352"/>
            <a:ext cx="2642978" cy="304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80500" y="4240942"/>
            <a:ext cx="7383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Ул. </a:t>
            </a:r>
            <a:r>
              <a:rPr lang="ru-RU" dirty="0" err="1" smtClean="0"/>
              <a:t>Комсосмольская</a:t>
            </a:r>
            <a:r>
              <a:rPr lang="ru-RU" dirty="0" smtClean="0"/>
              <a:t>, 55 - место проведения кормления; Инвентарь в данный момент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6334" y="573668"/>
            <a:ext cx="2580952" cy="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1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1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4000" y="896249"/>
            <a:ext cx="2029590" cy="45719"/>
          </a:xfrm>
          <a:prstGeom prst="rect">
            <a:avLst/>
          </a:prstGeom>
          <a:gradFill flip="none" rotWithShape="1">
            <a:gsLst>
              <a:gs pos="0">
                <a:srgbClr val="47D04D"/>
              </a:gs>
              <a:gs pos="100000">
                <a:srgbClr val="008C3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1" y="3670764"/>
            <a:ext cx="9144000" cy="14634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80237" y="514862"/>
            <a:ext cx="3722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"/>
              </a:spcAft>
            </a:pPr>
            <a:r>
              <a:rPr lang="ru-RU" sz="24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Цель проекта</a:t>
            </a:r>
            <a:endParaRPr lang="ru-RU" sz="24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1213" y="1302104"/>
            <a:ext cx="1992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u="sng" dirty="0" smtClean="0"/>
              <a:t>Задачи: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131213" y="2363869"/>
            <a:ext cx="1992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u="sng" dirty="0" smtClean="0"/>
              <a:t>Место реализации</a:t>
            </a:r>
          </a:p>
          <a:p>
            <a:pPr algn="r"/>
            <a:r>
              <a:rPr lang="ru-RU" sz="1200" b="1" u="sng" dirty="0" smtClean="0"/>
              <a:t>проекта: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1131213" y="3583061"/>
            <a:ext cx="19923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u="sng" dirty="0" smtClean="0"/>
              <a:t>Участники проекта:</a:t>
            </a:r>
            <a:endParaRPr lang="ru-RU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3262576" y="1288480"/>
            <a:ext cx="5398615" cy="9387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-   </a:t>
            </a:r>
            <a:r>
              <a:rPr lang="ru-RU" sz="1100" dirty="0" smtClean="0"/>
              <a:t>Спроектировать и построить навес и площадку для раздачи горячих обедов;</a:t>
            </a:r>
          </a:p>
          <a:p>
            <a:pPr marL="171450" indent="-171450">
              <a:buFontTx/>
              <a:buChar char="-"/>
            </a:pPr>
            <a:r>
              <a:rPr lang="ru-RU" sz="1100" dirty="0" smtClean="0"/>
              <a:t>Закупить пластиковые складные столы и лавки для приема пищи;</a:t>
            </a:r>
          </a:p>
          <a:p>
            <a:pPr marL="171450" indent="-171450">
              <a:buFontTx/>
              <a:buChar char="-"/>
            </a:pPr>
            <a:r>
              <a:rPr lang="ru-RU" sz="1100" dirty="0" smtClean="0"/>
              <a:t>Смонтировать </a:t>
            </a:r>
            <a:r>
              <a:rPr lang="ru-RU" sz="1100" dirty="0" smtClean="0"/>
              <a:t>освещение под навесом;</a:t>
            </a:r>
          </a:p>
          <a:p>
            <a:pPr marL="171450" indent="-171450">
              <a:buFontTx/>
              <a:buChar char="-"/>
            </a:pPr>
            <a:r>
              <a:rPr lang="ru-RU" sz="1100" dirty="0" smtClean="0"/>
              <a:t>Обновить инвентарь для перевозки и приготовления обедов;</a:t>
            </a:r>
          </a:p>
          <a:p>
            <a:pPr marL="171450" indent="-171450">
              <a:buFontTx/>
              <a:buChar char="-"/>
            </a:pPr>
            <a:r>
              <a:rPr lang="ru-RU" sz="1100" dirty="0" smtClean="0"/>
              <a:t>Приобрести униформу для команды волонтеров.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262578" y="2438592"/>
            <a:ext cx="5398615" cy="4308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100" dirty="0" smtClean="0"/>
              <a:t>Свердловская область, г. Ревда, ул. Комсомольская, 55                                                           </a:t>
            </a:r>
          </a:p>
          <a:p>
            <a:r>
              <a:rPr lang="ru-RU" sz="1100" dirty="0" smtClean="0"/>
              <a:t>     Офис </a:t>
            </a:r>
            <a:r>
              <a:rPr lang="ru-RU" sz="1100" dirty="0"/>
              <a:t>АНО «Дорога к жизни»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62577" y="3583061"/>
            <a:ext cx="5398615" cy="11079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100" dirty="0"/>
              <a:t>Волонтеры АНО «Дорога к жизни</a:t>
            </a:r>
            <a:r>
              <a:rPr lang="ru-RU" sz="1100" dirty="0" smtClean="0"/>
              <a:t>»</a:t>
            </a:r>
          </a:p>
          <a:p>
            <a:pPr marL="171450" indent="-171450">
              <a:buFontTx/>
              <a:buChar char="-"/>
            </a:pPr>
            <a:r>
              <a:rPr lang="ru-RU" sz="1100" dirty="0" err="1" smtClean="0"/>
              <a:t>Хроминков</a:t>
            </a:r>
            <a:r>
              <a:rPr lang="ru-RU" sz="1100" dirty="0" smtClean="0"/>
              <a:t> Андрей Сергеевич</a:t>
            </a:r>
          </a:p>
          <a:p>
            <a:pPr marL="171450" indent="-171450">
              <a:buFontTx/>
              <a:buChar char="-"/>
            </a:pPr>
            <a:r>
              <a:rPr lang="ru-RU" sz="1100" dirty="0" smtClean="0"/>
              <a:t>Рукавичников Максим Александрович</a:t>
            </a:r>
          </a:p>
          <a:p>
            <a:pPr marL="171450" indent="-171450">
              <a:buFontTx/>
              <a:buChar char="-"/>
            </a:pPr>
            <a:r>
              <a:rPr lang="ru-RU" sz="1100" dirty="0" err="1" smtClean="0"/>
              <a:t>Щинова</a:t>
            </a:r>
            <a:r>
              <a:rPr lang="ru-RU" sz="1100" dirty="0" smtClean="0"/>
              <a:t> Наталия Владимировна</a:t>
            </a:r>
          </a:p>
          <a:p>
            <a:pPr marL="171450" indent="-171450">
              <a:buFontTx/>
              <a:buChar char="-"/>
            </a:pPr>
            <a:r>
              <a:rPr lang="ru-RU" sz="1100" dirty="0" err="1" smtClean="0"/>
              <a:t>Курзяков</a:t>
            </a:r>
            <a:r>
              <a:rPr lang="ru-RU" sz="1100" dirty="0" smtClean="0"/>
              <a:t> Сергей </a:t>
            </a:r>
            <a:r>
              <a:rPr lang="ru-RU" sz="1100" dirty="0" err="1" smtClean="0"/>
              <a:t>Генадьевич</a:t>
            </a:r>
            <a:endParaRPr lang="ru-RU" sz="1100" dirty="0" smtClean="0"/>
          </a:p>
          <a:p>
            <a:pPr marL="171450" indent="-171450">
              <a:buFontTx/>
              <a:buChar char="-"/>
            </a:pPr>
            <a:endParaRPr lang="ru-RU" sz="11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239" y="350376"/>
            <a:ext cx="2580952" cy="3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5011"/>
            <a:ext cx="9144000" cy="19495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1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4000" y="896249"/>
            <a:ext cx="3132000" cy="45719"/>
          </a:xfrm>
          <a:prstGeom prst="rect">
            <a:avLst/>
          </a:prstGeom>
          <a:gradFill flip="none" rotWithShape="1">
            <a:gsLst>
              <a:gs pos="0">
                <a:srgbClr val="D5D5D5"/>
              </a:gs>
              <a:gs pos="100000">
                <a:srgbClr val="6C6C6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90483" y="357673"/>
            <a:ext cx="337404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10"/>
              </a:spcAft>
            </a:pP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Концепция </a:t>
            </a:r>
          </a:p>
          <a:p>
            <a:pPr>
              <a:lnSpc>
                <a:spcPts val="2000"/>
              </a:lnSpc>
              <a:spcAft>
                <a:spcPts val="10"/>
              </a:spcAft>
            </a:pP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и альтернативы </a:t>
            </a:r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проекта</a:t>
            </a:r>
            <a:endParaRPr lang="ru-RU" sz="20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9743" y="1295131"/>
            <a:ext cx="38668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u="sng" dirty="0">
                <a:solidFill>
                  <a:schemeClr val="tx2">
                    <a:lumMod val="25000"/>
                  </a:schemeClr>
                </a:solidFill>
              </a:rPr>
              <a:t>Краткое описание содержания проекта:</a:t>
            </a:r>
            <a:endParaRPr lang="ru-RU" sz="1050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367217"/>
              </p:ext>
            </p:extLst>
          </p:nvPr>
        </p:nvGraphicFramePr>
        <p:xfrm>
          <a:off x="1094000" y="1360487"/>
          <a:ext cx="6974666" cy="2925436"/>
        </p:xfrm>
        <a:graphic>
          <a:graphicData uri="http://schemas.openxmlformats.org/drawingml/2006/table">
            <a:tbl>
              <a:tblPr firstRow="1" bandRow="1">
                <a:tableStyleId>{F6A0FDD9-1542-4897-8B34-9ECA02668951}</a:tableStyleId>
              </a:tblPr>
              <a:tblGrid>
                <a:gridCol w="1394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4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4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49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156"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Варианты реализации</a:t>
                      </a:r>
                      <a:endParaRPr lang="ru-RU" sz="900" b="0" dirty="0">
                        <a:solidFill>
                          <a:schemeClr val="bg1"/>
                        </a:solidFill>
                      </a:endParaRPr>
                    </a:p>
                  </a:txBody>
                  <a:tcPr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Содержание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Преимущества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Недостатки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Вывод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642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bg1"/>
                          </a:solidFill>
                        </a:rPr>
                        <a:t>Вариант 1</a:t>
                      </a:r>
                    </a:p>
                    <a:p>
                      <a:r>
                        <a:rPr lang="ru-RU" sz="1000" b="0" dirty="0" smtClean="0">
                          <a:solidFill>
                            <a:schemeClr val="bg1"/>
                          </a:solidFill>
                        </a:rPr>
                        <a:t>(выбранный)</a:t>
                      </a:r>
                      <a:endParaRPr lang="ru-RU" sz="1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bg1">
                            <a:lumMod val="95000"/>
                            <a:shade val="30000"/>
                            <a:satMod val="115000"/>
                          </a:schemeClr>
                        </a:gs>
                        <a:gs pos="100000">
                          <a:srgbClr val="B6B6B6"/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 Проект </a:t>
                      </a:r>
                      <a:r>
                        <a:rPr lang="ru-RU" sz="1000" baseline="0" dirty="0" smtClean="0"/>
                        <a:t> и строительство навеса, замена столов, лавок и инвентаря для перевозки и раздачи пищи</a:t>
                      </a:r>
                      <a:endParaRPr lang="ru-RU" sz="1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 Комплексный подход к благоустройству</a:t>
                      </a:r>
                      <a:r>
                        <a:rPr lang="ru-RU" sz="1000" baseline="0" dirty="0" smtClean="0"/>
                        <a:t> площадки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000" dirty="0" smtClean="0"/>
                        <a:t>- Возможность принять большее количество людей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000" dirty="0" smtClean="0"/>
                        <a:t>- Безопасный прием пищи во</a:t>
                      </a:r>
                      <a:r>
                        <a:rPr lang="ru-RU" sz="1000" baseline="0" dirty="0" smtClean="0"/>
                        <a:t> время дождя и снега</a:t>
                      </a:r>
                      <a:endParaRPr lang="ru-RU" sz="1000" dirty="0" smtClean="0"/>
                    </a:p>
                    <a:p>
                      <a:pPr marL="171450" indent="-171450">
                        <a:buFontTx/>
                        <a:buChar char="-"/>
                      </a:pPr>
                      <a:endParaRPr lang="ru-RU" sz="1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 Выбор и работа с несколькими подрядчиками и организациями для оказания разных услуг</a:t>
                      </a:r>
                      <a:endParaRPr lang="ru-RU" sz="1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 Принять к исполнению</a:t>
                      </a:r>
                      <a:endParaRPr lang="ru-RU" sz="1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439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Вариант 2</a:t>
                      </a:r>
                    </a:p>
                    <a:p>
                      <a:r>
                        <a:rPr lang="ru-RU" sz="1000" dirty="0" smtClean="0"/>
                        <a:t>(альтернативный)</a:t>
                      </a:r>
                      <a:endParaRPr lang="ru-RU" sz="1000" dirty="0"/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 Проектирование</a:t>
                      </a:r>
                      <a:r>
                        <a:rPr lang="ru-RU" sz="1000" baseline="0" dirty="0" smtClean="0"/>
                        <a:t> и строительство навеса над площадкой для приема пищи</a:t>
                      </a:r>
                      <a:endParaRPr lang="ru-RU" sz="1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 Возможность принимать пищу в любое</a:t>
                      </a:r>
                      <a:r>
                        <a:rPr lang="ru-RU" sz="1000" baseline="0" dirty="0" smtClean="0"/>
                        <a:t> время года</a:t>
                      </a:r>
                      <a:endParaRPr lang="ru-RU" sz="1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 Не созданы безопасные условия</a:t>
                      </a:r>
                      <a:r>
                        <a:rPr lang="ru-RU" sz="1000" baseline="0" dirty="0" smtClean="0"/>
                        <a:t> для всего процесса </a:t>
                      </a:r>
                      <a:endParaRPr lang="ru-RU" sz="1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- Отказаться</a:t>
                      </a:r>
                      <a:endParaRPr lang="ru-RU" sz="1000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779" y="430823"/>
            <a:ext cx="2580952" cy="3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5011"/>
            <a:ext cx="9144000" cy="19495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1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4000" y="896249"/>
            <a:ext cx="3132000" cy="45719"/>
          </a:xfrm>
          <a:prstGeom prst="rect">
            <a:avLst/>
          </a:prstGeom>
          <a:gradFill flip="none" rotWithShape="1">
            <a:gsLst>
              <a:gs pos="0">
                <a:srgbClr val="D5D5D5"/>
              </a:gs>
              <a:gs pos="100000">
                <a:srgbClr val="6C6C6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90483" y="357673"/>
            <a:ext cx="337404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10"/>
              </a:spcAft>
            </a:pP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Концепция </a:t>
            </a:r>
          </a:p>
          <a:p>
            <a:pPr>
              <a:lnSpc>
                <a:spcPts val="2000"/>
              </a:lnSpc>
              <a:spcAft>
                <a:spcPts val="10"/>
              </a:spcAft>
            </a:pPr>
            <a:r>
              <a:rPr lang="ru-RU" sz="2000" b="1" dirty="0">
                <a:solidFill>
                  <a:schemeClr val="tx2">
                    <a:lumMod val="25000"/>
                  </a:schemeClr>
                </a:solidFill>
                <a:latin typeface="+mn-lt"/>
              </a:rPr>
              <a:t>и альтернативы </a:t>
            </a:r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проекта</a:t>
            </a:r>
            <a:endParaRPr lang="ru-RU" sz="20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9743" y="992596"/>
            <a:ext cx="38668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u="sng" dirty="0" smtClean="0">
                <a:solidFill>
                  <a:schemeClr val="tx2">
                    <a:lumMod val="25000"/>
                  </a:schemeClr>
                </a:solidFill>
              </a:rPr>
              <a:t>Устраняемые риски </a:t>
            </a:r>
            <a:r>
              <a:rPr lang="en-US" sz="1050" u="sng" dirty="0" smtClean="0">
                <a:solidFill>
                  <a:schemeClr val="tx2">
                    <a:lumMod val="25000"/>
                  </a:schemeClr>
                </a:solidFill>
              </a:rPr>
              <a:t>/ </a:t>
            </a:r>
            <a:r>
              <a:rPr lang="ru-RU" sz="1050" u="sng" dirty="0" smtClean="0">
                <a:solidFill>
                  <a:schemeClr val="tx2">
                    <a:lumMod val="25000"/>
                  </a:schemeClr>
                </a:solidFill>
              </a:rPr>
              <a:t>проблемы:</a:t>
            </a:r>
            <a:endParaRPr lang="ru-RU" sz="1050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65357"/>
              </p:ext>
            </p:extLst>
          </p:nvPr>
        </p:nvGraphicFramePr>
        <p:xfrm>
          <a:off x="1094000" y="2539639"/>
          <a:ext cx="6977945" cy="1577340"/>
        </p:xfrm>
        <a:graphic>
          <a:graphicData uri="http://schemas.openxmlformats.org/drawingml/2006/table">
            <a:tbl>
              <a:tblPr firstRow="1" bandRow="1">
                <a:tableStyleId>{F6A0FDD9-1542-4897-8B34-9ECA02668951}</a:tableStyleId>
              </a:tblPr>
              <a:tblGrid>
                <a:gridCol w="1744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4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4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4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5492">
                <a:tc rowSpan="2">
                  <a:txBody>
                    <a:bodyPr/>
                    <a:lstStyle/>
                    <a:p>
                      <a:pPr algn="l"/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Наименование показателя</a:t>
                      </a:r>
                      <a:endParaRPr lang="ru-RU" sz="9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Значение показателя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C3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9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Текущее значение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Целевое состояние</a:t>
                      </a:r>
                      <a:r>
                        <a:rPr lang="ru-RU" sz="1050" b="1" dirty="0" smtClean="0">
                          <a:solidFill>
                            <a:srgbClr val="008C3B"/>
                          </a:solidFill>
                        </a:rPr>
                        <a:t>*</a:t>
                      </a:r>
                      <a:endParaRPr lang="ru-RU" sz="900" b="1" dirty="0" smtClean="0">
                        <a:solidFill>
                          <a:srgbClr val="008C3B"/>
                        </a:solidFill>
                      </a:endParaRP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900" b="0" dirty="0" smtClean="0">
                          <a:solidFill>
                            <a:schemeClr val="bg1"/>
                          </a:solidFill>
                        </a:rPr>
                        <a:t>Отклонение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396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 Улучшение условий для приема пищи</a:t>
                      </a:r>
                      <a:endParaRPr lang="ru-RU" sz="1000" b="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 Условия не безопасны или вовсе отсутствуют</a:t>
                      </a:r>
                      <a:endParaRPr lang="ru-RU" sz="10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 Есть площадка</a:t>
                      </a:r>
                      <a:endParaRPr lang="ru-RU" sz="10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 она не оборудована</a:t>
                      </a:r>
                      <a:endParaRPr lang="ru-RU" sz="10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40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 Увеличение количества приобретаемого оборудования и инвентаря</a:t>
                      </a:r>
                      <a:endParaRPr lang="ru-RU" sz="10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 Один стол и две деревянные</a:t>
                      </a:r>
                      <a:r>
                        <a:rPr lang="ru-RU" sz="10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лавки, старый контейнер  для перевозки пищи</a:t>
                      </a:r>
                      <a:endParaRPr lang="ru-RU" sz="10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- 9 видов нового оборудования и инвентаря</a:t>
                      </a:r>
                      <a:endParaRPr lang="ru-RU" sz="10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+6</a:t>
                      </a:r>
                      <a:endParaRPr lang="ru-RU" sz="1000" dirty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94000" y="1246512"/>
            <a:ext cx="6977945" cy="7694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- Снижение смертности в социально незащищенных группах </a:t>
            </a:r>
          </a:p>
          <a:p>
            <a:r>
              <a:rPr lang="ru-RU" sz="1100" dirty="0" smtClean="0"/>
              <a:t>- Снижение уровня преступности в Городском округе Ревда</a:t>
            </a:r>
          </a:p>
          <a:p>
            <a:r>
              <a:rPr lang="ru-RU" sz="1100" dirty="0" smtClean="0"/>
              <a:t>- Снижения уровня распространения вирусов и хронических заболеваний</a:t>
            </a:r>
          </a:p>
          <a:p>
            <a:r>
              <a:rPr lang="ru-RU" sz="1100" dirty="0" smtClean="0"/>
              <a:t>- Безопасность при раздаче, перевозке и приеме горячей пищи.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9743" y="2285723"/>
            <a:ext cx="38668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u="sng" dirty="0" smtClean="0">
                <a:solidFill>
                  <a:schemeClr val="tx2">
                    <a:lumMod val="25000"/>
                  </a:schemeClr>
                </a:solidFill>
              </a:rPr>
              <a:t>Эффект проекта:</a:t>
            </a:r>
            <a:endParaRPr lang="ru-RU" sz="105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702" y="4539375"/>
            <a:ext cx="3380539" cy="802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12829" y="4630021"/>
            <a:ext cx="131019" cy="117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812829" y="4807726"/>
            <a:ext cx="133239" cy="11769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09217" y="4594609"/>
            <a:ext cx="12971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i="1" dirty="0" smtClean="0"/>
              <a:t>- Улучшение показателей</a:t>
            </a:r>
            <a:endParaRPr lang="ru-RU" sz="700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909217" y="4772705"/>
            <a:ext cx="12939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00" i="1" dirty="0" smtClean="0"/>
              <a:t>- Ухудшение показателей</a:t>
            </a:r>
            <a:endParaRPr lang="ru-RU" sz="7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2795051" y="4546120"/>
            <a:ext cx="176041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i="1" dirty="0" smtClean="0">
                <a:solidFill>
                  <a:srgbClr val="008C3B"/>
                </a:solidFill>
              </a:rPr>
              <a:t>* </a:t>
            </a:r>
            <a:r>
              <a:rPr lang="ru-RU" sz="700" i="1" dirty="0"/>
              <a:t>Применяется цветовая индикация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4056" y="383735"/>
            <a:ext cx="2580952" cy="3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5025"/>
            <a:ext cx="9144000" cy="19547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616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94000" y="896249"/>
            <a:ext cx="3132000" cy="45719"/>
          </a:xfrm>
          <a:prstGeom prst="rect">
            <a:avLst/>
          </a:prstGeom>
          <a:gradFill flip="none" rotWithShape="1">
            <a:gsLst>
              <a:gs pos="0">
                <a:srgbClr val="D5D5D5"/>
              </a:gs>
              <a:gs pos="100000">
                <a:srgbClr val="008C3B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90483" y="620913"/>
            <a:ext cx="259091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10"/>
              </a:spcAft>
            </a:pPr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  <a:latin typeface="+mn-lt"/>
              </a:rPr>
              <a:t>Партнёры проекта</a:t>
            </a:r>
            <a:endParaRPr lang="ru-RU" sz="2000" b="1" dirty="0">
              <a:solidFill>
                <a:schemeClr val="tx2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0483" y="1609697"/>
            <a:ext cx="386681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u="sng" dirty="0">
                <a:solidFill>
                  <a:schemeClr val="tx2">
                    <a:lumMod val="25000"/>
                  </a:schemeClr>
                </a:solidFill>
              </a:rPr>
              <a:t>Таблица партнёров </a:t>
            </a:r>
            <a:r>
              <a:rPr lang="ru-RU" sz="1050" u="sng" dirty="0" smtClean="0">
                <a:solidFill>
                  <a:schemeClr val="tx2">
                    <a:lumMod val="25000"/>
                  </a:schemeClr>
                </a:solidFill>
              </a:rPr>
              <a:t>проекта:</a:t>
            </a:r>
            <a:endParaRPr lang="ru-RU" sz="1050" dirty="0">
              <a:solidFill>
                <a:schemeClr val="tx2">
                  <a:lumMod val="25000"/>
                </a:schemeClr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450058"/>
              </p:ext>
            </p:extLst>
          </p:nvPr>
        </p:nvGraphicFramePr>
        <p:xfrm>
          <a:off x="990483" y="1991417"/>
          <a:ext cx="6965332" cy="980678"/>
        </p:xfrm>
        <a:graphic>
          <a:graphicData uri="http://schemas.openxmlformats.org/drawingml/2006/table">
            <a:tbl>
              <a:tblPr firstRow="1" bandRow="1">
                <a:tableStyleId>{F6A0FDD9-1542-4897-8B34-9ECA02668951}</a:tableStyleId>
              </a:tblPr>
              <a:tblGrid>
                <a:gridCol w="3482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2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0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 Администрация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Городского округа Ревда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 Предоставление помещения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3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 Волонтерский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отряд «Дорога к жизни»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/>
                        <a:buNone/>
                        <a:defRPr/>
                      </a:pPr>
                      <a:r>
                        <a:rPr lang="ru-RU" sz="1000" b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- Благоустройство</a:t>
                      </a:r>
                      <a:r>
                        <a:rPr lang="ru-RU" sz="1000" b="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</a:rPr>
                        <a:t> площадки для раздачи и приема пищи и близлежащей территории.</a:t>
                      </a:r>
                      <a:endParaRPr lang="ru-RU" sz="1000" b="0" dirty="0" smtClean="0">
                        <a:solidFill>
                          <a:schemeClr val="tx2">
                            <a:lumMod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30" y="4558891"/>
            <a:ext cx="3380539" cy="8020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097" y="2490420"/>
            <a:ext cx="6992718" cy="10059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1168" y="509265"/>
            <a:ext cx="2580952" cy="3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1511</Words>
  <Application>Microsoft Office PowerPoint</Application>
  <PresentationFormat>Экран (16:9)</PresentationFormat>
  <Paragraphs>224</Paragraphs>
  <Slides>16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yana</dc:creator>
  <cp:lastModifiedBy>Пользователь</cp:lastModifiedBy>
  <cp:revision>77</cp:revision>
  <dcterms:created xsi:type="dcterms:W3CDTF">2020-04-08T05:12:06Z</dcterms:created>
  <dcterms:modified xsi:type="dcterms:W3CDTF">2020-04-17T10:52:35Z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1033-11.2.0.9255</vt:lpwstr>
  </property>
</Properties>
</file>