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20.svg" ContentType="image/svg+xml"/>
  <Override PartName="/ppt/media/image21.svg" ContentType="image/svg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7" r:id="rId6"/>
    <p:sldId id="273" r:id="rId7"/>
    <p:sldId id="272" r:id="rId8"/>
    <p:sldId id="281" r:id="rId9"/>
    <p:sldId id="274" r:id="rId10"/>
    <p:sldId id="258" r:id="rId11"/>
    <p:sldId id="260" r:id="rId12"/>
    <p:sldId id="282" r:id="rId13"/>
    <p:sldId id="283" r:id="rId14"/>
    <p:sldId id="285" r:id="rId15"/>
    <p:sldId id="286" r:id="rId16"/>
    <p:sldId id="261" r:id="rId17"/>
    <p:sldId id="262" r:id="rId18"/>
    <p:sldId id="275" r:id="rId19"/>
    <p:sldId id="263" r:id="rId20"/>
    <p:sldId id="277" r:id="rId21"/>
    <p:sldId id="264" r:id="rId22"/>
    <p:sldId id="279" r:id="rId23"/>
    <p:sldId id="268" r:id="rId24"/>
    <p:sldId id="269" r:id="rId25"/>
  </p:sldIdLst>
  <p:sldSz cx="14630400" cy="8229600"/>
  <p:notesSz cx="8229600" cy="14630400"/>
  <p:embeddedFontLst>
    <p:embeddedFont>
      <p:font typeface="Montserrat" pitchFamily="34" charset="0"/>
      <p:bold r:id="rId29"/>
    </p:embeddedFont>
    <p:embeddedFont>
      <p:font typeface="Montserrat" pitchFamily="34" charset="-122"/>
      <p:bold r:id="rId30"/>
    </p:embeddedFont>
    <p:embeddedFont>
      <p:font typeface="Montserrat" pitchFamily="34" charset="-120"/>
      <p:bold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image" Target="../media/image21.svg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3.jpeg"/><Relationship Id="rId10" Type="http://schemas.openxmlformats.org/officeDocument/2006/relationships/image" Target="../media/image22.svg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8" Type="http://schemas.openxmlformats.org/officeDocument/2006/relationships/notesSlide" Target="../notesSlides/notesSlide19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image" Target="../media/image42.jpeg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10.jpe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610390" y="3184485"/>
            <a:ext cx="7556421" cy="14835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8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Команда </a:t>
            </a:r>
            <a:r>
              <a:rPr lang="ru-RU" altLang="en-US" sz="48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больничных клоунов</a:t>
            </a:r>
            <a:r>
              <a:rPr lang="en-US" sz="48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«Синоптики»</a:t>
            </a:r>
            <a:endParaRPr lang="en-US" sz="4800" b="1" dirty="0"/>
          </a:p>
        </p:txBody>
      </p:sp>
      <p:pic>
        <p:nvPicPr>
          <p:cNvPr id="5" name="Изображение 4" descr="DSC_6411"/>
          <p:cNvPicPr>
            <a:picLocks noChangeAspect="1"/>
          </p:cNvPicPr>
          <p:nvPr/>
        </p:nvPicPr>
        <p:blipFill>
          <a:blip r:embed="rId1"/>
          <a:srcRect l="1881" t="16946" r="7949" b="14495"/>
          <a:stretch>
            <a:fillRect/>
          </a:stretch>
        </p:blipFill>
        <p:spPr>
          <a:xfrm>
            <a:off x="-1156970" y="0"/>
            <a:ext cx="7122160" cy="8229600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"/>
          <p:cNvSpPr/>
          <p:nvPr>
            <p:custDataLst>
              <p:tags r:id="rId1"/>
            </p:custDataLst>
          </p:nvPr>
        </p:nvSpPr>
        <p:spPr>
          <a:xfrm>
            <a:off x="298450" y="269240"/>
            <a:ext cx="14051280" cy="1652905"/>
          </a:xfrm>
          <a:prstGeom prst="roundRect">
            <a:avLst>
              <a:gd name="adj" fmla="val 4885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64820" y="683895"/>
            <a:ext cx="13884275" cy="9677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Опты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можно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связать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опытом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".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Больничные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клоуны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применяют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свой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опыт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создании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радостного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настроения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помогают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детям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справляться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страхами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переживаниями</a:t>
            </a:r>
            <a:r>
              <a:rPr lang="en-US" altLang="ru-RU" sz="3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altLang="ru-RU" sz="320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pic>
        <p:nvPicPr>
          <p:cNvPr id="4" name="Изображение 3" descr="photo_2025-11-11_18-44-40"/>
          <p:cNvPicPr>
            <a:picLocks noChangeAspect="1"/>
          </p:cNvPicPr>
          <p:nvPr/>
        </p:nvPicPr>
        <p:blipFill>
          <a:blip r:embed="rId2"/>
          <a:srcRect t="4583" b="10033"/>
          <a:stretch>
            <a:fillRect/>
          </a:stretch>
        </p:blipFill>
        <p:spPr>
          <a:xfrm>
            <a:off x="87630" y="2056130"/>
            <a:ext cx="4636770" cy="5014595"/>
          </a:xfrm>
          <a:prstGeom prst="ellipse">
            <a:avLst/>
          </a:prstGeom>
        </p:spPr>
      </p:pic>
      <p:pic>
        <p:nvPicPr>
          <p:cNvPr id="5" name="Изображение 4" descr="photo_2025-06-10_13-11-05"/>
          <p:cNvPicPr>
            <a:picLocks noChangeAspect="1"/>
          </p:cNvPicPr>
          <p:nvPr/>
        </p:nvPicPr>
        <p:blipFill>
          <a:blip r:embed="rId3"/>
          <a:srcRect t="782"/>
          <a:stretch>
            <a:fillRect/>
          </a:stretch>
        </p:blipFill>
        <p:spPr>
          <a:xfrm>
            <a:off x="9683750" y="2068195"/>
            <a:ext cx="4665345" cy="6003290"/>
          </a:xfrm>
          <a:prstGeom prst="ellipse">
            <a:avLst/>
          </a:prstGeom>
        </p:spPr>
      </p:pic>
      <p:pic>
        <p:nvPicPr>
          <p:cNvPr id="6" name="Изображение 5" descr="photo_2025-11-11_18-54-02 (2)"/>
          <p:cNvPicPr>
            <a:picLocks noChangeAspect="1"/>
          </p:cNvPicPr>
          <p:nvPr/>
        </p:nvPicPr>
        <p:blipFill>
          <a:blip r:embed="rId4"/>
          <a:srcRect t="25301"/>
          <a:stretch>
            <a:fillRect/>
          </a:stretch>
        </p:blipFill>
        <p:spPr>
          <a:xfrm>
            <a:off x="4810125" y="3486150"/>
            <a:ext cx="4603750" cy="4585335"/>
          </a:xfrm>
          <a:prstGeom prst="ellipse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"/>
          <p:cNvSpPr/>
          <p:nvPr>
            <p:custDataLst>
              <p:tags r:id="rId1"/>
            </p:custDataLst>
          </p:nvPr>
        </p:nvSpPr>
        <p:spPr>
          <a:xfrm>
            <a:off x="511175" y="372110"/>
            <a:ext cx="13293090" cy="1995805"/>
          </a:xfrm>
          <a:prstGeom prst="roundRect">
            <a:avLst>
              <a:gd name="adj" fmla="val 4885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0095" y="793115"/>
            <a:ext cx="13340715" cy="8218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3.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Ктики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напоминание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тактиках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".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Клоуны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используют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различные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тактики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приемы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чтобы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взаимодействовать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детьми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развлекать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их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поднимать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настроение</a:t>
            </a:r>
            <a:r>
              <a:rPr lang="en-US" altLang="ru-RU" sz="3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altLang="ru-RU" sz="360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pic>
        <p:nvPicPr>
          <p:cNvPr id="3" name="Изображение 2" descr="photo_2025-11-11_18-44-37"/>
          <p:cNvPicPr>
            <a:picLocks noChangeAspect="1"/>
          </p:cNvPicPr>
          <p:nvPr/>
        </p:nvPicPr>
        <p:blipFill>
          <a:blip r:embed="rId2"/>
          <a:srcRect t="11042" r="15" b="21921"/>
          <a:stretch>
            <a:fillRect/>
          </a:stretch>
        </p:blipFill>
        <p:spPr>
          <a:xfrm>
            <a:off x="0" y="2712720"/>
            <a:ext cx="14630400" cy="55168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"/>
          <p:cNvSpPr/>
          <p:nvPr>
            <p:custDataLst>
              <p:tags r:id="rId1"/>
            </p:custDataLst>
          </p:nvPr>
        </p:nvSpPr>
        <p:spPr>
          <a:xfrm>
            <a:off x="716915" y="372110"/>
            <a:ext cx="5372100" cy="7063740"/>
          </a:xfrm>
          <a:prstGeom prst="roundRect">
            <a:avLst>
              <a:gd name="adj" fmla="val 4885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5" name="Текстовое поле 4"/>
          <p:cNvSpPr txBox="1"/>
          <p:nvPr/>
        </p:nvSpPr>
        <p:spPr>
          <a:xfrm>
            <a:off x="937260" y="2071370"/>
            <a:ext cx="5182235" cy="4850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2800" b="1" dirty="0">
                <a:solidFill>
                  <a:srgbClr val="3E2513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  <a:sym typeface="+mn-ea"/>
              </a:rPr>
              <a:t>Вместе «Синоптики» могут ассоциироваться с людьми, которые предсказывают и создают хорошую погоду (атмосферу) в больнице, несмотря на трудные обстоятельства.</a:t>
            </a:r>
            <a:endParaRPr lang="ru-RU" altLang="en-US" sz="2800" b="1" dirty="0">
              <a:solidFill>
                <a:srgbClr val="3E2513"/>
              </a:solidFill>
              <a:latin typeface="Marcellus" pitchFamily="34" charset="0"/>
              <a:ea typeface="Marcellus" pitchFamily="34" charset="-122"/>
              <a:cs typeface="Marcellus" pitchFamily="34" charset="-120"/>
              <a:sym typeface="+mn-ea"/>
            </a:endParaRPr>
          </a:p>
        </p:txBody>
      </p:sp>
      <p:pic>
        <p:nvPicPr>
          <p:cNvPr id="6" name="Изображение 5" descr="photo_2025-11-11_18-44-37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5" y="1177925"/>
            <a:ext cx="7430135" cy="5572760"/>
          </a:xfrm>
          <a:prstGeom prst="round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7590" y="5454253"/>
            <a:ext cx="8077438" cy="7417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Кому помогают «Синоптики»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90" y="5775603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>
            <p:custDataLst>
              <p:tags r:id="rId4"/>
            </p:custDataLst>
          </p:nvPr>
        </p:nvSpPr>
        <p:spPr>
          <a:xfrm>
            <a:off x="717590" y="6519743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Детям</a:t>
            </a:r>
            <a:endParaRPr lang="en-US" sz="3200" dirty="0"/>
          </a:p>
        </p:txBody>
      </p:sp>
      <p:sp>
        <p:nvSpPr>
          <p:cNvPr id="5" name="Text 2"/>
          <p:cNvSpPr/>
          <p:nvPr>
            <p:custDataLst>
              <p:tags r:id="rId5"/>
            </p:custDataLst>
          </p:nvPr>
        </p:nvSpPr>
        <p:spPr>
          <a:xfrm>
            <a:off x="717590" y="7009567"/>
            <a:ext cx="4182189" cy="5160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Детям в больничных палатах — игра, общение, снижение изоляции.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7786" y="5775603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>
            <p:custDataLst>
              <p:tags r:id="rId8"/>
            </p:custDataLst>
          </p:nvPr>
        </p:nvSpPr>
        <p:spPr>
          <a:xfrm>
            <a:off x="5147786" y="6519743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Пожилым людям</a:t>
            </a:r>
            <a:endParaRPr lang="en-US" sz="3200" dirty="0"/>
          </a:p>
        </p:txBody>
      </p:sp>
      <p:sp>
        <p:nvSpPr>
          <p:cNvPr id="8" name="Text 4"/>
          <p:cNvSpPr/>
          <p:nvPr>
            <p:custDataLst>
              <p:tags r:id="rId9"/>
            </p:custDataLst>
          </p:nvPr>
        </p:nvSpPr>
        <p:spPr>
          <a:xfrm>
            <a:off x="5147786" y="7009567"/>
            <a:ext cx="4182308" cy="5160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Пожилым людям — внимание, участие, поддержание активности.</a:t>
            </a:r>
            <a:endParaRPr lang="en-US" sz="2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54302" y="3680103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413002" y="6519743"/>
            <a:ext cx="3496628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Людям с инвалидностью</a:t>
            </a:r>
            <a:endParaRPr lang="en-US" sz="2800" dirty="0"/>
          </a:p>
        </p:txBody>
      </p:sp>
      <p:sp>
        <p:nvSpPr>
          <p:cNvPr id="11" name="Text 6"/>
          <p:cNvSpPr/>
          <p:nvPr/>
        </p:nvSpPr>
        <p:spPr>
          <a:xfrm>
            <a:off x="9413002" y="7009567"/>
            <a:ext cx="4182308" cy="774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Людям с инвалидностью — вовлечение, социализация, повышение уверенности.</a:t>
            </a:r>
            <a:endParaRPr lang="en-US" sz="1550" dirty="0"/>
          </a:p>
        </p:txBody>
      </p:sp>
      <p:pic>
        <p:nvPicPr>
          <p:cNvPr id="12" name="Изображение 11" descr="DSC_6448"/>
          <p:cNvPicPr>
            <a:picLocks noChangeAspect="1"/>
          </p:cNvPicPr>
          <p:nvPr/>
        </p:nvPicPr>
        <p:blipFill>
          <a:blip r:embed="rId11"/>
          <a:srcRect t="7695" b="38310"/>
          <a:stretch>
            <a:fillRect/>
          </a:stretch>
        </p:blipFill>
        <p:spPr>
          <a:xfrm>
            <a:off x="-635" y="0"/>
            <a:ext cx="14631035" cy="52673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8835" y="264239"/>
            <a:ext cx="6261259" cy="7417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endParaRPr lang="ru-RU" alt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18795" y="1508760"/>
            <a:ext cx="5882640" cy="6191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Волонтёры про</a:t>
            </a:r>
            <a:r>
              <a:rPr lang="ru-RU" altLang="en-US" sz="2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шли</a:t>
            </a:r>
            <a:r>
              <a:rPr lang="en-US" sz="2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специализированную подготовку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93750" y="2200275"/>
            <a:ext cx="721995" cy="7454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01</a:t>
            </a:r>
            <a:endParaRPr lang="en-US" sz="2000" dirty="0">
              <a:solidFill>
                <a:srgbClr val="67534F"/>
              </a:solidFill>
              <a:latin typeface="Marcellus Light" pitchFamily="34" charset="0"/>
              <a:ea typeface="Marcellus Light" pitchFamily="34" charset="-122"/>
              <a:cs typeface="Marcellus Light" pitchFamily="34" charset="-12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2606953"/>
            <a:ext cx="4215289" cy="22860"/>
          </a:xfrm>
          <a:prstGeom prst="rect">
            <a:avLst/>
          </a:prstGeom>
          <a:solidFill>
            <a:srgbClr val="FF954F"/>
          </a:solidFill>
        </p:spPr>
      </p:sp>
      <p:sp>
        <p:nvSpPr>
          <p:cNvPr id="6" name="Text 4"/>
          <p:cNvSpPr/>
          <p:nvPr/>
        </p:nvSpPr>
        <p:spPr>
          <a:xfrm>
            <a:off x="793790" y="2747407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Базовые принципы</a:t>
            </a:r>
            <a:endParaRPr lang="en-US" sz="2200" b="1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260090"/>
            <a:ext cx="4215289" cy="5160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Базовые принципы больничной клоунады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635" y="2200275"/>
            <a:ext cx="575945" cy="55054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02</a:t>
            </a:r>
            <a:endParaRPr lang="en-US" sz="2000" dirty="0">
              <a:solidFill>
                <a:srgbClr val="67534F"/>
              </a:solidFill>
              <a:latin typeface="Marcellus Light" pitchFamily="34" charset="0"/>
              <a:ea typeface="Marcellus Light" pitchFamily="34" charset="-122"/>
              <a:cs typeface="Marcellus Light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070277" y="2606953"/>
            <a:ext cx="4215408" cy="22860"/>
          </a:xfrm>
          <a:prstGeom prst="rect">
            <a:avLst/>
          </a:prstGeom>
          <a:solidFill>
            <a:srgbClr val="FF954F"/>
          </a:solidFill>
        </p:spPr>
      </p:sp>
      <p:sp>
        <p:nvSpPr>
          <p:cNvPr id="10" name="Text 8"/>
          <p:cNvSpPr/>
          <p:nvPr/>
        </p:nvSpPr>
        <p:spPr>
          <a:xfrm>
            <a:off x="5070277" y="2753122"/>
            <a:ext cx="3077885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Актёрское мастерство</a:t>
            </a:r>
            <a:endParaRPr lang="en-US" sz="2200" b="1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070277" y="3274060"/>
            <a:ext cx="4215408" cy="5160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Актёрское мастерство и работа с реквизитом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50" y="4230370"/>
            <a:ext cx="549910" cy="546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03</a:t>
            </a:r>
            <a:endParaRPr lang="en-US" sz="2000" dirty="0">
              <a:solidFill>
                <a:srgbClr val="67534F"/>
              </a:solidFill>
              <a:latin typeface="Marcellus Light" pitchFamily="34" charset="0"/>
              <a:ea typeface="Marcellus Light" pitchFamily="34" charset="-122"/>
              <a:cs typeface="Marcellus Light" pitchFamily="34" charset="-12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41998" y="4597678"/>
            <a:ext cx="4215289" cy="22860"/>
          </a:xfrm>
          <a:prstGeom prst="rect">
            <a:avLst/>
          </a:prstGeom>
          <a:solidFill>
            <a:srgbClr val="FF954F"/>
          </a:solidFill>
        </p:spPr>
      </p:sp>
      <p:sp>
        <p:nvSpPr>
          <p:cNvPr id="14" name="Text 12"/>
          <p:cNvSpPr/>
          <p:nvPr/>
        </p:nvSpPr>
        <p:spPr>
          <a:xfrm>
            <a:off x="741998" y="4743212"/>
            <a:ext cx="4031337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Психология взаимодействия</a:t>
            </a:r>
            <a:endParaRPr lang="en-US" sz="2200" b="1" dirty="0"/>
          </a:p>
        </p:txBody>
      </p:sp>
      <p:sp>
        <p:nvSpPr>
          <p:cNvPr id="15" name="Text 13"/>
          <p:cNvSpPr/>
          <p:nvPr/>
        </p:nvSpPr>
        <p:spPr>
          <a:xfrm>
            <a:off x="741998" y="5230495"/>
            <a:ext cx="4215289" cy="774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Психология взаимодействия — с детьми, пожилыми и людьми с инвалидностью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5070475" y="4313555"/>
            <a:ext cx="554355" cy="5226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04</a:t>
            </a:r>
            <a:endParaRPr lang="en-US" sz="2000" dirty="0">
              <a:solidFill>
                <a:srgbClr val="67534F"/>
              </a:solidFill>
              <a:latin typeface="Marcellus Light" pitchFamily="34" charset="0"/>
              <a:ea typeface="Marcellus Light" pitchFamily="34" charset="-122"/>
              <a:cs typeface="Marcellus Light" pitchFamily="34" charset="-12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5070515" y="4742577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Игропрактика</a:t>
            </a:r>
            <a:endParaRPr lang="en-US" sz="2200" b="1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3448685" y="5319832"/>
            <a:ext cx="198358" cy="2580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 flipV="1">
            <a:off x="742315" y="6732270"/>
            <a:ext cx="4703445" cy="76200"/>
          </a:xfrm>
          <a:prstGeom prst="rect">
            <a:avLst/>
          </a:prstGeom>
          <a:solidFill>
            <a:srgbClr val="FF954F"/>
          </a:solidFill>
        </p:spPr>
      </p:sp>
      <p:sp>
        <p:nvSpPr>
          <p:cNvPr id="22" name="Text 20"/>
          <p:cNvSpPr/>
          <p:nvPr/>
        </p:nvSpPr>
        <p:spPr>
          <a:xfrm>
            <a:off x="742315" y="6911737"/>
            <a:ext cx="4241244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Эмоциональная устойчивость</a:t>
            </a:r>
            <a:endParaRPr lang="en-US" sz="2200" b="1" dirty="0"/>
          </a:p>
        </p:txBody>
      </p:sp>
      <p:sp>
        <p:nvSpPr>
          <p:cNvPr id="23" name="Text 21"/>
          <p:cNvSpPr/>
          <p:nvPr/>
        </p:nvSpPr>
        <p:spPr>
          <a:xfrm>
            <a:off x="742315" y="7386320"/>
            <a:ext cx="6422231" cy="2580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Эмоциональная устойчивость и супервизии</a:t>
            </a:r>
            <a:endParaRPr lang="en-US" sz="1550" dirty="0"/>
          </a:p>
        </p:txBody>
      </p:sp>
      <p:sp>
        <p:nvSpPr>
          <p:cNvPr id="24" name="Text 4"/>
          <p:cNvSpPr/>
          <p:nvPr/>
        </p:nvSpPr>
        <p:spPr>
          <a:xfrm>
            <a:off x="595670" y="809387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ru-RU" altLang="en-US" sz="54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Наше обучение</a:t>
            </a:r>
            <a:endParaRPr lang="ru-RU" altLang="en-US" sz="5400" b="1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25" name="Shape 11"/>
          <p:cNvSpPr/>
          <p:nvPr/>
        </p:nvSpPr>
        <p:spPr>
          <a:xfrm>
            <a:off x="5070158" y="4597678"/>
            <a:ext cx="4215289" cy="22860"/>
          </a:xfrm>
          <a:prstGeom prst="rect">
            <a:avLst/>
          </a:prstGeom>
          <a:solidFill>
            <a:srgbClr val="FF954F"/>
          </a:solidFill>
        </p:spPr>
      </p:sp>
      <p:sp>
        <p:nvSpPr>
          <p:cNvPr id="26" name="Text 14"/>
          <p:cNvSpPr/>
          <p:nvPr/>
        </p:nvSpPr>
        <p:spPr>
          <a:xfrm>
            <a:off x="742315" y="6285865"/>
            <a:ext cx="554355" cy="5226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</a:t>
            </a:r>
            <a:r>
              <a:rPr lang="ru-RU" altLang="en-US" sz="20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5</a:t>
            </a:r>
            <a:endParaRPr lang="ru-RU" altLang="en-US" sz="2000" dirty="0">
              <a:solidFill>
                <a:srgbClr val="67534F"/>
              </a:solidFill>
              <a:latin typeface="Marcellus Light" pitchFamily="34" charset="0"/>
              <a:ea typeface="Marcellus Light" pitchFamily="34" charset="-122"/>
              <a:cs typeface="Marcellus Light" pitchFamily="34" charset="-120"/>
            </a:endParaRPr>
          </a:p>
        </p:txBody>
      </p:sp>
      <p:pic>
        <p:nvPicPr>
          <p:cNvPr id="28" name="Изображение 27" descr="pLn1n5bgkwdtdjENZI5YZPoEGwOB2imWIW_no7SHhJAyRCFn_guqJDJaiF6DX_YmCdahRT0EyCR1QeqSJMTdL0IT"/>
          <p:cNvPicPr>
            <a:picLocks noChangeAspect="1"/>
          </p:cNvPicPr>
          <p:nvPr/>
        </p:nvPicPr>
        <p:blipFill>
          <a:blip r:embed="rId1"/>
          <a:srcRect l="20507" t="-11624" r="37299" b="-7439"/>
          <a:stretch>
            <a:fillRect/>
          </a:stretch>
        </p:blipFill>
        <p:spPr>
          <a:xfrm>
            <a:off x="9475470" y="-951865"/>
            <a:ext cx="5154930" cy="98063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DSC_61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735" y="4206875"/>
            <a:ext cx="5883910" cy="3923030"/>
          </a:xfrm>
          <a:prstGeom prst="rect">
            <a:avLst/>
          </a:prstGeom>
        </p:spPr>
      </p:pic>
      <p:pic>
        <p:nvPicPr>
          <p:cNvPr id="3" name="Изображение 2" descr="DSC_0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735" y="43815"/>
            <a:ext cx="5877560" cy="3919220"/>
          </a:xfrm>
          <a:prstGeom prst="rect">
            <a:avLst/>
          </a:prstGeom>
        </p:spPr>
      </p:pic>
      <p:pic>
        <p:nvPicPr>
          <p:cNvPr id="5" name="Изображение 4" descr="DSC_0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10" y="3911600"/>
            <a:ext cx="6111875" cy="407479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956945" y="542925"/>
            <a:ext cx="7452360" cy="3233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lnSpc>
                <a:spcPts val="3500"/>
              </a:lnSpc>
              <a:buNone/>
            </a:pPr>
            <a:r>
              <a:rPr lang="ru-RU" altLang="en-US" sz="2600" b="1" dirty="0">
                <a:solidFill>
                  <a:srgbClr val="3E2513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  <a:sym typeface="+mn-ea"/>
              </a:rPr>
              <a:t>Обучение проходило под руководством Екатерина Гурьевой - педагогом по больичной клоунаде, психологом-исследователем, тренером неформального образования и творческих состояний, специалистом в области телесных практик.</a:t>
            </a:r>
            <a:endParaRPr lang="ru-RU" altLang="en-US" sz="2600" b="1" dirty="0">
              <a:solidFill>
                <a:srgbClr val="3E2513"/>
              </a:solidFill>
              <a:latin typeface="Marcellus" pitchFamily="34" charset="0"/>
              <a:ea typeface="Marcellus" pitchFamily="34" charset="-122"/>
              <a:cs typeface="Marcellus" pitchFamily="34" charset="-120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295" y="259398"/>
            <a:ext cx="9765983" cy="7417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36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Подготовка и организация работы</a:t>
            </a:r>
            <a:endParaRPr lang="en-US" sz="360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707237"/>
            <a:ext cx="992267" cy="11907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84415" y="1905595"/>
            <a:ext cx="2914650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Костюмы и реквизит</a:t>
            </a:r>
            <a:endParaRPr lang="en-US" sz="2200" b="1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984415" y="2395418"/>
            <a:ext cx="11852196" cy="2580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Подбор и создание костюмов, реквизита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897981"/>
            <a:ext cx="992267" cy="11907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84415" y="3096339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Сценарии</a:t>
            </a:r>
            <a:endParaRPr lang="en-US" sz="2200" b="1" dirty="0"/>
          </a:p>
        </p:txBody>
      </p:sp>
      <p:sp>
        <p:nvSpPr>
          <p:cNvPr id="8" name="Text 4"/>
          <p:cNvSpPr/>
          <p:nvPr/>
        </p:nvSpPr>
        <p:spPr>
          <a:xfrm>
            <a:off x="1984415" y="3586162"/>
            <a:ext cx="11852196" cy="2580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Разработка сценариев мероприятий</a:t>
            </a:r>
            <a:endParaRPr lang="en-US" sz="200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088725"/>
            <a:ext cx="992267" cy="119074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84415" y="4287083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Репетиции</a:t>
            </a:r>
            <a:endParaRPr lang="en-US" sz="2200" b="1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984415" y="4776907"/>
            <a:ext cx="11852196" cy="2580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Репетиции на базе Дома волонтёров</a:t>
            </a:r>
            <a:endParaRPr lang="en-US" sz="200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279469"/>
            <a:ext cx="992267" cy="119074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984415" y="5477828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Согласование</a:t>
            </a:r>
            <a:endParaRPr lang="en-US" sz="2200" b="1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984415" y="5967651"/>
            <a:ext cx="11852196" cy="2580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Согласование с учреждениями</a:t>
            </a:r>
            <a:endParaRPr lang="en-US" sz="200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470213"/>
            <a:ext cx="992267" cy="119074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984415" y="6668572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Адаптация</a:t>
            </a:r>
            <a:endParaRPr lang="en-US" sz="2200" b="1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1984375" y="7124065"/>
            <a:ext cx="7807960" cy="7035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Локальная адаптация программ</a:t>
            </a:r>
            <a:br>
              <a:rPr lang="en-US" sz="2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ru-RU" altLang="en-US" sz="2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под конкретных участников</a:t>
            </a:r>
            <a:endParaRPr lang="en-US" sz="200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18" name="Text 2"/>
          <p:cNvSpPr/>
          <p:nvPr/>
        </p:nvSpPr>
        <p:spPr>
          <a:xfrm>
            <a:off x="715050" y="1225748"/>
            <a:ext cx="11852196" cy="2580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ru-RU" altLang="en-US" sz="2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Перед каждым выходом мы проводим важную подготовку:</a:t>
            </a:r>
            <a:r>
              <a:rPr lang="ru-RU" alt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endParaRPr lang="en-US" sz="1550" dirty="0"/>
          </a:p>
        </p:txBody>
      </p:sp>
      <p:pic>
        <p:nvPicPr>
          <p:cNvPr id="21" name="Изображение 20" descr="photo_2025-10-18_15-13-53"/>
          <p:cNvPicPr>
            <a:picLocks noChangeAspect="1"/>
          </p:cNvPicPr>
          <p:nvPr/>
        </p:nvPicPr>
        <p:blipFill>
          <a:blip r:embed="rId6"/>
          <a:srcRect l="6707"/>
          <a:stretch>
            <a:fillRect/>
          </a:stretch>
        </p:blipFill>
        <p:spPr>
          <a:xfrm>
            <a:off x="9081135" y="589915"/>
            <a:ext cx="5052060" cy="7228205"/>
          </a:xfrm>
          <a:prstGeom prst="ellipse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875" y="453707"/>
            <a:ext cx="11062216" cy="7417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Что мы делаем: </a:t>
            </a:r>
            <a:r>
              <a:rPr lang="ru-RU" altLang="en-US" sz="445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примеры</a:t>
            </a:r>
            <a:r>
              <a:rPr lang="en-US" sz="445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мероприятий</a:t>
            </a:r>
            <a:endParaRPr lang="en-US" sz="4450" b="1" dirty="0"/>
          </a:p>
        </p:txBody>
      </p:sp>
      <p:sp>
        <p:nvSpPr>
          <p:cNvPr id="5" name="Text 3"/>
          <p:cNvSpPr/>
          <p:nvPr/>
        </p:nvSpPr>
        <p:spPr>
          <a:xfrm>
            <a:off x="4000778" y="1872575"/>
            <a:ext cx="3314819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600" b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Интерактивные визиты</a:t>
            </a:r>
            <a:endParaRPr lang="en-US" sz="3600" b="1" dirty="0"/>
          </a:p>
        </p:txBody>
      </p:sp>
      <p:pic>
        <p:nvPicPr>
          <p:cNvPr id="23" name="Изображение 22" descr="R5L8Ax3Au1s0zTVo4mtr_4gHsOcoKNQAdx1bHfQ8XLE_Ln26kSUM3IvZxnYGsgf1udT9WnMVN-rvEP295m_5wPbB"/>
          <p:cNvPicPr>
            <a:picLocks noChangeAspect="1"/>
          </p:cNvPicPr>
          <p:nvPr/>
        </p:nvPicPr>
        <p:blipFill>
          <a:blip r:embed="rId1"/>
          <a:srcRect l="2157" b="3685"/>
          <a:stretch>
            <a:fillRect/>
          </a:stretch>
        </p:blipFill>
        <p:spPr>
          <a:xfrm>
            <a:off x="121285" y="1872615"/>
            <a:ext cx="4381500" cy="4313555"/>
          </a:xfrm>
          <a:prstGeom prst="ellipse">
            <a:avLst/>
          </a:prstGeom>
        </p:spPr>
      </p:pic>
      <p:pic>
        <p:nvPicPr>
          <p:cNvPr id="24" name="Изображение 23" descr="RYszDlYAroinfrk2T5CF14jfxvT3qBiWDtbfO5lPuVWJGqYkzc5n4Df5CMNZTxFqGAEE32Qzjs-v8Oie8FfHD5Jk"/>
          <p:cNvPicPr>
            <a:picLocks noChangeAspect="1"/>
          </p:cNvPicPr>
          <p:nvPr/>
        </p:nvPicPr>
        <p:blipFill>
          <a:blip r:embed="rId2"/>
          <a:srcRect l="296" t="5755" r="4306" b="748"/>
          <a:stretch>
            <a:fillRect/>
          </a:stretch>
        </p:blipFill>
        <p:spPr>
          <a:xfrm>
            <a:off x="4288790" y="3899535"/>
            <a:ext cx="5726430" cy="4209415"/>
          </a:xfrm>
          <a:prstGeom prst="ellipse">
            <a:avLst/>
          </a:prstGeom>
        </p:spPr>
      </p:pic>
      <p:pic>
        <p:nvPicPr>
          <p:cNvPr id="6" name="Изображение 5" descr="photo_2025-11-11_18-54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655" y="1315720"/>
            <a:ext cx="4512310" cy="5960110"/>
          </a:xfrm>
          <a:prstGeom prst="ellipse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875" y="453707"/>
            <a:ext cx="11062216" cy="7417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Что мы делаем: </a:t>
            </a:r>
            <a:r>
              <a:rPr lang="ru-RU" alt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примеры</a:t>
            </a: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мероприятий</a:t>
            </a:r>
            <a:endParaRPr lang="en-US" sz="4450" dirty="0"/>
          </a:p>
        </p:txBody>
      </p:sp>
      <p:sp>
        <p:nvSpPr>
          <p:cNvPr id="9" name="Text 7"/>
          <p:cNvSpPr/>
          <p:nvPr/>
        </p:nvSpPr>
        <p:spPr>
          <a:xfrm>
            <a:off x="771565" y="1569680"/>
            <a:ext cx="3426738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Игровые представления</a:t>
            </a:r>
            <a:endParaRPr lang="en-US" sz="3600" dirty="0"/>
          </a:p>
        </p:txBody>
      </p:sp>
      <p:pic>
        <p:nvPicPr>
          <p:cNvPr id="24" name="Изображение 23" descr="rAarnkcd-LDBtGAH8gLxRq8FZcnXiG1B8r3Pysu7xyFmhV5fy62t__bderhkRZW1nBcpcGXKfOn72yuM-jOGd8Fo"/>
          <p:cNvPicPr>
            <a:picLocks noChangeAspect="1"/>
          </p:cNvPicPr>
          <p:nvPr/>
        </p:nvPicPr>
        <p:blipFill>
          <a:blip r:embed="rId1"/>
          <a:srcRect l="11260" r="16326"/>
          <a:stretch>
            <a:fillRect/>
          </a:stretch>
        </p:blipFill>
        <p:spPr>
          <a:xfrm>
            <a:off x="325755" y="2512060"/>
            <a:ext cx="5332095" cy="4973955"/>
          </a:xfrm>
          <a:prstGeom prst="ellipse">
            <a:avLst/>
          </a:prstGeom>
        </p:spPr>
      </p:pic>
      <p:pic>
        <p:nvPicPr>
          <p:cNvPr id="25" name="Изображение 24" descr="UhOUD7NnyIwlmjXysMePfc1tsJxIT01Ytv4Spw7QEqnDXu0oZF7Fd1YzK4PLmw98lXuoCmy_AVNdOUsmeQ9I6fPt"/>
          <p:cNvPicPr>
            <a:picLocks noChangeAspect="1"/>
          </p:cNvPicPr>
          <p:nvPr/>
        </p:nvPicPr>
        <p:blipFill>
          <a:blip r:embed="rId2"/>
          <a:srcRect l="3400" t="189" r="8581" b="-189"/>
          <a:stretch>
            <a:fillRect/>
          </a:stretch>
        </p:blipFill>
        <p:spPr>
          <a:xfrm>
            <a:off x="4552315" y="3458210"/>
            <a:ext cx="6214110" cy="4705985"/>
          </a:xfrm>
          <a:prstGeom prst="ellipse">
            <a:avLst/>
          </a:prstGeom>
        </p:spPr>
      </p:pic>
      <p:pic>
        <p:nvPicPr>
          <p:cNvPr id="3" name="Изображение 2" descr="photo_2025-11-11_18-44-38 (4)"/>
          <p:cNvPicPr>
            <a:picLocks noChangeAspect="1"/>
          </p:cNvPicPr>
          <p:nvPr/>
        </p:nvPicPr>
        <p:blipFill>
          <a:blip r:embed="rId3"/>
          <a:srcRect l="-597" t="3048" r="597" b="14352"/>
          <a:stretch>
            <a:fillRect/>
          </a:stretch>
        </p:blipFill>
        <p:spPr>
          <a:xfrm>
            <a:off x="9467215" y="1692275"/>
            <a:ext cx="4999990" cy="4699635"/>
          </a:xfrm>
          <a:prstGeom prst="ellipse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875" y="453707"/>
            <a:ext cx="11062216" cy="7417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Что мы делаем: </a:t>
            </a:r>
            <a:r>
              <a:rPr lang="ru-RU" alt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примеры</a:t>
            </a: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мероприятий</a:t>
            </a:r>
            <a:endParaRPr lang="en-US" sz="4450" dirty="0"/>
          </a:p>
        </p:txBody>
      </p:sp>
      <p:sp>
        <p:nvSpPr>
          <p:cNvPr id="9" name="Text 7"/>
          <p:cNvSpPr/>
          <p:nvPr/>
        </p:nvSpPr>
        <p:spPr>
          <a:xfrm>
            <a:off x="702350" y="1859875"/>
            <a:ext cx="3426738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ru-RU" altLang="en-US" sz="3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Мероприятия с партнерами</a:t>
            </a:r>
            <a:endParaRPr lang="ru-RU" altLang="en-US" sz="3600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pic>
        <p:nvPicPr>
          <p:cNvPr id="3" name="Изображение 2" descr="km-NsFKhDXJxj0zxa_eEUqO05DRpzxIGvpykfv8djfTGMyZHw0wJfm16qUU6bnG_vsL9C53Icg5FfJem6Bf_Zqi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835" y="2761615"/>
            <a:ext cx="7618095" cy="5078730"/>
          </a:xfrm>
          <a:prstGeom prst="rect">
            <a:avLst/>
          </a:prstGeom>
        </p:spPr>
      </p:pic>
      <p:pic>
        <p:nvPicPr>
          <p:cNvPr id="4" name="Изображение 3" descr="wL394UymI95uqUGIprU91dDxy6ibGhfbKODuVk1N5GYEeoaV1WKaKNNw_kQS0FN8eXzqaq5OlneKIZTQsG_PJc1s"/>
          <p:cNvPicPr>
            <a:picLocks noChangeAspect="1"/>
          </p:cNvPicPr>
          <p:nvPr/>
        </p:nvPicPr>
        <p:blipFill>
          <a:blip r:embed="rId2"/>
          <a:srcRect l="27379"/>
          <a:stretch>
            <a:fillRect/>
          </a:stretch>
        </p:blipFill>
        <p:spPr>
          <a:xfrm>
            <a:off x="8407400" y="1535430"/>
            <a:ext cx="6022340" cy="6048375"/>
          </a:xfrm>
          <a:prstGeom prst="ellipse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965007"/>
            <a:ext cx="5706070" cy="7417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80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Кто мы</a:t>
            </a:r>
            <a:r>
              <a:rPr lang="ru-RU" altLang="en-US" sz="80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?</a:t>
            </a:r>
            <a:endParaRPr lang="ru-RU" altLang="en-US" sz="8000" b="1" dirty="0">
              <a:solidFill>
                <a:srgbClr val="532418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3183017"/>
            <a:ext cx="3536156" cy="29028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Мы — добровольческое объединение единомышленников из Мончегорска. </a:t>
            </a: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 20</a:t>
            </a:r>
            <a:r>
              <a:rPr lang="ru-RU" altLang="en-US" sz="24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18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года работа</a:t>
            </a: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ем по проекту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 </a:t>
            </a:r>
            <a:r>
              <a:rPr lang="en-US" sz="2400" b="1" dirty="0">
                <a:solidFill>
                  <a:srgbClr val="3E251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</a:t>
            </a:r>
            <a:r>
              <a:rPr lang="ru-RU" altLang="en-US" sz="2400" b="1" dirty="0">
                <a:solidFill>
                  <a:srgbClr val="3E251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Команда </a:t>
            </a:r>
            <a:r>
              <a:rPr lang="en-US" sz="2400" b="1" dirty="0">
                <a:solidFill>
                  <a:srgbClr val="3E251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Кигуруми»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помогая детям с ОВЗ</a:t>
            </a: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ru-RU" altLang="en-US" sz="240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821555" y="3183255"/>
            <a:ext cx="3820160" cy="22580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 сегодняшний день мы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 только 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продолжаем работу</a:t>
            </a: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но и развиваемся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 новом направлении — </a:t>
            </a: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больничной клоунаде. Оказываем 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эмоциональн</a:t>
            </a: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ую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и социальн</a:t>
            </a: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ую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поддержк</a:t>
            </a: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 учреждениях.</a:t>
            </a:r>
            <a:endParaRPr lang="en-US" sz="2400" dirty="0"/>
          </a:p>
        </p:txBody>
      </p:sp>
      <p:pic>
        <p:nvPicPr>
          <p:cNvPr id="7" name="Изображение 6" descr="DSC_30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02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0"/>
          <p:cNvSpPr/>
          <p:nvPr>
            <p:custDataLst>
              <p:tags r:id="rId1"/>
            </p:custDataLst>
          </p:nvPr>
        </p:nvSpPr>
        <p:spPr>
          <a:xfrm>
            <a:off x="7428865" y="3694430"/>
            <a:ext cx="6407785" cy="842010"/>
          </a:xfrm>
          <a:prstGeom prst="roundRect">
            <a:avLst>
              <a:gd name="adj" fmla="val 15590"/>
            </a:avLst>
          </a:prstGeom>
          <a:solidFill>
            <a:srgbClr val="FFFFF4">
              <a:alpha val="95000"/>
            </a:srgbClr>
          </a:solidFill>
          <a:ln w="30480">
            <a:solidFill>
              <a:srgbClr val="FFE0CC"/>
            </a:solidFill>
            <a:prstDash val="solid"/>
          </a:ln>
        </p:spPr>
      </p:sp>
      <p:sp>
        <p:nvSpPr>
          <p:cNvPr id="2" name="Text 0"/>
          <p:cNvSpPr/>
          <p:nvPr/>
        </p:nvSpPr>
        <p:spPr>
          <a:xfrm>
            <a:off x="732195" y="3568025"/>
            <a:ext cx="6521291" cy="8477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Партнёрства</a:t>
            </a:r>
            <a:endParaRPr lang="en-US" sz="5400" dirty="0"/>
          </a:p>
        </p:txBody>
      </p:sp>
      <p:sp>
        <p:nvSpPr>
          <p:cNvPr id="3" name="Shape 1"/>
          <p:cNvSpPr/>
          <p:nvPr>
            <p:custDataLst>
              <p:tags r:id="rId2"/>
            </p:custDataLst>
          </p:nvPr>
        </p:nvSpPr>
        <p:spPr>
          <a:xfrm>
            <a:off x="732195" y="4676973"/>
            <a:ext cx="6407944" cy="1362313"/>
          </a:xfrm>
          <a:prstGeom prst="roundRect">
            <a:avLst>
              <a:gd name="adj" fmla="val 10739"/>
            </a:avLst>
          </a:prstGeom>
          <a:solidFill>
            <a:srgbClr val="FFFFF4">
              <a:alpha val="95000"/>
            </a:srgbClr>
          </a:solidFill>
          <a:ln w="30480">
            <a:solidFill>
              <a:srgbClr val="FFE0CC"/>
            </a:solidFill>
            <a:prstDash val="solid"/>
          </a:ln>
        </p:spPr>
      </p:sp>
      <p:sp>
        <p:nvSpPr>
          <p:cNvPr id="4" name="Shape 2"/>
          <p:cNvSpPr/>
          <p:nvPr>
            <p:custDataLst>
              <p:tags r:id="rId3"/>
            </p:custDataLst>
          </p:nvPr>
        </p:nvSpPr>
        <p:spPr>
          <a:xfrm>
            <a:off x="732195" y="4676973"/>
            <a:ext cx="121920" cy="1362313"/>
          </a:xfrm>
          <a:prstGeom prst="roundRect">
            <a:avLst>
              <a:gd name="adj" fmla="val 78139"/>
            </a:avLst>
          </a:prstGeom>
          <a:solidFill>
            <a:srgbClr val="FF954F"/>
          </a:solidFill>
        </p:spPr>
      </p:sp>
      <p:sp>
        <p:nvSpPr>
          <p:cNvPr id="5" name="Text 3"/>
          <p:cNvSpPr/>
          <p:nvPr>
            <p:custDataLst>
              <p:tags r:id="rId4"/>
            </p:custDataLst>
          </p:nvPr>
        </p:nvSpPr>
        <p:spPr>
          <a:xfrm>
            <a:off x="970280" y="4776470"/>
            <a:ext cx="5994400" cy="8477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ru-RU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Д</a:t>
            </a:r>
            <a:r>
              <a:rPr lang="en-US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етское</a:t>
            </a:r>
            <a:r>
              <a:rPr lang="ru-RU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отделение</a:t>
            </a:r>
            <a:r>
              <a:rPr lang="en-US" altLang="ru-RU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Филиал</a:t>
            </a:r>
            <a:r>
              <a:rPr lang="ru-RU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а</a:t>
            </a:r>
            <a:r>
              <a:rPr lang="en-US" altLang="ru-RU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МОКБ</a:t>
            </a:r>
            <a:r>
              <a:rPr lang="en-US" altLang="ru-RU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им</a:t>
            </a:r>
            <a:r>
              <a:rPr lang="en-US" altLang="ru-RU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. </a:t>
            </a:r>
            <a:r>
              <a:rPr lang="en-US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</a:t>
            </a:r>
            <a:r>
              <a:rPr lang="en-US" altLang="ru-RU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.</a:t>
            </a:r>
            <a:r>
              <a:rPr lang="en-US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А</a:t>
            </a:r>
            <a:r>
              <a:rPr lang="en-US" altLang="ru-RU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.</a:t>
            </a:r>
            <a:r>
              <a:rPr lang="en-US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Баяндина</a:t>
            </a:r>
            <a:r>
              <a:rPr lang="en-US" altLang="ru-RU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- </a:t>
            </a:r>
            <a:r>
              <a:rPr lang="en-US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Мончегорская</a:t>
            </a:r>
            <a:r>
              <a:rPr lang="en-US" altLang="ru-RU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ЦРБ</a:t>
            </a:r>
            <a:r>
              <a:rPr lang="en-US" altLang="ru-RU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.</a:t>
            </a:r>
            <a:r>
              <a:rPr lang="ru-RU" alt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</a:t>
            </a:r>
            <a:endParaRPr lang="en-US" sz="2550" dirty="0"/>
          </a:p>
        </p:txBody>
      </p:sp>
      <p:sp>
        <p:nvSpPr>
          <p:cNvPr id="6" name="Shape 4"/>
          <p:cNvSpPr/>
          <p:nvPr>
            <p:custDataLst>
              <p:tags r:id="rId5"/>
            </p:custDataLst>
          </p:nvPr>
        </p:nvSpPr>
        <p:spPr>
          <a:xfrm>
            <a:off x="7397433" y="4676973"/>
            <a:ext cx="6408063" cy="1362313"/>
          </a:xfrm>
          <a:prstGeom prst="roundRect">
            <a:avLst>
              <a:gd name="adj" fmla="val 10739"/>
            </a:avLst>
          </a:prstGeom>
          <a:solidFill>
            <a:srgbClr val="FFFFF4">
              <a:alpha val="95000"/>
            </a:srgbClr>
          </a:solidFill>
          <a:ln w="30480">
            <a:solidFill>
              <a:srgbClr val="FFE0CC"/>
            </a:solidFill>
            <a:prstDash val="solid"/>
          </a:ln>
        </p:spPr>
      </p:sp>
      <p:sp>
        <p:nvSpPr>
          <p:cNvPr id="7" name="Shape 5"/>
          <p:cNvSpPr/>
          <p:nvPr>
            <p:custDataLst>
              <p:tags r:id="rId6"/>
            </p:custDataLst>
          </p:nvPr>
        </p:nvSpPr>
        <p:spPr>
          <a:xfrm>
            <a:off x="7398067" y="4676973"/>
            <a:ext cx="121920" cy="1362313"/>
          </a:xfrm>
          <a:prstGeom prst="roundRect">
            <a:avLst>
              <a:gd name="adj" fmla="val 78139"/>
            </a:avLst>
          </a:prstGeom>
          <a:solidFill>
            <a:srgbClr val="FF954F"/>
          </a:solidFill>
        </p:spPr>
      </p:sp>
      <p:sp>
        <p:nvSpPr>
          <p:cNvPr id="8" name="Text 6"/>
          <p:cNvSpPr/>
          <p:nvPr>
            <p:custDataLst>
              <p:tags r:id="rId7"/>
            </p:custDataLst>
          </p:nvPr>
        </p:nvSpPr>
        <p:spPr>
          <a:xfrm>
            <a:off x="7777282" y="4870133"/>
            <a:ext cx="5802035" cy="8477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Дом-интернат для пожилых и людей с инвалидностью</a:t>
            </a:r>
            <a:endParaRPr lang="en-US" sz="2550" dirty="0"/>
          </a:p>
        </p:txBody>
      </p:sp>
      <p:sp>
        <p:nvSpPr>
          <p:cNvPr id="9" name="Shape 7"/>
          <p:cNvSpPr/>
          <p:nvPr>
            <p:custDataLst>
              <p:tags r:id="rId8"/>
            </p:custDataLst>
          </p:nvPr>
        </p:nvSpPr>
        <p:spPr>
          <a:xfrm>
            <a:off x="763310" y="6239431"/>
            <a:ext cx="6407944" cy="938451"/>
          </a:xfrm>
          <a:prstGeom prst="roundRect">
            <a:avLst>
              <a:gd name="adj" fmla="val 15590"/>
            </a:avLst>
          </a:prstGeom>
          <a:solidFill>
            <a:srgbClr val="FFFFF4">
              <a:alpha val="95000"/>
            </a:srgbClr>
          </a:solidFill>
          <a:ln w="30480">
            <a:solidFill>
              <a:srgbClr val="FFE0CC"/>
            </a:solidFill>
            <a:prstDash val="solid"/>
          </a:ln>
        </p:spPr>
      </p:sp>
      <p:sp>
        <p:nvSpPr>
          <p:cNvPr id="10" name="Shape 8"/>
          <p:cNvSpPr/>
          <p:nvPr>
            <p:custDataLst>
              <p:tags r:id="rId9"/>
            </p:custDataLst>
          </p:nvPr>
        </p:nvSpPr>
        <p:spPr>
          <a:xfrm>
            <a:off x="763310" y="6239431"/>
            <a:ext cx="121920" cy="938451"/>
          </a:xfrm>
          <a:prstGeom prst="roundRect">
            <a:avLst>
              <a:gd name="adj" fmla="val 78139"/>
            </a:avLst>
          </a:prstGeom>
          <a:solidFill>
            <a:srgbClr val="FF954F"/>
          </a:solidFill>
        </p:spPr>
      </p:sp>
      <p:sp>
        <p:nvSpPr>
          <p:cNvPr id="11" name="Text 9"/>
          <p:cNvSpPr/>
          <p:nvPr>
            <p:custDataLst>
              <p:tags r:id="rId10"/>
            </p:custDataLst>
          </p:nvPr>
        </p:nvSpPr>
        <p:spPr>
          <a:xfrm>
            <a:off x="1039654" y="6497360"/>
            <a:ext cx="3964781" cy="4238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Местное отделение ВОИ</a:t>
            </a:r>
            <a:endParaRPr lang="en-US" sz="2550" dirty="0"/>
          </a:p>
        </p:txBody>
      </p:sp>
      <p:sp>
        <p:nvSpPr>
          <p:cNvPr id="12" name="Shape 10"/>
          <p:cNvSpPr/>
          <p:nvPr>
            <p:custDataLst>
              <p:tags r:id="rId11"/>
            </p:custDataLst>
          </p:nvPr>
        </p:nvSpPr>
        <p:spPr>
          <a:xfrm>
            <a:off x="7428548" y="6239431"/>
            <a:ext cx="6408063" cy="938451"/>
          </a:xfrm>
          <a:prstGeom prst="roundRect">
            <a:avLst>
              <a:gd name="adj" fmla="val 15590"/>
            </a:avLst>
          </a:prstGeom>
          <a:solidFill>
            <a:srgbClr val="FFFFF4">
              <a:alpha val="95000"/>
            </a:srgbClr>
          </a:solidFill>
          <a:ln w="30480">
            <a:solidFill>
              <a:srgbClr val="FFE0CC"/>
            </a:solidFill>
            <a:prstDash val="solid"/>
          </a:ln>
        </p:spPr>
      </p:sp>
      <p:sp>
        <p:nvSpPr>
          <p:cNvPr id="13" name="Shape 11"/>
          <p:cNvSpPr/>
          <p:nvPr>
            <p:custDataLst>
              <p:tags r:id="rId12"/>
            </p:custDataLst>
          </p:nvPr>
        </p:nvSpPr>
        <p:spPr>
          <a:xfrm>
            <a:off x="7429182" y="6239431"/>
            <a:ext cx="121920" cy="938451"/>
          </a:xfrm>
          <a:prstGeom prst="roundRect">
            <a:avLst>
              <a:gd name="adj" fmla="val 78139"/>
            </a:avLst>
          </a:prstGeom>
          <a:solidFill>
            <a:srgbClr val="FF954F"/>
          </a:solidFill>
        </p:spPr>
      </p:sp>
      <p:sp>
        <p:nvSpPr>
          <p:cNvPr id="14" name="Text 12"/>
          <p:cNvSpPr/>
          <p:nvPr>
            <p:custDataLst>
              <p:tags r:id="rId13"/>
            </p:custDataLst>
          </p:nvPr>
        </p:nvSpPr>
        <p:spPr>
          <a:xfrm>
            <a:off x="7808397" y="6419255"/>
            <a:ext cx="3260646" cy="4238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ru-RU" alt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Мончегорский детский дом-интернат</a:t>
            </a:r>
            <a:endParaRPr lang="ru-RU" altLang="en-US" sz="2200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7378422"/>
            <a:ext cx="13042821" cy="3684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Партнёрства расширяют охват и делают деятельность системной.</a:t>
            </a:r>
            <a:endParaRPr lang="en-US" sz="2400" dirty="0"/>
          </a:p>
        </p:txBody>
      </p:sp>
      <p:pic>
        <p:nvPicPr>
          <p:cNvPr id="16" name="Изображение 15" descr="487oPN9EcNKzFhj77h_xhl8GTcGYq5-T-_CaHs-Rx5CSVpHyocVekmo6kD42sFtFYC6JSXKDIAQpS5eDoZxF-fxl"/>
          <p:cNvPicPr>
            <a:picLocks noChangeAspect="1"/>
          </p:cNvPicPr>
          <p:nvPr/>
        </p:nvPicPr>
        <p:blipFill>
          <a:blip r:embed="rId14"/>
          <a:srcRect t="28806" b="35751"/>
          <a:stretch>
            <a:fillRect/>
          </a:stretch>
        </p:blipFill>
        <p:spPr>
          <a:xfrm>
            <a:off x="0" y="0"/>
            <a:ext cx="14630400" cy="3456940"/>
          </a:xfrm>
          <a:prstGeom prst="rect">
            <a:avLst/>
          </a:prstGeom>
        </p:spPr>
      </p:pic>
      <p:sp>
        <p:nvSpPr>
          <p:cNvPr id="17" name="Shape 11"/>
          <p:cNvSpPr/>
          <p:nvPr>
            <p:custDataLst>
              <p:tags r:id="rId15"/>
            </p:custDataLst>
          </p:nvPr>
        </p:nvSpPr>
        <p:spPr>
          <a:xfrm>
            <a:off x="7397750" y="3693160"/>
            <a:ext cx="97790" cy="843280"/>
          </a:xfrm>
          <a:prstGeom prst="roundRect">
            <a:avLst>
              <a:gd name="adj" fmla="val 42448"/>
            </a:avLst>
          </a:prstGeom>
          <a:solidFill>
            <a:srgbClr val="FF954F"/>
          </a:solidFill>
        </p:spPr>
      </p:sp>
      <p:sp>
        <p:nvSpPr>
          <p:cNvPr id="19" name="Text 12"/>
          <p:cNvSpPr/>
          <p:nvPr>
            <p:custDataLst>
              <p:tags r:id="rId16"/>
            </p:custDataLst>
          </p:nvPr>
        </p:nvSpPr>
        <p:spPr>
          <a:xfrm>
            <a:off x="7777282" y="3872905"/>
            <a:ext cx="3260646" cy="4238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ru-RU" altLang="en-US" sz="2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Проект «Корпорация кошек»</a:t>
            </a:r>
            <a:endParaRPr lang="ru-RU" altLang="en-US" sz="2400" dirty="0">
              <a:solidFill>
                <a:srgbClr val="67534F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10"/>
          <p:cNvSpPr/>
          <p:nvPr/>
        </p:nvSpPr>
        <p:spPr>
          <a:xfrm>
            <a:off x="778669" y="4055388"/>
            <a:ext cx="222409" cy="2892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750" dirty="0"/>
          </a:p>
        </p:txBody>
      </p:sp>
      <p:sp>
        <p:nvSpPr>
          <p:cNvPr id="2" name="Text 17"/>
          <p:cNvSpPr/>
          <p:nvPr/>
        </p:nvSpPr>
        <p:spPr>
          <a:xfrm>
            <a:off x="1064419" y="1183799"/>
            <a:ext cx="5117425" cy="66520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endParaRPr lang="ru-RU" altLang="en-US" sz="4000" dirty="0"/>
          </a:p>
        </p:txBody>
      </p:sp>
      <p:sp>
        <p:nvSpPr>
          <p:cNvPr id="11" name="Text 17"/>
          <p:cNvSpPr/>
          <p:nvPr/>
        </p:nvSpPr>
        <p:spPr>
          <a:xfrm>
            <a:off x="1286034" y="908844"/>
            <a:ext cx="5117425" cy="66520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ru-RU" altLang="en-US" sz="60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Следите за нашими новостями </a:t>
            </a:r>
            <a:br>
              <a:rPr lang="ru-RU" altLang="en-US" sz="60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</a:br>
            <a:r>
              <a:rPr lang="ru-RU" altLang="en-US" sz="60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   в сообществе ВКонтакте </a:t>
            </a:r>
            <a:endParaRPr lang="ru-RU" altLang="en-US" sz="6000" b="1" dirty="0">
              <a:solidFill>
                <a:srgbClr val="532418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pic>
        <p:nvPicPr>
          <p:cNvPr id="13" name="Изображение 12" descr="photo_2025-11-11_13-38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0715" y="2616835"/>
            <a:ext cx="5010150" cy="50101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3720" y="517525"/>
            <a:ext cx="5237480" cy="1384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ru-RU" altLang="en-US" sz="4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История проекта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553760" y="1680647"/>
            <a:ext cx="5602962" cy="1335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650" dirty="0">
                <a:solidFill>
                  <a:srgbClr val="3E2513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«</a:t>
            </a:r>
            <a:r>
              <a:rPr lang="ru-RU" altLang="en-US" sz="2650" dirty="0">
                <a:solidFill>
                  <a:srgbClr val="3E2513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Команда </a:t>
            </a:r>
            <a:r>
              <a:rPr lang="en-US" sz="2650" dirty="0">
                <a:solidFill>
                  <a:srgbClr val="3E2513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Кигуруми» </a:t>
            </a:r>
            <a:r>
              <a:rPr lang="ru-RU" altLang="en-US" sz="2650" dirty="0">
                <a:solidFill>
                  <a:srgbClr val="3E2513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появилась в Мончегорске как объединение волонтеров, готовых помогать детям с ОВЗ, их семьям и людям с инвалидностью.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464820" y="4695825"/>
            <a:ext cx="6320155" cy="21894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 несколько лет команда выросла, объединив активных жителей города, которые готовы уделять время и внимание тем, кто особенно нуждается в заботе. </a:t>
            </a:r>
            <a:br>
              <a:rPr lang="ru-RU" altLang="en-US" sz="1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br>
              <a:rPr lang="ru-RU" altLang="en-US" sz="1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ru-RU" altLang="en-US" sz="1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Первые шаги: праздники, мастер-классы, небольшие поездки, создание доброжелательной среды для общения и творчества.</a:t>
            </a:r>
            <a:br>
              <a:rPr lang="ru-RU" altLang="en-US" sz="1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br>
              <a:rPr lang="ru-RU" altLang="en-US" sz="1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175500" y="845582"/>
            <a:ext cx="6955631" cy="19352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Волонтерство стало не эпизодической деятельностью, а системной регулярной поддержкой.</a:t>
            </a:r>
            <a:br>
              <a:rPr lang="ru-RU" altLang="en-US" sz="1950" i="1" u="sng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br>
              <a:rPr lang="ru-RU" altLang="en-US" sz="1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endParaRPr lang="en-US" sz="1950" dirty="0"/>
          </a:p>
        </p:txBody>
      </p:sp>
      <p:pic>
        <p:nvPicPr>
          <p:cNvPr id="10" name="Изображение 9" descr="EY_1D8qLjIobyZJ2EhO5sxbdQhkbip-3ZDWWD8EGUnB_1JATt_AwUyjI5yga1ZbTxTIEhan-l8IZmOlf0tBlO2z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9875" y="2180590"/>
            <a:ext cx="7844790" cy="5883910"/>
          </a:xfrm>
          <a:prstGeom prst="ellipse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246380" y="4163060"/>
            <a:ext cx="4105275" cy="9436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indent="0" algn="l">
              <a:lnSpc>
                <a:spcPts val="2000"/>
              </a:lnSpc>
              <a:buSzPct val="100000"/>
              <a:buNone/>
            </a:pP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годы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работы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команда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реализовала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десятки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инициатив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творческие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мастер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классы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развивающие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занятия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;</a:t>
            </a: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праздничные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мероприятия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Новый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год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Масленица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Дни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именинников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);</a:t>
            </a: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прогулки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сопровождение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выезды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области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;</a:t>
            </a: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игровые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активности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направленные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развитие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внимания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моторики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социализации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;</a:t>
            </a: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поддержка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период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пандемии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онлайн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форматы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«Нумикон»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/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«Умница»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indent="0" algn="l">
              <a:lnSpc>
                <a:spcPts val="2000"/>
              </a:lnSpc>
              <a:buSzPct val="100000"/>
              <a:buNone/>
            </a:pPr>
            <a:endParaRPr lang="en-US" altLang="en-US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indent="0" algn="l">
              <a:lnSpc>
                <a:spcPts val="2000"/>
              </a:lnSpc>
              <a:buSzPct val="100000"/>
              <a:buNone/>
            </a:pP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Команда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участвовала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крупных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проектах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фестивалях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выстраивала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партнёрства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учреждениями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endParaRPr lang="en-US" altLang="ru-RU" sz="2000" b="1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indent="0" algn="l">
              <a:lnSpc>
                <a:spcPts val="2000"/>
              </a:lnSpc>
              <a:buSzPct val="100000"/>
              <a:buNone/>
            </a:pP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расширяла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охват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участников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формируя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прочный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фундамент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для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будущих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инициатив</a:t>
            </a:r>
            <a:r>
              <a:rPr lang="en-US" altLang="ru-RU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r>
              <a:rPr lang="en-US" sz="2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endParaRPr lang="en-US" sz="2000" b="1" dirty="0"/>
          </a:p>
        </p:txBody>
      </p:sp>
      <p:sp>
        <p:nvSpPr>
          <p:cNvPr id="7" name="Text 5"/>
          <p:cNvSpPr/>
          <p:nvPr/>
        </p:nvSpPr>
        <p:spPr>
          <a:xfrm>
            <a:off x="6888480" y="3666887"/>
            <a:ext cx="6955631" cy="19352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950" dirty="0"/>
          </a:p>
        </p:txBody>
      </p:sp>
      <p:pic>
        <p:nvPicPr>
          <p:cNvPr id="9" name="Изображение 8" descr="yilZRI6AUrb_WVIEK0-eln_cd4H1LGgNZmJppSYQTohsSVR8NeH9OIUREFa5CHTirAoG72GjTTQ7B4bM1xm83hYc"/>
          <p:cNvPicPr>
            <a:picLocks noChangeAspect="1"/>
          </p:cNvPicPr>
          <p:nvPr/>
        </p:nvPicPr>
        <p:blipFill>
          <a:blip r:embed="rId1"/>
          <a:srcRect l="10800" t="23611" r="8423" b="29012"/>
          <a:stretch>
            <a:fillRect/>
          </a:stretch>
        </p:blipFill>
        <p:spPr>
          <a:xfrm>
            <a:off x="0" y="0"/>
            <a:ext cx="9906000" cy="3898900"/>
          </a:xfrm>
          <a:prstGeom prst="rect">
            <a:avLst/>
          </a:prstGeom>
        </p:spPr>
      </p:pic>
      <p:pic>
        <p:nvPicPr>
          <p:cNvPr id="10" name="Изображение 9" descr="WcHaNURqZuLvDLKBTIs9FVTnc4q7jvk8Gj2nHzo7k9OFj0aUH3eU-2I-EHtXu9apDzHFV1QEsfSl8s-d2HoRRVuh"/>
          <p:cNvPicPr>
            <a:picLocks noChangeAspect="1"/>
          </p:cNvPicPr>
          <p:nvPr/>
        </p:nvPicPr>
        <p:blipFill>
          <a:blip r:embed="rId2"/>
          <a:srcRect l="-865" t="38059" r="-663" b="10983"/>
          <a:stretch>
            <a:fillRect/>
          </a:stretch>
        </p:blipFill>
        <p:spPr>
          <a:xfrm>
            <a:off x="9580245" y="635"/>
            <a:ext cx="5126355" cy="3898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84910" y="718185"/>
            <a:ext cx="5237480" cy="1384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ru-RU" altLang="en-US" sz="48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Наши успехи</a:t>
            </a:r>
            <a:r>
              <a:rPr lang="ru-RU" altLang="en-US" sz="4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</a:t>
            </a:r>
            <a:endParaRPr lang="en-US" sz="4800"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123315" y="1985645"/>
            <a:ext cx="5182235" cy="4850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2800" b="1" dirty="0">
                <a:solidFill>
                  <a:srgbClr val="3E2513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  <a:sym typeface="+mn-ea"/>
              </a:rPr>
              <a:t>За 7 лет работы проект </a:t>
            </a:r>
            <a:r>
              <a:rPr lang="en-US" sz="2800" b="1" dirty="0">
                <a:solidFill>
                  <a:srgbClr val="3E2513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  <a:sym typeface="+mn-ea"/>
              </a:rPr>
              <a:t>«</a:t>
            </a:r>
            <a:r>
              <a:rPr lang="ru-RU" altLang="en-US" sz="2800" b="1" dirty="0">
                <a:solidFill>
                  <a:srgbClr val="3E2513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  <a:sym typeface="+mn-ea"/>
              </a:rPr>
              <a:t>Команда </a:t>
            </a:r>
            <a:r>
              <a:rPr lang="en-US" sz="2800" b="1" dirty="0">
                <a:solidFill>
                  <a:srgbClr val="3E2513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  <a:sym typeface="+mn-ea"/>
              </a:rPr>
              <a:t>Кигуруми»</a:t>
            </a:r>
            <a:r>
              <a:rPr lang="ru-RU" altLang="en-US" sz="2800" b="1" dirty="0">
                <a:solidFill>
                  <a:srgbClr val="3E2513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  <a:sym typeface="+mn-ea"/>
              </a:rPr>
              <a:t> не раз удостаивался признания, а в 2024 году мы заняли 3 место в конкурсе «Доброволец года» в номинации «Добрая команда» по треку «Лучшее волонтерское объединение».</a:t>
            </a:r>
            <a:endParaRPr lang="ru-RU" altLang="en-US" sz="2800" b="1" dirty="0">
              <a:solidFill>
                <a:srgbClr val="3E2513"/>
              </a:solidFill>
              <a:latin typeface="Marcellus" pitchFamily="34" charset="0"/>
              <a:ea typeface="Marcellus" pitchFamily="34" charset="-122"/>
              <a:cs typeface="Marcellus" pitchFamily="34" charset="-120"/>
              <a:sym typeface="+mn-ea"/>
            </a:endParaRPr>
          </a:p>
        </p:txBody>
      </p:sp>
      <p:pic>
        <p:nvPicPr>
          <p:cNvPr id="5" name="Изображение 4" descr="photo_2025-11-11_18-20-31"/>
          <p:cNvPicPr>
            <a:picLocks noChangeAspect="1"/>
          </p:cNvPicPr>
          <p:nvPr/>
        </p:nvPicPr>
        <p:blipFill>
          <a:blip r:embed="rId1"/>
          <a:srcRect r="226"/>
          <a:stretch>
            <a:fillRect/>
          </a:stretch>
        </p:blipFill>
        <p:spPr>
          <a:xfrm>
            <a:off x="7144385" y="628015"/>
            <a:ext cx="6364605" cy="7151370"/>
          </a:xfrm>
          <a:prstGeom prst="ellipse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8695" y="333653"/>
            <a:ext cx="9377362" cy="7417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2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От «</a:t>
            </a:r>
            <a:r>
              <a:rPr lang="ru-RU" altLang="en-US" sz="42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Команды </a:t>
            </a:r>
            <a:r>
              <a:rPr lang="en-US" sz="42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Кигуруми» → к «Синоптикам»</a:t>
            </a:r>
            <a:endParaRPr lang="en-US" sz="4200" b="1" dirty="0"/>
          </a:p>
        </p:txBody>
      </p:sp>
      <p:sp>
        <p:nvSpPr>
          <p:cNvPr id="7" name="Text 5"/>
          <p:cNvSpPr/>
          <p:nvPr/>
        </p:nvSpPr>
        <p:spPr>
          <a:xfrm>
            <a:off x="5485130" y="1469390"/>
            <a:ext cx="3659505" cy="42951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Опыт показал: многим благополучателям необходима не только организационная и бытовая поддержка, но и </a:t>
            </a:r>
            <a:r>
              <a:rPr lang="en-US" sz="2400" b="1" dirty="0">
                <a:solidFill>
                  <a:srgbClr val="3E251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психоэмоциональное сопровождение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особенно детям в стационаре. Это привело к формированию нового направления — </a:t>
            </a: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больничная клоунада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2400" dirty="0"/>
          </a:p>
        </p:txBody>
      </p:sp>
      <p:pic>
        <p:nvPicPr>
          <p:cNvPr id="3" name="Изображение 2" descr="photo_2025-11-11_18-54-03"/>
          <p:cNvPicPr>
            <a:picLocks noChangeAspect="1"/>
          </p:cNvPicPr>
          <p:nvPr/>
        </p:nvPicPr>
        <p:blipFill>
          <a:blip r:embed="rId1"/>
          <a:srcRect l="20512" t="666" r="25510" b="795"/>
          <a:stretch>
            <a:fillRect/>
          </a:stretch>
        </p:blipFill>
        <p:spPr>
          <a:xfrm>
            <a:off x="368300" y="1469390"/>
            <a:ext cx="4667885" cy="5678805"/>
          </a:xfrm>
          <a:prstGeom prst="rect">
            <a:avLst/>
          </a:prstGeom>
        </p:spPr>
      </p:pic>
      <p:pic>
        <p:nvPicPr>
          <p:cNvPr id="4" name="Изображение 3" descr="photo_2025-11-11_19-00-46"/>
          <p:cNvPicPr>
            <a:picLocks noChangeAspect="1"/>
          </p:cNvPicPr>
          <p:nvPr/>
        </p:nvPicPr>
        <p:blipFill>
          <a:blip r:embed="rId2"/>
          <a:srcRect l="27425" t="93" r="5804"/>
          <a:stretch>
            <a:fillRect/>
          </a:stretch>
        </p:blipFill>
        <p:spPr>
          <a:xfrm>
            <a:off x="9349740" y="1469390"/>
            <a:ext cx="5060950" cy="56794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548182"/>
            <a:ext cx="11623596" cy="7417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Поддержка Эндаумент-фонда «Кольский»</a:t>
            </a:r>
            <a:endParaRPr lang="en-US" sz="4600" b="1" dirty="0"/>
          </a:p>
        </p:txBody>
      </p:sp>
      <p:sp>
        <p:nvSpPr>
          <p:cNvPr id="4" name="Text 1"/>
          <p:cNvSpPr/>
          <p:nvPr/>
        </p:nvSpPr>
        <p:spPr>
          <a:xfrm>
            <a:off x="793790" y="4587597"/>
            <a:ext cx="13042821" cy="645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Ключевым этапом развития стало получение поддержки от Эндаумент-фонда «Кольский»</a:t>
            </a:r>
            <a:r>
              <a:rPr lang="ru-RU" altLang="en-US" sz="1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по программе «Масштабирование и тиражирование»</a:t>
            </a:r>
            <a:r>
              <a:rPr lang="en-US" sz="1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Благодаря этой поддержке:</a:t>
            </a:r>
            <a:endParaRPr lang="en-US" sz="1950" b="1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793750" y="5455920"/>
            <a:ext cx="4215130" cy="1995805"/>
          </a:xfrm>
          <a:prstGeom prst="roundRect">
            <a:avLst>
              <a:gd name="adj" fmla="val 4885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1015008" y="5677138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Новое направление</a:t>
            </a:r>
            <a:endParaRPr lang="en-US" sz="2800" dirty="0"/>
          </a:p>
        </p:txBody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1015008" y="6166961"/>
            <a:ext cx="3772853" cy="774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Появилось новое направление — команда больничных клоунов «Синоптики»</a:t>
            </a:r>
            <a:endParaRPr lang="en-US" sz="2000" dirty="0"/>
          </a:p>
        </p:txBody>
      </p:sp>
      <p:sp>
        <p:nvSpPr>
          <p:cNvPr id="8" name="Shape 5"/>
          <p:cNvSpPr/>
          <p:nvPr>
            <p:custDataLst>
              <p:tags r:id="rId4"/>
            </p:custDataLst>
          </p:nvPr>
        </p:nvSpPr>
        <p:spPr>
          <a:xfrm>
            <a:off x="5207635" y="5455920"/>
            <a:ext cx="4215130" cy="1996440"/>
          </a:xfrm>
          <a:prstGeom prst="roundRect">
            <a:avLst>
              <a:gd name="adj" fmla="val 4885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9" name="Text 6"/>
          <p:cNvSpPr/>
          <p:nvPr>
            <p:custDataLst>
              <p:tags r:id="rId5"/>
            </p:custDataLst>
          </p:nvPr>
        </p:nvSpPr>
        <p:spPr>
          <a:xfrm>
            <a:off x="5428655" y="5677138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Обучение команды</a:t>
            </a:r>
            <a:endParaRPr lang="en-US" sz="2800" dirty="0"/>
          </a:p>
        </p:txBody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5428655" y="6295231"/>
            <a:ext cx="3772972" cy="5160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Сформирована и обучена команда волонтёров</a:t>
            </a:r>
            <a:endParaRPr lang="en-US" sz="2400" dirty="0"/>
          </a:p>
        </p:txBody>
      </p:sp>
      <p:sp>
        <p:nvSpPr>
          <p:cNvPr id="11" name="Shape 8"/>
          <p:cNvSpPr/>
          <p:nvPr>
            <p:custDataLst>
              <p:tags r:id="rId7"/>
            </p:custDataLst>
          </p:nvPr>
        </p:nvSpPr>
        <p:spPr>
          <a:xfrm>
            <a:off x="9621520" y="5455920"/>
            <a:ext cx="4215130" cy="1996440"/>
          </a:xfrm>
          <a:prstGeom prst="roundRect">
            <a:avLst>
              <a:gd name="adj" fmla="val 4885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9842421" y="5677138"/>
            <a:ext cx="2852976" cy="370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База развития</a:t>
            </a:r>
            <a:endParaRPr lang="en-US" sz="2800" dirty="0"/>
          </a:p>
        </p:txBody>
      </p:sp>
      <p:sp>
        <p:nvSpPr>
          <p:cNvPr id="13" name="Text 10"/>
          <p:cNvSpPr/>
          <p:nvPr>
            <p:custDataLst>
              <p:tags r:id="rId9"/>
            </p:custDataLst>
          </p:nvPr>
        </p:nvSpPr>
        <p:spPr>
          <a:xfrm>
            <a:off x="9842500" y="6287135"/>
            <a:ext cx="3773170" cy="6540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Создана база для регулярной работы и развития инициатив</a:t>
            </a:r>
            <a:endParaRPr lang="en-US" sz="2400" dirty="0"/>
          </a:p>
        </p:txBody>
      </p:sp>
      <p:pic>
        <p:nvPicPr>
          <p:cNvPr id="16" name="Изображение 15" descr="-djIJLYi_BH8XBlhIlT_AljUc5nhuu69iaya2TE2zHmrcV87vHvPgp7-QG08mF6Job0mqp8uSS-C72Ng5pfkLI4Z"/>
          <p:cNvPicPr>
            <a:picLocks noChangeAspect="1"/>
          </p:cNvPicPr>
          <p:nvPr/>
        </p:nvPicPr>
        <p:blipFill>
          <a:blip r:embed="rId10"/>
          <a:srcRect l="2168" t="1052" r="-2168" b="48164"/>
          <a:stretch>
            <a:fillRect/>
          </a:stretch>
        </p:blipFill>
        <p:spPr>
          <a:xfrm>
            <a:off x="-347345" y="-1870710"/>
            <a:ext cx="15353030" cy="5198110"/>
          </a:xfrm>
          <a:prstGeom prst="ellipse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344493"/>
            <a:ext cx="6459141" cy="14835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800" b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«Синоптики» — новое направление</a:t>
            </a:r>
            <a:endParaRPr lang="en-US" sz="4800" b="1" dirty="0"/>
          </a:p>
        </p:txBody>
      </p:sp>
      <p:sp>
        <p:nvSpPr>
          <p:cNvPr id="4" name="Text 1"/>
          <p:cNvSpPr/>
          <p:nvPr/>
        </p:nvSpPr>
        <p:spPr>
          <a:xfrm>
            <a:off x="793790" y="3346013"/>
            <a:ext cx="6459141" cy="645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3E251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«Синоптики»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команда больничных клоунов и волонтёров, работающих с: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93790" y="4387691"/>
            <a:ext cx="6459141" cy="2580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детьми в стационаре;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793790" y="4715113"/>
            <a:ext cx="6459141" cy="2580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пожилыми людьми;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93790" y="5042535"/>
            <a:ext cx="6459141" cy="2580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людьми с инвалидностью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790486"/>
            <a:ext cx="6459141" cy="9676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Цель</a:t>
            </a:r>
            <a:r>
              <a:rPr 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дарить эмоциональную поддержку, снижать тревожность, укреплять чувство включённости и улучшать качество жизни.</a:t>
            </a:r>
            <a:endParaRPr lang="en-US" sz="2400" dirty="0"/>
          </a:p>
        </p:txBody>
      </p:sp>
      <p:pic>
        <p:nvPicPr>
          <p:cNvPr id="9" name="Изображение 8" descr="Zqp7tVFxJw85qf8rnMkuu-8V1iyIh6e3JdFld1ZI7O8nL95D2MONNb47ynLZgujTqXO-ArxoGppmgSRTM-GnTYbf"/>
          <p:cNvPicPr>
            <a:picLocks noChangeAspect="1"/>
          </p:cNvPicPr>
          <p:nvPr/>
        </p:nvPicPr>
        <p:blipFill>
          <a:blip r:embed="rId1"/>
          <a:srcRect l="1663" t="-66" r="-22288" b="-1184"/>
          <a:stretch>
            <a:fillRect/>
          </a:stretch>
        </p:blipFill>
        <p:spPr>
          <a:xfrm>
            <a:off x="8796655" y="-429895"/>
            <a:ext cx="8086090" cy="9093835"/>
          </a:xfrm>
          <a:prstGeom prst="ellipse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"/>
          <p:cNvSpPr/>
          <p:nvPr>
            <p:custDataLst>
              <p:tags r:id="rId1"/>
            </p:custDataLst>
          </p:nvPr>
        </p:nvSpPr>
        <p:spPr>
          <a:xfrm>
            <a:off x="1487805" y="1530350"/>
            <a:ext cx="6566535" cy="2007870"/>
          </a:xfrm>
          <a:prstGeom prst="roundRect">
            <a:avLst>
              <a:gd name="adj" fmla="val 4885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3" name="Text 0"/>
          <p:cNvSpPr/>
          <p:nvPr/>
        </p:nvSpPr>
        <p:spPr>
          <a:xfrm>
            <a:off x="1311910" y="485140"/>
            <a:ext cx="10925175" cy="14833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ru-RU" altLang="en-US" sz="60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Почему </a:t>
            </a:r>
            <a:r>
              <a:rPr lang="en-US" sz="60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«Синоптики»</a:t>
            </a:r>
            <a:r>
              <a:rPr lang="ru-RU" altLang="en-US" sz="60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?</a:t>
            </a:r>
            <a:endParaRPr lang="ru-RU" altLang="en-US" sz="6000" dirty="0">
              <a:solidFill>
                <a:srgbClr val="532418"/>
              </a:solidFill>
              <a:latin typeface="Marcellus" pitchFamily="34" charset="0"/>
              <a:ea typeface="Marcellus" pitchFamily="34" charset="-122"/>
              <a:cs typeface="Marcellus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555155" y="1542336"/>
            <a:ext cx="6459141" cy="9676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1.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Син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как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символ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синхронизации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или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совместной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работы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Больничные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клоуны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часто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работают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команде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медицинским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персоналом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чтобы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создать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счастливую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атмосферу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для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детей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больнице</a:t>
            </a:r>
            <a:r>
              <a:rPr lang="en-US" altLang="ru-RU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r>
              <a:rPr lang="ru-RU" altLang="en-US" sz="2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endParaRPr lang="ru-RU" altLang="en-US" sz="2400" dirty="0">
              <a:solidFill>
                <a:srgbClr val="67534F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pic>
        <p:nvPicPr>
          <p:cNvPr id="2" name="Изображение 1" descr="photo_2025-11-11_18-54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635" y="1543050"/>
            <a:ext cx="4810760" cy="6296660"/>
          </a:xfrm>
          <a:prstGeom prst="rect">
            <a:avLst/>
          </a:prstGeom>
        </p:spPr>
      </p:pic>
      <p:pic>
        <p:nvPicPr>
          <p:cNvPr id="10" name="Изображение 9" descr="photo_2025-09-25_20-25-10"/>
          <p:cNvPicPr>
            <a:picLocks noChangeAspect="1"/>
          </p:cNvPicPr>
          <p:nvPr/>
        </p:nvPicPr>
        <p:blipFill>
          <a:blip r:embed="rId3"/>
          <a:srcRect t="11299" b="7033"/>
          <a:stretch>
            <a:fillRect/>
          </a:stretch>
        </p:blipFill>
        <p:spPr>
          <a:xfrm>
            <a:off x="1487805" y="3791585"/>
            <a:ext cx="6609080" cy="40481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10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11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12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13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14.xml><?xml version="1.0" encoding="utf-8"?>
<p:tagLst xmlns:p="http://schemas.openxmlformats.org/presentationml/2006/main">
  <p:tag name="KSO_WM_DIAGRAM_VIRTUALLY_FRAME" val="{&quot;height&quot;:137.79377952755914,&quot;left&quot;:56.50314960629921,&quot;top&quot;:454.7718897637795,&quot;width&quot;:678.1499212598426}"/>
</p:tagLst>
</file>

<file path=ppt/tags/tag15.xml><?xml version="1.0" encoding="utf-8"?>
<p:tagLst xmlns:p="http://schemas.openxmlformats.org/presentationml/2006/main">
  <p:tag name="KSO_WM_DIAGRAM_VIRTUALLY_FRAME" val="{&quot;height&quot;:137.79377952755914,&quot;left&quot;:56.50314960629921,&quot;top&quot;:454.7718897637795,&quot;width&quot;:678.1499212598426}"/>
</p:tagLst>
</file>

<file path=ppt/tags/tag16.xml><?xml version="1.0" encoding="utf-8"?>
<p:tagLst xmlns:p="http://schemas.openxmlformats.org/presentationml/2006/main">
  <p:tag name="KSO_WM_DIAGRAM_VIRTUALLY_FRAME" val="{&quot;height&quot;:137.79377952755914,&quot;left&quot;:56.50314960629921,&quot;top&quot;:454.7718897637795,&quot;width&quot;:678.1499212598426}"/>
</p:tagLst>
</file>

<file path=ppt/tags/tag17.xml><?xml version="1.0" encoding="utf-8"?>
<p:tagLst xmlns:p="http://schemas.openxmlformats.org/presentationml/2006/main">
  <p:tag name="KSO_WM_DIAGRAM_VIRTUALLY_FRAME" val="{&quot;height&quot;:137.79377952755914,&quot;left&quot;:56.50314960629921,&quot;top&quot;:454.7718897637795,&quot;width&quot;:678.1499212598426}"/>
</p:tagLst>
</file>

<file path=ppt/tags/tag18.xml><?xml version="1.0" encoding="utf-8"?>
<p:tagLst xmlns:p="http://schemas.openxmlformats.org/presentationml/2006/main">
  <p:tag name="KSO_WM_DIAGRAM_VIRTUALLY_FRAME" val="{&quot;height&quot;:137.79377952755914,&quot;left&quot;:56.50314960629921,&quot;top&quot;:454.7718897637795,&quot;width&quot;:678.1499212598426}"/>
</p:tagLst>
</file>

<file path=ppt/tags/tag19.xml><?xml version="1.0" encoding="utf-8"?>
<p:tagLst xmlns:p="http://schemas.openxmlformats.org/presentationml/2006/main">
  <p:tag name="KSO_WM_DIAGRAM_VIRTUALLY_FRAME" val="{&quot;height&quot;:137.79377952755914,&quot;left&quot;:56.50314960629921,&quot;top&quot;:454.7718897637795,&quot;width&quot;:678.1499212598426}"/>
</p:tagLst>
</file>

<file path=ppt/tags/tag2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20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21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22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23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24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25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26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27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28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29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3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30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31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32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33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34.xml><?xml version="1.0" encoding="utf-8"?>
<p:tagLst xmlns:p="http://schemas.openxmlformats.org/presentationml/2006/main">
  <p:tag name="KSO_WM_DIAGRAM_VIRTUALLY_FRAME" val="{&quot;height&quot;:314.02196850393705,&quot;left&quot;:57.65314960629921,&quot;top&quot;:251.16559055118108,&quot;width&quot;:1031.8437795275593}"/>
</p:tagLst>
</file>

<file path=ppt/tags/tag4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5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6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7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8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ags/tag9.xml><?xml version="1.0" encoding="utf-8"?>
<p:tagLst xmlns:p="http://schemas.openxmlformats.org/presentationml/2006/main">
  <p:tag name="KSO_WM_DIAGRAM_VIRTUALLY_FRAME" val="{&quot;height&quot;:157.2,&quot;left&quot;:62.5,&quot;top&quot;:429.6,&quot;width&quot;:102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4868</Words>
  <Application>WPS Presentation</Application>
  <PresentationFormat>On-screen Show (16:9)</PresentationFormat>
  <Paragraphs>179</Paragraphs>
  <Slides>21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SimSun</vt:lpstr>
      <vt:lpstr>Wingdings</vt:lpstr>
      <vt:lpstr>Marcellus</vt:lpstr>
      <vt:lpstr>Segoe Print</vt:lpstr>
      <vt:lpstr>Marcellus</vt:lpstr>
      <vt:lpstr>Marcellus</vt:lpstr>
      <vt:lpstr>Montserrat</vt:lpstr>
      <vt:lpstr>Montserrat</vt:lpstr>
      <vt:lpstr>Montserrat</vt:lpstr>
      <vt:lpstr>Marcellus Light</vt:lpstr>
      <vt:lpstr>Marcellus Light</vt:lpstr>
      <vt:lpstr>Marcellus Light</vt:lpstr>
      <vt:lpstr>Calibri</vt:lpstr>
      <vt:lpstr>Microsoft YaHei</vt:lpstr>
      <vt:lpstr>Arial Unicode MS</vt:lpstr>
      <vt:lpstr>MingLiU-ExtB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lenovo</cp:lastModifiedBy>
  <cp:revision>5</cp:revision>
  <dcterms:created xsi:type="dcterms:W3CDTF">2025-11-06T17:57:00Z</dcterms:created>
  <dcterms:modified xsi:type="dcterms:W3CDTF">2025-11-13T14:32:06Z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E2218FA0E90D41C38FD5021E26EB707D_13</vt:lpwstr>
  </property>
  <property fmtid="{D5CDD505-2E9C-101B-9397-08002B2CF9AE}" pid="3" name="KSOProductBuildVer">
    <vt:lpwstr>1049-12.2.0.23155</vt:lpwstr>
  </property>
</Properties>
</file>