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62" r:id="rId6"/>
    <p:sldId id="264" r:id="rId7"/>
    <p:sldId id="263" r:id="rId8"/>
    <p:sldId id="265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66" d="100"/>
          <a:sy n="66" d="100"/>
        </p:scale>
        <p:origin x="66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7758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804706"/>
            <a:ext cx="3983700" cy="881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2326" b="1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Сери</a:t>
            </a:r>
            <a:r>
              <a:rPr lang="ru-RU" sz="23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</a:t>
            </a:r>
            <a:r>
              <a:rPr lang="en-US" sz="23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326" b="1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мастер-классов</a:t>
            </a:r>
            <a:r>
              <a:rPr lang="en-US" sz="23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23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</a:t>
            </a:r>
            <a:r>
              <a:rPr lang="en-US" sz="2326" b="1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Творим</a:t>
            </a:r>
            <a:r>
              <a:rPr lang="en-US" sz="23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326" b="1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чудеса</a:t>
            </a:r>
            <a:r>
              <a:rPr lang="ru-RU" sz="23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»</a:t>
            </a:r>
            <a:endParaRPr lang="en-US" sz="2326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449053"/>
            <a:ext cx="3766800" cy="1430147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для поддержки психического здоровья и социальной </a:t>
            </a:r>
            <a:r>
              <a:rPr lang="en-US" sz="1400" i="1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активности</a:t>
            </a: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400" i="1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пожилых</a:t>
            </a:r>
            <a:r>
              <a:rPr lang="ru-RU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людей</a:t>
            </a: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
</a:t>
            </a: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0796" y="501325"/>
            <a:ext cx="3754658" cy="42069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8546" y="1885949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ct val="115000"/>
              </a:lnSpc>
            </a:pPr>
            <a:r>
              <a:rPr lang="ru-RU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социальной поддержки пожилых людей остается актуальной и требует особого подхода, особенно в геронтопсихиатрическом центре. В центрах и домах престарелых сложно сохранять взаимодействие с обществом и самореализоваться, так как сужается круг общения и занятий по интересам. Именно в такие моменты возрастает роль благотворительности и добровольчества от молодых людей.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0F34879-9529-4872-8353-0AAD1EEE1CE7}"/>
              </a:ext>
            </a:extLst>
          </p:cNvPr>
          <p:cNvSpPr/>
          <p:nvPr/>
        </p:nvSpPr>
        <p:spPr>
          <a:xfrm>
            <a:off x="337925" y="527476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>
                <a:solidFill>
                  <a:srgbClr val="000000"/>
                </a:solidFill>
                <a:latin typeface="Arial" pitchFamily="34" charset="0"/>
                <a:cs typeface="Arial" pitchFamily="34" charset="-120"/>
              </a:rPr>
              <a:t>Участники: </a:t>
            </a:r>
            <a:r>
              <a:rPr lang="ru-RU" sz="1600" dirty="0">
                <a:solidFill>
                  <a:srgbClr val="000000"/>
                </a:solidFill>
                <a:latin typeface="Arial" pitchFamily="34" charset="0"/>
                <a:cs typeface="Arial" pitchFamily="34" charset="-120"/>
              </a:rPr>
              <a:t>пожилые люди в возрасте от 50 до 80 лет, проживающие в </a:t>
            </a:r>
            <a:r>
              <a:rPr lang="ru-RU" sz="1600" dirty="0" err="1">
                <a:solidFill>
                  <a:srgbClr val="000000"/>
                </a:solidFill>
                <a:latin typeface="Arial" pitchFamily="34" charset="0"/>
                <a:cs typeface="Arial" pitchFamily="34" charset="-120"/>
              </a:rPr>
              <a:t>Норском</a:t>
            </a:r>
            <a:r>
              <a:rPr lang="ru-RU" sz="1600" dirty="0">
                <a:solidFill>
                  <a:srgbClr val="000000"/>
                </a:solidFill>
                <a:latin typeface="Arial" pitchFamily="34" charset="0"/>
                <a:cs typeface="Arial" pitchFamily="34" charset="-12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Arial" pitchFamily="34" charset="0"/>
                <a:cs typeface="Arial" pitchFamily="34" charset="-120"/>
              </a:rPr>
              <a:t>геронтопсихриатрическом</a:t>
            </a:r>
            <a:r>
              <a:rPr lang="ru-RU" sz="1600" dirty="0">
                <a:solidFill>
                  <a:srgbClr val="000000"/>
                </a:solidFill>
                <a:latin typeface="Arial" pitchFamily="34" charset="0"/>
                <a:cs typeface="Arial" pitchFamily="34" charset="-120"/>
              </a:rPr>
              <a:t> центре </a:t>
            </a:r>
            <a:endParaRPr lang="ru-RU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3005102"/>
            <a:ext cx="2700000" cy="1784746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116" y="3003475"/>
            <a:ext cx="2698718" cy="1788000"/>
          </a:xfrm>
          <a:prstGeom prst="rect">
            <a:avLst/>
          </a:prstGeom>
        </p:spPr>
      </p:pic>
      <p:pic>
        <p:nvPicPr>
          <p:cNvPr id="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81116" y="3003475"/>
            <a:ext cx="2698718" cy="1788000"/>
          </a:xfrm>
          <a:prstGeom prst="rect">
            <a:avLst/>
          </a:prstGeom>
        </p:spPr>
      </p:pic>
      <p:pic>
        <p:nvPicPr>
          <p:cNvPr id="9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sz="22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цели и задачи творческих мастер-классов
</a:t>
            </a:r>
            <a:endParaRPr lang="en-US" sz="2227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18485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эмоционального благополучия
</a:t>
            </a: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Мастер-классы создают атмосферу поддержки, способствуя снижению стресса и улучшению настроения у пожилых участников. Это способствует укреплению психологического здоровья.</a:t>
            </a: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ru-RU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Организовать досуг средствами художественного творчества</a:t>
            </a: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стимулируют общение и обмен опытом, расширяют круг общения пожилых, </a:t>
            </a:r>
            <a:r>
              <a:rPr lang="en-US" sz="1000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уменьшая</a:t>
            </a: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000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</a:t>
            </a:r>
            <a:r>
              <a:rPr lang="ru-RU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одиночества </a:t>
            </a: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 изоляции. </a:t>
            </a: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15000"/>
              </a:lnSpc>
            </a:pPr>
            <a:r>
              <a:rPr lang="ru-RU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</a:t>
            </a:r>
            <a:r>
              <a:rPr lang="ru-RU" sz="1027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межпоколенческих</a:t>
            </a:r>
            <a:r>
              <a:rPr lang="ru-RU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связей</a:t>
            </a: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ru-RU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Старшие поколения передают молодым знания, мудрость и жизненный опыт, помогая формировать мировоззрение и личность молодых людей.</a:t>
            </a: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2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581" y="1289425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89881" y="1289425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7581" y="3180415"/>
            <a:ext cx="218400" cy="174720"/>
          </a:xfrm>
          <a:prstGeom prst="rect">
            <a:avLst/>
          </a:prstGeom>
        </p:spPr>
      </p:pic>
      <p:pic>
        <p:nvPicPr>
          <p:cNvPr id="8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273" y="904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00119" y="3154675"/>
            <a:ext cx="197925" cy="226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характеристики мастер-классов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1027389" y="1368933"/>
            <a:ext cx="3740400" cy="10946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</a:t>
            </a:r>
            <a:r>
              <a:rPr lang="en-US" sz="1050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</a:t>
            </a: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мастер-классы:</a:t>
            </a:r>
          </a:p>
          <a:p>
            <a:pPr marL="171450" indent="-171450" algn="l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ru-RU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изготовлению барельефа;</a:t>
            </a:r>
          </a:p>
          <a:p>
            <a:pPr marL="171450" indent="-171450" algn="l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ru-RU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рисованию на холсте;</a:t>
            </a:r>
          </a:p>
          <a:p>
            <a:pPr marL="171450" indent="-171450" algn="l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ru-RU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изготовлению ловца снов;</a:t>
            </a:r>
          </a:p>
          <a:p>
            <a:pPr marL="171450" indent="-171450" algn="l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ru-RU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росписи деревянных фигурок;</a:t>
            </a:r>
          </a:p>
          <a:p>
            <a:pPr marL="171450" indent="-171450" algn="l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ru-RU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изготовлению украшений из эпоксидной смолы</a:t>
            </a:r>
          </a:p>
        </p:txBody>
      </p:sp>
      <p:sp>
        <p:nvSpPr>
          <p:cNvPr id="13" name="Text 3"/>
          <p:cNvSpPr txBox="1"/>
          <p:nvPr/>
        </p:nvSpPr>
        <p:spPr>
          <a:xfrm>
            <a:off x="1057097" y="1126259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творческих направлений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5116160" y="1743250"/>
            <a:ext cx="3417839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занятие длится 90 минут, проводятся дважды в неделю, чтобы сохранить интерес и не переутомлять участников.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84525" y="1149273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продолжительность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770021" y="3588893"/>
            <a:ext cx="3511504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15 человек в группе создают комфортную атмосферу для взаимодействия и индивидуального подхода.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1044400" y="307162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Небольшие группы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793425" y="3588892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учитывают физические и когнитивные особенности пожилых, обеспечивая максимальную доступность.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5296700" y="3062025"/>
            <a:ext cx="32373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под возможности
</a:t>
            </a:r>
            <a:endParaRPr lang="en-US" sz="1300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A055208F-48D6-4D13-BF17-E9EA5B773DF1}"/>
              </a:ext>
            </a:extLst>
          </p:cNvPr>
          <p:cNvSpPr/>
          <p:nvPr/>
        </p:nvSpPr>
        <p:spPr>
          <a:xfrm>
            <a:off x="483228" y="2367477"/>
            <a:ext cx="40887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i="1" dirty="0">
                <a:solidFill>
                  <a:srgbClr val="000000"/>
                </a:solidFill>
                <a:latin typeface="Arial" pitchFamily="34" charset="0"/>
                <a:cs typeface="Arial" pitchFamily="34" charset="-120"/>
              </a:rPr>
              <a:t>По завершению программы по мастер-классам – праздничный концерт ко Дню пожилого человека с выставкой работ</a:t>
            </a:r>
            <a:endParaRPr lang="en-US" sz="1000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2168061"/>
            <a:ext cx="2063418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ru-RU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с пошаговыми инструкциями реализации мастер-классов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1622862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ru-RU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мастер-классов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090692" y="2178582"/>
            <a:ext cx="2367875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ru-RU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 волонтеров, обладающие опытом проведения мастер-классов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3118525" y="1634782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ru-RU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Кадры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5930400" y="2240439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ru-RU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в социальных сетях, которые будут освещать деятельность проекта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  <p:sp>
        <p:nvSpPr>
          <p:cNvPr id="13" name="Text 6"/>
          <p:cNvSpPr txBox="1"/>
          <p:nvPr/>
        </p:nvSpPr>
        <p:spPr>
          <a:xfrm>
            <a:off x="5930400" y="1777476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ru-RU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Информационное освещение 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816813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90000"/>
              </a:lnSpc>
              <a:buNone/>
            </a:pPr>
            <a:r>
              <a:rPr lang="ru-RU" sz="20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нас есть:</a:t>
            </a:r>
            <a:r>
              <a:rPr lang="en-US" sz="20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081" dirty="0"/>
          </a:p>
        </p:txBody>
      </p:sp>
      <p:sp>
        <p:nvSpPr>
          <p:cNvPr id="15" name="Text 2">
            <a:extLst>
              <a:ext uri="{FF2B5EF4-FFF2-40B4-BE49-F238E27FC236}">
                <a16:creationId xmlns:a16="http://schemas.microsoft.com/office/drawing/2014/main" id="{4053A59A-290B-4EA8-94B4-4E2D6EECE0B1}"/>
              </a:ext>
            </a:extLst>
          </p:cNvPr>
          <p:cNvSpPr txBox="1"/>
          <p:nvPr/>
        </p:nvSpPr>
        <p:spPr>
          <a:xfrm>
            <a:off x="2071829" y="4043853"/>
            <a:ext cx="5000342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Помещение, мультимедиа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1"/>
          <p:cNvSpPr txBox="1"/>
          <p:nvPr/>
        </p:nvSpPr>
        <p:spPr>
          <a:xfrm>
            <a:off x="464762" y="1109375"/>
            <a:ext cx="8214475" cy="2924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Приобретение материалов для мастер-классов;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Канцелярская продукция;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Сувенирная продукция – памятные подарки участникам;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ru-RU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Поощрение волонтёров сувенирной продукцией;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000000"/>
                </a:solidFill>
                <a:latin typeface="Arial" pitchFamily="34" charset="0"/>
                <a:cs typeface="Arial" pitchFamily="34" charset="-120"/>
              </a:rPr>
              <a:t>Печатная продукция</a:t>
            </a:r>
            <a:endParaRPr lang="en-US" sz="20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Расходы и финансирование </a:t>
            </a:r>
            <a:r>
              <a:rPr lang="en-US" sz="2400" b="1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проекта</a:t>
            </a: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5000"/>
              </a:lnSpc>
            </a:pPr>
            <a:r>
              <a:rPr lang="ru-RU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активное вовлечение в творческий процесс улучшаются показатели памяти, внимания, мелкой моторики, повышается общий тонус организма. 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5000"/>
              </a:lnSpc>
            </a:pPr>
            <a:r>
              <a:rPr lang="ru-RU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общение между пожилыми людьми, а также с молодым поколением способствует снижению риска изоляции и укрепляет социальные связи 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5000"/>
              </a:lnSpc>
            </a:pPr>
            <a:r>
              <a:rPr lang="ru-RU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волонтёрской деятельности - молодые люди получают стимул к продолжению деятельности в области благотворительности и поддержки старшей возрастной категории. 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851312" y="3213004"/>
            <a:ext cx="37689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5000"/>
              </a:lnSpc>
            </a:pPr>
            <a:r>
              <a:rPr lang="ru-RU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Оценкой эффективности будут являться: увеличение количества участников с каждым мастер-классом, положительные отзывы от участников и их близких людей, желание пожилых людей делиться собственным опытом (выдвижение инициатив по творческим занятиям от самих участников)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Ожидаемые результаты и эффекты проекта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BBC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4700" y="976515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90000"/>
              </a:lnSpc>
              <a:buNone/>
            </a:pPr>
            <a:r>
              <a:rPr lang="ru-RU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Возможности дальнейшей реализации практики:</a:t>
            </a: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ru-RU" sz="2400" b="1" dirty="0">
              <a:solidFill>
                <a:srgbClr val="000000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285750" indent="-285750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количества участников, увеличение числа заинтересованных партнеров (выходы в другие центры с мастер-классами)</a:t>
            </a:r>
          </a:p>
          <a:p>
            <a:pPr marL="285750" indent="-285750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разнообразных форматов мероприятий (концерты, конкурсы поделок и </a:t>
            </a:r>
            <a:r>
              <a:rPr lang="ru-RU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тп</a:t>
            </a:r>
            <a:r>
              <a:rPr lang="ru-RU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.) 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409</Words>
  <Application>Microsoft Office PowerPoint</Application>
  <PresentationFormat>Экран (16:9)</PresentationFormat>
  <Paragraphs>59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Заместитель</cp:lastModifiedBy>
  <cp:revision>9</cp:revision>
  <dcterms:created xsi:type="dcterms:W3CDTF">2025-11-19T13:25:31Z</dcterms:created>
  <dcterms:modified xsi:type="dcterms:W3CDTF">2025-11-20T05:52:13Z</dcterms:modified>
</cp:coreProperties>
</file>