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94" r:id="rId5"/>
    <p:sldId id="705" r:id="rId6"/>
    <p:sldId id="711" r:id="rId7"/>
    <p:sldId id="661" r:id="rId8"/>
    <p:sldId id="702" r:id="rId9"/>
    <p:sldId id="700" r:id="rId10"/>
    <p:sldId id="704" r:id="rId11"/>
    <p:sldId id="698" r:id="rId12"/>
    <p:sldId id="696" r:id="rId13"/>
    <p:sldId id="699" r:id="rId14"/>
    <p:sldId id="703" r:id="rId15"/>
    <p:sldId id="707" r:id="rId16"/>
    <p:sldId id="708" r:id="rId17"/>
    <p:sldId id="709" r:id="rId18"/>
    <p:sldId id="710" r:id="rId19"/>
    <p:sldId id="678" r:id="rId2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99"/>
    <a:srgbClr val="CA0013"/>
    <a:srgbClr val="E6E9EE"/>
    <a:srgbClr val="003F99"/>
    <a:srgbClr val="4972B1"/>
    <a:srgbClr val="1D4992"/>
    <a:srgbClr val="C00000"/>
    <a:srgbClr val="4973B3"/>
    <a:srgbClr val="06306C"/>
    <a:srgbClr val="C35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2443" autoAdjust="0"/>
  </p:normalViewPr>
  <p:slideViewPr>
    <p:cSldViewPr>
      <p:cViewPr varScale="1">
        <p:scale>
          <a:sx n="42" d="100"/>
          <a:sy n="42" d="100"/>
        </p:scale>
        <p:origin x="49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0351-C575-FB4B-A8C4-8D38BC76C36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255D-DF1A-BD4F-9FB2-95C11DFC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2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812135" cy="2345690"/>
          </a:xfrm>
          <a:custGeom>
            <a:avLst/>
            <a:gdLst/>
            <a:ahLst/>
            <a:cxnLst/>
            <a:rect l="l" t="t" r="r" b="b"/>
            <a:pathLst>
              <a:path w="15812135" h="2345690">
                <a:moveTo>
                  <a:pt x="14457776" y="2345478"/>
                </a:moveTo>
                <a:lnTo>
                  <a:pt x="0" y="2345478"/>
                </a:lnTo>
                <a:lnTo>
                  <a:pt x="0" y="0"/>
                </a:lnTo>
                <a:lnTo>
                  <a:pt x="15811939" y="0"/>
                </a:lnTo>
                <a:lnTo>
                  <a:pt x="14457776" y="2345478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425829" y="0"/>
            <a:ext cx="3484879" cy="2345690"/>
          </a:xfrm>
          <a:custGeom>
            <a:avLst/>
            <a:gdLst/>
            <a:ahLst/>
            <a:cxnLst/>
            <a:rect l="l" t="t" r="r" b="b"/>
            <a:pathLst>
              <a:path w="3484880" h="2345690">
                <a:moveTo>
                  <a:pt x="2130709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484872" y="0"/>
                </a:lnTo>
                <a:lnTo>
                  <a:pt x="2130709" y="2345478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555680" y="0"/>
            <a:ext cx="3549015" cy="2345690"/>
          </a:xfrm>
          <a:custGeom>
            <a:avLst/>
            <a:gdLst/>
            <a:ahLst/>
            <a:cxnLst/>
            <a:rect l="l" t="t" r="r" b="b"/>
            <a:pathLst>
              <a:path w="3549015" h="2345690">
                <a:moveTo>
                  <a:pt x="3548418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548418" y="0"/>
                </a:lnTo>
                <a:lnTo>
                  <a:pt x="3548418" y="2345478"/>
                </a:lnTo>
                <a:close/>
              </a:path>
            </a:pathLst>
          </a:custGeom>
          <a:solidFill>
            <a:srgbClr val="FF1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15629" y="706337"/>
            <a:ext cx="1255393" cy="1178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8102" y="5119396"/>
            <a:ext cx="14337665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ver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bro.ru/organizations/10022574/info?utm_source=dobroru&amp;utm_medium=organic&amp;utm_campaing=pagerepost&amp;utm_content=organizati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-13277" y="-62461"/>
            <a:ext cx="20124005" cy="11371811"/>
            <a:chOff x="-19529" y="1"/>
            <a:chExt cx="20124005" cy="1135265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9529" y="5667804"/>
              <a:ext cx="11475985" cy="50604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26367" y="18762"/>
              <a:ext cx="9416189" cy="11333893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26598" y="1"/>
              <a:ext cx="11277878" cy="11352655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2198" y="5667809"/>
              <a:ext cx="12192048" cy="5079186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6799" y="5667805"/>
              <a:ext cx="8364188" cy="5060428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10200070" y="6617402"/>
            <a:ext cx="9605580" cy="3968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Руководитель проекта:</a:t>
            </a:r>
          </a:p>
          <a:p>
            <a:pPr marL="12700" marR="5080" algn="r">
              <a:spcBef>
                <a:spcPts val="105"/>
              </a:spcBef>
            </a:pPr>
            <a:r>
              <a:rPr lang="ru-RU" sz="2800" dirty="0" smtClean="0">
                <a:solidFill>
                  <a:srgbClr val="FFFFFF"/>
                </a:solidFill>
              </a:rPr>
              <a:t>Данилова Ирина Игоревна-</a:t>
            </a: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Структурное подразделение:</a:t>
            </a:r>
            <a:br>
              <a:rPr lang="ru-RU" sz="2800" dirty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>Управление по молодежной политике города Ростова-на-Дону-</a:t>
            </a: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Социальный заказчик:</a:t>
            </a:r>
          </a:p>
          <a:p>
            <a:pPr marL="12700" marR="5080" algn="r">
              <a:spcBef>
                <a:spcPts val="105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#</a:t>
            </a:r>
            <a:r>
              <a:rPr lang="ru-RU" sz="2800" dirty="0" err="1" smtClean="0">
                <a:solidFill>
                  <a:srgbClr val="FFFFFF"/>
                </a:solidFill>
              </a:rPr>
              <a:t>МолодежьРостова</a:t>
            </a:r>
            <a:r>
              <a:rPr lang="ru-RU" sz="2800" dirty="0" smtClean="0">
                <a:solidFill>
                  <a:srgbClr val="FFFFFF"/>
                </a:solidFill>
              </a:rPr>
              <a:t>-</a:t>
            </a:r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0" y="1056238"/>
            <a:ext cx="3429000" cy="31818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26356-A050-46AE-B2AA-FB85A4FAF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23EBF-E58A-818D-335F-3CC75F5D1940}"/>
              </a:ext>
            </a:extLst>
          </p:cNvPr>
          <p:cNvSpPr txBox="1"/>
          <p:nvPr/>
        </p:nvSpPr>
        <p:spPr>
          <a:xfrm>
            <a:off x="-66064" y="2682877"/>
            <a:ext cx="1337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«Лапа помощи»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6166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0" y="4225312"/>
            <a:ext cx="10204450" cy="7125925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39340" y="3521075"/>
            <a:ext cx="148229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688433" y="1701892"/>
            <a:ext cx="13603710" cy="1337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400" b="1" dirty="0">
                <a:solidFill>
                  <a:srgbClr val="013E99"/>
                </a:solidFill>
                <a:latin typeface="Arial"/>
                <a:cs typeface="Arial"/>
              </a:rPr>
              <a:t>Количественные и качественные показатели реализации проекта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297031" y="4664075"/>
            <a:ext cx="972650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400" b="1" dirty="0">
              <a:solidFill>
                <a:srgbClr val="E6E9EE"/>
              </a:solidFill>
              <a:effectLst/>
              <a:latin typeface=".AppleSystemUIFont"/>
            </a:endParaRPr>
          </a:p>
          <a:p>
            <a:pPr algn="ctr"/>
            <a:r>
              <a:rPr lang="ru-RU" sz="3400" b="1" i="0" dirty="0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 </a:t>
            </a:r>
            <a:endParaRPr lang="ru-RU" sz="3200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i="0" dirty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информационной осведомлённости: проведение образовательных мероприятий, презентаций и кампаний, распространение информации о бездомных 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2.Оказание гуманитарной 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i="0" dirty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1481" y="4968876"/>
            <a:ext cx="9405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/>
              <a:t>1. Количество </a:t>
            </a:r>
            <a:r>
              <a:rPr lang="ru-RU" sz="3200" b="1" dirty="0"/>
              <a:t>выгулянных </a:t>
            </a:r>
            <a:r>
              <a:rPr lang="ru-RU" sz="3200" b="1" dirty="0" smtClean="0"/>
              <a:t>собак: </a:t>
            </a:r>
            <a:r>
              <a:rPr lang="ru-RU" sz="3200" dirty="0" smtClean="0"/>
              <a:t>9</a:t>
            </a:r>
          </a:p>
          <a:p>
            <a:endParaRPr lang="ru-RU" sz="3200" b="1" dirty="0"/>
          </a:p>
          <a:p>
            <a:r>
              <a:rPr lang="ru-RU" sz="3200" b="1" dirty="0" smtClean="0"/>
              <a:t>2. Продолжительность </a:t>
            </a:r>
            <a:r>
              <a:rPr lang="ru-RU" sz="3200" b="1" dirty="0"/>
              <a:t>выгула:</a:t>
            </a:r>
            <a:r>
              <a:rPr lang="ru-RU" sz="3200" dirty="0"/>
              <a:t> </a:t>
            </a:r>
            <a:r>
              <a:rPr lang="ru-RU" sz="3200" dirty="0" smtClean="0"/>
              <a:t>30 минут </a:t>
            </a:r>
          </a:p>
          <a:p>
            <a:endParaRPr lang="ru-RU" sz="3200" b="1" dirty="0"/>
          </a:p>
          <a:p>
            <a:r>
              <a:rPr lang="ru-RU" sz="3200" b="1" dirty="0" smtClean="0"/>
              <a:t>3. Количество </a:t>
            </a:r>
            <a:r>
              <a:rPr lang="ru-RU" sz="3200" b="1" dirty="0"/>
              <a:t>волонтеров, участвовавших в выгуле:</a:t>
            </a:r>
            <a:r>
              <a:rPr lang="ru-RU" sz="3200" dirty="0"/>
              <a:t> </a:t>
            </a:r>
            <a:r>
              <a:rPr lang="ru-RU" sz="3200" dirty="0" smtClean="0"/>
              <a:t>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3082C-15DA-3691-74D8-43C7595C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234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224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1592103" y="1158875"/>
            <a:ext cx="11662093" cy="11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Перспектива развития и потенциал проекта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2051050" y="21494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39234" b="15936"/>
          <a:stretch/>
        </p:blipFill>
        <p:spPr>
          <a:xfrm>
            <a:off x="15002410" y="0"/>
            <a:ext cx="5101690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D5CA42-42ED-4A60-B1CA-98D225497D6D}"/>
              </a:ext>
            </a:extLst>
          </p:cNvPr>
          <p:cNvSpPr/>
          <p:nvPr/>
        </p:nvSpPr>
        <p:spPr>
          <a:xfrm>
            <a:off x="15005050" y="0"/>
            <a:ext cx="5101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34B14-F964-41F4-A3B8-0A76F4430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6148050" y="4206875"/>
            <a:ext cx="3760091" cy="3657006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3BA5E479-9124-970F-65EF-3530093B4B9A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398" y="3978275"/>
            <a:ext cx="11969451" cy="350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1.Повышенная активность обучающихся в волонтерских социальных акциях;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2.Привлечение внимания жителей к проблеме бездомных животных;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3.Увеличить число волонтеров, помогающих приюту для бездомных животных;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4.Улучшить материальную базы приюта;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5.Увеличить число животных, переехавших на постоянное место жительство к новым хозяевам.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421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1B69-2448-B420-7150-E8F8446B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6927A5-7060-4588-D2DF-78197CD3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2B9F4FEE-7EA6-E18B-81D2-93D68878101D}"/>
              </a:ext>
            </a:extLst>
          </p:cNvPr>
          <p:cNvSpPr txBox="1">
            <a:spLocks/>
          </p:cNvSpPr>
          <p:nvPr/>
        </p:nvSpPr>
        <p:spPr>
          <a:xfrm>
            <a:off x="188757" y="4511675"/>
            <a:ext cx="12970782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400" spc="130" dirty="0">
                <a:solidFill>
                  <a:srgbClr val="013E99"/>
                </a:solidFill>
                <a:latin typeface="Arial Black"/>
                <a:cs typeface="Arial Black"/>
              </a:rPr>
              <a:t>ФОТО ИЛИ ВИДЕО 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400" spc="130" dirty="0">
                <a:solidFill>
                  <a:srgbClr val="013E99"/>
                </a:solidFill>
                <a:latin typeface="Arial Black"/>
                <a:cs typeface="Arial Black"/>
              </a:rPr>
              <a:t>ОТЧЕТ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76864632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70BA-EA9C-8012-4D58-E13B37C6D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A68CA-0FDD-E0A0-D945-FEABDDFC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DED3C3-3C89-8866-3B3E-0A545D2C686D}"/>
              </a:ext>
            </a:extLst>
          </p:cNvPr>
          <p:cNvCxnSpPr>
            <a:cxnSpLocks/>
          </p:cNvCxnSpPr>
          <p:nvPr/>
        </p:nvCxnSpPr>
        <p:spPr>
          <a:xfrm flipH="1">
            <a:off x="1060450" y="2454275"/>
            <a:ext cx="1455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38B731-2D34-1DCC-F9ED-01FD48CB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B9AC91D-C423-2638-A397-383D56C03797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6FAD5DB8-88D3-A829-FE37-A7C6E15A47BE}"/>
              </a:ext>
            </a:extLst>
          </p:cNvPr>
          <p:cNvSpPr txBox="1"/>
          <p:nvPr/>
        </p:nvSpPr>
        <p:spPr>
          <a:xfrm>
            <a:off x="317872" y="693355"/>
            <a:ext cx="14706600" cy="2817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ФОТО 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ОТЧЕТ РЕАЛИЗАЦИИ ПРОЕКТА 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endParaRPr lang="ru-RU" sz="6000" b="1" dirty="0">
              <a:solidFill>
                <a:srgbClr val="013E99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3216275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800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9181-F994-8701-5E92-047A8F1F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FEB24-6FFD-566B-DC77-1AD26AAE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8BAA34-E0D7-9E9C-5555-723C4DD1FEB4}"/>
              </a:ext>
            </a:extLst>
          </p:cNvPr>
          <p:cNvCxnSpPr>
            <a:cxnSpLocks/>
          </p:cNvCxnSpPr>
          <p:nvPr/>
        </p:nvCxnSpPr>
        <p:spPr>
          <a:xfrm flipH="1">
            <a:off x="1060450" y="2454275"/>
            <a:ext cx="1455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72D619-2525-5643-F2EC-C4465660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1350C6B-11C1-3ED1-EA50-2ABE87DC118A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2D277393-8604-EF86-60AF-049A9353F043}"/>
              </a:ext>
            </a:extLst>
          </p:cNvPr>
          <p:cNvSpPr txBox="1"/>
          <p:nvPr/>
        </p:nvSpPr>
        <p:spPr>
          <a:xfrm>
            <a:off x="755650" y="693356"/>
            <a:ext cx="15450114" cy="2817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ФОТО 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ОТЧЕТ РЕАЛИЗАЦИИ ПРОЕКТА 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endParaRPr lang="ru-RU" sz="6000" b="1" dirty="0">
              <a:solidFill>
                <a:srgbClr val="013E99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07" y="3063875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203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F47C-4EA4-0FF0-219A-3AE91347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0C9E60-FE0E-B739-8415-8CBC1164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8847A4-330E-6AEF-AECE-5DCA2420D344}"/>
              </a:ext>
            </a:extLst>
          </p:cNvPr>
          <p:cNvCxnSpPr>
            <a:cxnSpLocks/>
          </p:cNvCxnSpPr>
          <p:nvPr/>
        </p:nvCxnSpPr>
        <p:spPr>
          <a:xfrm flipH="1">
            <a:off x="1060450" y="2454275"/>
            <a:ext cx="1455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EF076B-1814-C289-F73C-311F4B3C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5DCC6D4-9749-2F3D-D723-027422BDAC9A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EF22DF26-A8EC-E65F-559F-D024CFBFD106}"/>
              </a:ext>
            </a:extLst>
          </p:cNvPr>
          <p:cNvSpPr txBox="1"/>
          <p:nvPr/>
        </p:nvSpPr>
        <p:spPr>
          <a:xfrm>
            <a:off x="908050" y="693355"/>
            <a:ext cx="15297714" cy="2817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ФОТО 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6000" spc="130" dirty="0" smtClean="0">
                <a:solidFill>
                  <a:srgbClr val="013E99"/>
                </a:solidFill>
                <a:latin typeface="Arial Black"/>
                <a:cs typeface="Arial Black"/>
              </a:rPr>
              <a:t>ОТЧЕТ РЕАЛИЗАЦИИ ПРОЕКТА 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endParaRPr lang="ru-RU" sz="6000" b="1" dirty="0">
              <a:solidFill>
                <a:srgbClr val="013E99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7" y="39782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344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476" cy="11309350"/>
            <a:chOff x="0" y="1"/>
            <a:chExt cx="20104476" cy="112903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096" y="2153579"/>
            <a:ext cx="1737412" cy="1612193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45D5CCD5-CE0E-4480-8C42-F0A01E765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719" y="2668825"/>
            <a:ext cx="1212336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>
              <a:lnSpc>
                <a:spcPct val="100499"/>
              </a:lnSpc>
              <a:spcBef>
                <a:spcPts val="95"/>
              </a:spcBef>
            </a:pPr>
            <a:r>
              <a:rPr lang="ru-RU" sz="4400" b="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СПАСИБО ЗА ВНИМАНИЕ!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5054CB-961A-44DD-8571-6738B12D2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12DA43-0E67-6495-1B5C-0863A2168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270" y="2161141"/>
            <a:ext cx="1737412" cy="1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83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0FB7-7CA7-9EE3-0B8F-927A00C3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7E1C762A-1341-729A-9B04-291AD2E3F775}"/>
              </a:ext>
            </a:extLst>
          </p:cNvPr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Данные о социальном заказчике проекта</a:t>
            </a:r>
            <a:endParaRPr lang="ru-RU" sz="3600" b="1" dirty="0">
              <a:solidFill>
                <a:srgbClr val="013E9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19144AB-30C0-984A-4E1E-30730ED179AB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B11B14EF-7E9E-0A04-FD0B-F2E35F9421B6}"/>
              </a:ext>
            </a:extLst>
          </p:cNvPr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9978C-C704-A95B-6CED-66587F2E2CC9}"/>
              </a:ext>
            </a:extLst>
          </p:cNvPr>
          <p:cNvSpPr txBox="1"/>
          <p:nvPr/>
        </p:nvSpPr>
        <p:spPr>
          <a:xfrm>
            <a:off x="1365250" y="4054475"/>
            <a:ext cx="1108445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по молодежной политике</a:t>
            </a: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МолодежьРостова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https://dobro.ru/organizations/10022574/info?utm_source=dobroru&amp;utm_medium=organic&amp;utm_campaing=pagerepost&amp;utm_content=organization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67AD65-C4E3-AD56-6E85-D430790F0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963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943B-351F-A0F8-1045-CD108034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AB6747A6-C911-2628-61E0-EACB247A9730}"/>
              </a:ext>
            </a:extLst>
          </p:cNvPr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Данные о партнере проекта</a:t>
            </a:r>
            <a:endParaRPr lang="ru-RU" sz="3600" b="1" dirty="0">
              <a:solidFill>
                <a:srgbClr val="013E9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2D7569-7B5B-2C38-681D-989CE2E80925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C9F3E7ED-75A4-3223-2CC6-C370258CB775}"/>
              </a:ext>
            </a:extLst>
          </p:cNvPr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D82C3-755A-CCB3-A5A1-928125B95AEC}"/>
              </a:ext>
            </a:extLst>
          </p:cNvPr>
          <p:cNvSpPr txBox="1"/>
          <p:nvPr/>
        </p:nvSpPr>
        <p:spPr>
          <a:xfrm>
            <a:off x="1517650" y="6322245"/>
            <a:ext cx="1093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«Лапа помощи»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8A007-32E0-122D-D3F6-0C6A1E2D191A}"/>
              </a:ext>
            </a:extLst>
          </p:cNvPr>
          <p:cNvSpPr txBox="1"/>
          <p:nvPr/>
        </p:nvSpPr>
        <p:spPr>
          <a:xfrm>
            <a:off x="11347450" y="4740275"/>
            <a:ext cx="11236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 партнеров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055" y="5883276"/>
            <a:ext cx="41899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211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22B12-7854-0AD8-DCAD-11FABD64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-24898" y="4167200"/>
            <a:ext cx="11964406" cy="7142150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"Лапа помощи" - это проект, направленный на поддержку животных и заботу о них. Участники проекта обеспечивали добровольную помощь во время прогулки</a:t>
            </a:r>
            <a:r>
              <a:rPr lang="ru-RU" sz="32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32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приюта: Студенты провели время с животными, выгуливая их на специально отведённой территории. </a:t>
            </a:r>
            <a:endParaRPr lang="ru-RU" sz="3200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помощь: Волонтеры оказали поддержку приюту в качестве корма для животных и медикаментов для них</a:t>
            </a:r>
            <a:r>
              <a:rPr lang="ru-RU" sz="1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79450" y="3444875"/>
            <a:ext cx="105557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31057" y="2285013"/>
            <a:ext cx="13819360" cy="944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6000" b="1" dirty="0">
                <a:solidFill>
                  <a:srgbClr val="013E99"/>
                </a:solidFill>
                <a:latin typeface="Arial"/>
                <a:cs typeface="Arial"/>
              </a:rPr>
              <a:t>Проект </a:t>
            </a:r>
            <a:r>
              <a:rPr lang="ru-RU" sz="6000" b="1" dirty="0" smtClean="0">
                <a:solidFill>
                  <a:srgbClr val="013E99"/>
                </a:solidFill>
                <a:latin typeface="Arial"/>
                <a:cs typeface="Arial"/>
              </a:rPr>
              <a:t>«Обучение служением» </a:t>
            </a:r>
            <a:r>
              <a:rPr lang="ru-RU" sz="6000" b="1" dirty="0">
                <a:solidFill>
                  <a:srgbClr val="013E99"/>
                </a:solidFill>
                <a:latin typeface="Arial"/>
                <a:cs typeface="Arial"/>
              </a:rPr>
              <a:t>это?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31057" y="4560586"/>
            <a:ext cx="111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64641" y="6211407"/>
            <a:ext cx="7605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 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64641" y="8161516"/>
            <a:ext cx="76052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реализации проекта: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19.10.2024</a:t>
            </a:r>
            <a:endParaRPr lang="ru-RU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реализации проекта: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20.10.2024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E46B0-E69E-C187-340D-0249F3DB9417}"/>
              </a:ext>
            </a:extLst>
          </p:cNvPr>
          <p:cNvSpPr txBox="1"/>
          <p:nvPr/>
        </p:nvSpPr>
        <p:spPr>
          <a:xfrm>
            <a:off x="12164641" y="4167200"/>
            <a:ext cx="79394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</a:t>
            </a:r>
            <a:r>
              <a:rPr lang="ru-RU" sz="33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и организация комфортной и безопасной среды для 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2.Привлечение учеников к проблеме бездомных животных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3.Сбор гуманитарной помощи для бездомных животных.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Проект «Обучение служением» реализуется на </a:t>
            </a:r>
            <a:r>
              <a:rPr lang="ru-RU" dirty="0" smtClean="0"/>
              <a:t>федеральном </a:t>
            </a:r>
            <a:r>
              <a:rPr lang="ru-RU" dirty="0"/>
              <a:t>уровне с целью максимального охвата территории Российской Федерации. В рамках проекта планируется проведение мероприятий и привлечение волонтеров во всем ЮФО.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0326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36599" y="2675087"/>
            <a:ext cx="10015451" cy="8634263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 flipV="1">
            <a:off x="717550" y="2454917"/>
            <a:ext cx="18669000" cy="7620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1898650" y="1171714"/>
            <a:ext cx="11881793" cy="1482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6000" b="1" dirty="0">
                <a:solidFill>
                  <a:srgbClr val="013E99"/>
                </a:solidFill>
                <a:latin typeface="Arial"/>
                <a:cs typeface="Arial"/>
              </a:rPr>
              <a:t>Цель и задачи проекта 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0" y="3658627"/>
            <a:ext cx="9891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 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1042650" y="3487067"/>
            <a:ext cx="7605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3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58A0B-BB66-24BE-8555-678FC49CA849}"/>
              </a:ext>
            </a:extLst>
          </p:cNvPr>
          <p:cNvSpPr txBox="1"/>
          <p:nvPr/>
        </p:nvSpPr>
        <p:spPr>
          <a:xfrm>
            <a:off x="10392270" y="4130675"/>
            <a:ext cx="924918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волонтеров для расширения числа активистов.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Укрепление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взаимосвязей с местными сообществами: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городскими властями для установления партнерских отношений с муниципальными структурами для улучшения городской инфраструктуры вокруг стадионов.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инициатив: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проектах, связанных с развитием спортивной инфраструктуры и популяризацией активного образа жизни.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575FF-A469-E1A3-78DD-AE43FB653413}"/>
              </a:ext>
            </a:extLst>
          </p:cNvPr>
          <p:cNvSpPr txBox="1"/>
          <p:nvPr/>
        </p:nvSpPr>
        <p:spPr>
          <a:xfrm>
            <a:off x="376819" y="5069900"/>
            <a:ext cx="9137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физической активности и социализации для животных (игры, выгуливание, общение). 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0D39A-AA53-BB2E-73F1-50E6456FA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677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768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904027" y="2030703"/>
            <a:ext cx="9605223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39234" b="15936"/>
          <a:stretch/>
        </p:blipFill>
        <p:spPr>
          <a:xfrm>
            <a:off x="14014450" y="0"/>
            <a:ext cx="6092289" cy="11309350"/>
          </a:xfrm>
          <a:prstGeom prst="rect">
            <a:avLst/>
          </a:prstGeom>
        </p:spPr>
      </p:pic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298450" y="549275"/>
            <a:ext cx="13106400" cy="18060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Описание проблемы, решению/снижению	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которой посвящен проект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81516-950E-73F3-DE29-AA3E5E4BBC5C}"/>
              </a:ext>
            </a:extLst>
          </p:cNvPr>
          <p:cNvSpPr txBox="1"/>
          <p:nvPr/>
        </p:nvSpPr>
        <p:spPr>
          <a:xfrm>
            <a:off x="298450" y="2672315"/>
            <a:ext cx="12671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проблемы/социальная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</a:t>
            </a:r>
          </a:p>
          <a:p>
            <a:pPr algn="l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потенциальные желающие не знают о существовании приютов и не обладают достаточной информацией о находящихся в них животных. Из-за этого часть аудитории испытывает страх и недоверие по отношению к бездомным животным.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A55A0-EDC2-B567-AF3E-52978BBF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2" y="1742898"/>
            <a:ext cx="10253038" cy="4068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4AF84-AD09-5A2A-3BCD-FABE9865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2059930"/>
            <a:ext cx="13375783" cy="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143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0CAC-E6AD-D545-D118-1DD4BCDD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FCBB2D7D-0D91-BED0-53E7-8F3DAEAFF828}"/>
              </a:ext>
            </a:extLst>
          </p:cNvPr>
          <p:cNvSpPr txBox="1"/>
          <p:nvPr/>
        </p:nvSpPr>
        <p:spPr>
          <a:xfrm>
            <a:off x="-464556" y="686798"/>
            <a:ext cx="15470611" cy="18060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Основные целевые группы, на которые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Arial"/>
                <a:cs typeface="Arial"/>
              </a:rPr>
              <a:t>направлен проект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F9C949-DE81-29CD-672C-21901AE9F08E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554EF9-99C4-3DE5-42E2-7A155E34F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39234" b="15936"/>
          <a:stretch/>
        </p:blipFill>
        <p:spPr>
          <a:xfrm>
            <a:off x="14243050" y="0"/>
            <a:ext cx="5863689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852BB7-1619-349B-7732-C605E1BF597B}"/>
              </a:ext>
            </a:extLst>
          </p:cNvPr>
          <p:cNvSpPr/>
          <p:nvPr/>
        </p:nvSpPr>
        <p:spPr>
          <a:xfrm>
            <a:off x="14243050" y="0"/>
            <a:ext cx="5863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1BFA4-8D68-5A4E-0E70-0A899833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5614650" y="4054475"/>
            <a:ext cx="4196566" cy="4206905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1C655E89-E03D-7659-7F54-B9096786CEBF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7A97D-2DC4-4F76-39F5-05BD0B998F81}"/>
              </a:ext>
            </a:extLst>
          </p:cNvPr>
          <p:cNvSpPr txBox="1"/>
          <p:nvPr/>
        </p:nvSpPr>
        <p:spPr>
          <a:xfrm>
            <a:off x="1593850" y="3764554"/>
            <a:ext cx="112152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целевой группой являются школьники и студенты, которые заинтересованы в развитии своих навыков и возможности участвовать в общественной деятельности, развивать навыки лидерства, ответственности, а также формировать активную гражданскую позицию.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310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02F4B6-A885-5015-E30D-84885E32033B}"/>
              </a:ext>
            </a:extLst>
          </p:cNvPr>
          <p:cNvCxnSpPr>
            <a:cxnSpLocks/>
          </p:cNvCxnSpPr>
          <p:nvPr/>
        </p:nvCxnSpPr>
        <p:spPr>
          <a:xfrm flipH="1">
            <a:off x="908050" y="3040126"/>
            <a:ext cx="133350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4CF0E-0BC5-3ED9-1549-EE6A7FBF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193" y="498374"/>
            <a:ext cx="1828799" cy="169699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1126B9-CC3D-0C91-87C7-64C3CC29A0D7}"/>
              </a:ext>
            </a:extLst>
          </p:cNvPr>
          <p:cNvCxnSpPr>
            <a:cxnSpLocks/>
          </p:cNvCxnSpPr>
          <p:nvPr/>
        </p:nvCxnSpPr>
        <p:spPr>
          <a:xfrm>
            <a:off x="14471650" y="710490"/>
            <a:ext cx="0" cy="2329636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A3CCDA-D75C-4D06-B0C1-CC2A7036A807}"/>
              </a:ext>
            </a:extLst>
          </p:cNvPr>
          <p:cNvSpPr/>
          <p:nvPr/>
        </p:nvSpPr>
        <p:spPr>
          <a:xfrm>
            <a:off x="603250" y="3924127"/>
            <a:ext cx="5943599" cy="706919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внутри группы и назначение руководителя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12DC353-1115-4A1B-B9EC-92237AE80C8D}"/>
              </a:ext>
            </a:extLst>
          </p:cNvPr>
          <p:cNvSpPr/>
          <p:nvPr/>
        </p:nvSpPr>
        <p:spPr>
          <a:xfrm>
            <a:off x="6931409" y="3924545"/>
            <a:ext cx="6244841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назначенное место;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D7A14-5047-26AE-C22F-00197DC505A0}"/>
              </a:ext>
            </a:extLst>
          </p:cNvPr>
          <p:cNvSpPr txBox="1"/>
          <p:nvPr/>
        </p:nvSpPr>
        <p:spPr>
          <a:xfrm>
            <a:off x="9480549" y="39599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CACB9-DE5D-E175-92ED-4E219E78EE44}"/>
              </a:ext>
            </a:extLst>
          </p:cNvPr>
          <p:cNvSpPr txBox="1"/>
          <p:nvPr/>
        </p:nvSpPr>
        <p:spPr>
          <a:xfrm>
            <a:off x="755650" y="1501952"/>
            <a:ext cx="10217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dirty="0">
                <a:solidFill>
                  <a:srgbClr val="003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проекта</a:t>
            </a:r>
            <a:endParaRPr lang="ru-RU" sz="4400" b="1" dirty="0">
              <a:solidFill>
                <a:srgbClr val="003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6D46FA-C5F0-2357-B0DE-1E2385F32721}"/>
              </a:ext>
            </a:extLst>
          </p:cNvPr>
          <p:cNvSpPr/>
          <p:nvPr/>
        </p:nvSpPr>
        <p:spPr>
          <a:xfrm>
            <a:off x="13557252" y="3928702"/>
            <a:ext cx="6089646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заданий, посредством развития нравственных качеств и коммуникативных навыков участников;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обратной связи от участников мероприятия;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41F330-CD46-53F6-BEB4-C8009C796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102" y="498374"/>
            <a:ext cx="1828799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170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904027" y="1189693"/>
            <a:ext cx="9148023" cy="1330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13E99"/>
                </a:solidFill>
                <a:latin typeface="Arial"/>
                <a:cs typeface="Arial"/>
              </a:rPr>
              <a:t>Команда проекта «»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908050" y="2141617"/>
            <a:ext cx="139446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649" y="589764"/>
            <a:ext cx="1447799" cy="134345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6148050" y="770308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A349E4-CF1B-4190-9828-3A3CCF92565F}"/>
              </a:ext>
            </a:extLst>
          </p:cNvPr>
          <p:cNvSpPr txBox="1"/>
          <p:nvPr/>
        </p:nvSpPr>
        <p:spPr>
          <a:xfrm>
            <a:off x="1365250" y="4012293"/>
            <a:ext cx="9905995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Кулик Анна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(Студентка 1 курса 45.05.01)</a:t>
            </a:r>
            <a:endParaRPr lang="ru-RU" sz="3200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Диана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(Студентка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(Студентка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Литвиненко Руслана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(Студентка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Гребенюк Дмитрий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Любкин Дмитрий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Пахомов Никита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 1 курса 45.05.01)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Псарюк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 1 курса 45.05.01)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70B28-E641-6937-8243-50C40DE7C0CB}"/>
              </a:ext>
            </a:extLst>
          </p:cNvPr>
          <p:cNvSpPr txBox="1"/>
          <p:nvPr/>
        </p:nvSpPr>
        <p:spPr>
          <a:xfrm>
            <a:off x="11503676" y="9461824"/>
            <a:ext cx="10050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 Анна Александровна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6CA0A-AAEE-95E6-3BA1-9EF463532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318" y="529382"/>
            <a:ext cx="1536325" cy="1536325"/>
          </a:xfrm>
          <a:prstGeom prst="rect">
            <a:avLst/>
          </a:prstGeom>
        </p:spPr>
      </p:pic>
      <p:sp>
        <p:nvSpPr>
          <p:cNvPr id="2" name="AutoShape 2" descr="https://psv4.userapi.com/s/v1/d/HqOCogZm_AHPFd3EVlmX1BBj2vknoqyT567YCjx9zPrK4-1dxjjKz5UrlB_n4aMAyoruvd5R5yaYjR54InYqtRmfL1hkteP-MN2JjdvWuc1gKa0Dnj8ysA/8B2E0CCC-1430-4C94-AC39-1BFD04349124.pn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psv4.userapi.com/s/v1/d/HqOCogZm_AHPFd3EVlmX1BBj2vknoqyT567YCjx9zPrK4-1dxjjKz5UrlB_n4aMAyoruvd5R5yaYjR54InYqtRmfL1hkteP-MN2JjdvWuc1gKa0Dnj8ysA/8B2E0CCC-1430-4C94-AC39-1BFD043491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450" y="4012293"/>
            <a:ext cx="4267200" cy="48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1122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5F4185FB53D543937E5F431294334F" ma:contentTypeVersion="4" ma:contentTypeDescription="Создание документа." ma:contentTypeScope="" ma:versionID="049043d2bc2c4a3e26c936cbe52d4508">
  <xsd:schema xmlns:xsd="http://www.w3.org/2001/XMLSchema" xmlns:xs="http://www.w3.org/2001/XMLSchema" xmlns:p="http://schemas.microsoft.com/office/2006/metadata/properties" xmlns:ns2="494a8131-79b0-41c6-b0ef-0816db8e90b4" targetNamespace="http://schemas.microsoft.com/office/2006/metadata/properties" ma:root="true" ma:fieldsID="aaf5490a440df84d4050da76dd01b693" ns2:_="">
    <xsd:import namespace="494a8131-79b0-41c6-b0ef-0816db8e9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a8131-79b0-41c6-b0ef-0816db8e9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364E16-51D3-474A-A476-37CAACA52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68C88-04B9-4F54-95AC-91982D1D50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9B2925-8837-4F53-A871-AB3A6DAF4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a8131-79b0-41c6-b0ef-0816db8e90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Words>558</Words>
  <Application>Microsoft Office PowerPoint</Application>
  <PresentationFormat>Произвольный</PresentationFormat>
  <Paragraphs>122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creator>GTX</dc:creator>
  <cp:lastModifiedBy>HP</cp:lastModifiedBy>
  <cp:revision>106</cp:revision>
  <dcterms:created xsi:type="dcterms:W3CDTF">2023-09-03T13:34:07Z</dcterms:created>
  <dcterms:modified xsi:type="dcterms:W3CDTF">2024-11-28T19:10:15Z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0x010100955F4185FB53D543937E5F431294334F</vt:lpwstr>
  </property>
</Properties>
</file>