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260" r:id="rId4"/>
    <p:sldId id="264" r:id="rId5"/>
    <p:sldId id="262" r:id="rId6"/>
    <p:sldId id="261" r:id="rId7"/>
    <p:sldId id="265" r:id="rId8"/>
    <p:sldId id="266" r:id="rId9"/>
    <p:sldId id="267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506061-E022-4FFC-88E6-90F29B4702BE}">
          <p14:sldIdLst>
            <p14:sldId id="256"/>
            <p14:sldId id="257"/>
            <p14:sldId id="260"/>
            <p14:sldId id="264"/>
            <p14:sldId id="262"/>
            <p14:sldId id="261"/>
            <p14:sldId id="265"/>
            <p14:sldId id="266"/>
            <p14:sldId id="267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ED1"/>
    <a:srgbClr val="034677"/>
    <a:srgbClr val="2D72B1"/>
    <a:srgbClr val="5B9BD5"/>
    <a:srgbClr val="4A83D4"/>
    <a:srgbClr val="4F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AFEDC-107B-4F85-BABE-34EC3C4B3282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C195670-B721-485E-BB49-469BA02CC14E}">
      <dgm:prSet phldrT="[Текст]"/>
      <dgm:spPr/>
      <dgm:t>
        <a:bodyPr/>
        <a:lstStyle/>
        <a:p>
          <a:r>
            <a:rPr lang="ru-RU" dirty="0"/>
            <a:t>Первоуральск</a:t>
          </a:r>
        </a:p>
      </dgm:t>
    </dgm:pt>
    <dgm:pt modelId="{157D0F21-A9A9-451F-8BAA-B25E2B447A02}" type="parTrans" cxnId="{A8344553-ADEB-4C32-BF9C-304BC49BD3D5}">
      <dgm:prSet/>
      <dgm:spPr/>
      <dgm:t>
        <a:bodyPr/>
        <a:lstStyle/>
        <a:p>
          <a:endParaRPr lang="ru-RU"/>
        </a:p>
      </dgm:t>
    </dgm:pt>
    <dgm:pt modelId="{6980452C-D39D-40E9-8D49-D2DF995257E4}" type="sibTrans" cxnId="{A8344553-ADEB-4C32-BF9C-304BC49BD3D5}">
      <dgm:prSet/>
      <dgm:spPr/>
      <dgm:t>
        <a:bodyPr/>
        <a:lstStyle/>
        <a:p>
          <a:endParaRPr lang="ru-RU"/>
        </a:p>
      </dgm:t>
    </dgm:pt>
    <dgm:pt modelId="{AF5CCC04-1E02-4BBA-B69F-005FE4EAE4E7}">
      <dgm:prSet phldrT="[Текст]"/>
      <dgm:spPr/>
      <dgm:t>
        <a:bodyPr/>
        <a:lstStyle/>
        <a:p>
          <a:r>
            <a:rPr lang="ru-RU" dirty="0"/>
            <a:t>П. Кузино</a:t>
          </a:r>
        </a:p>
      </dgm:t>
    </dgm:pt>
    <dgm:pt modelId="{9D0E36FE-1531-4A9E-B054-B712C52692BA}" type="parTrans" cxnId="{526881CB-E9C9-481E-8218-6A36D9628B71}">
      <dgm:prSet/>
      <dgm:spPr/>
      <dgm:t>
        <a:bodyPr/>
        <a:lstStyle/>
        <a:p>
          <a:endParaRPr lang="ru-RU"/>
        </a:p>
      </dgm:t>
    </dgm:pt>
    <dgm:pt modelId="{7898A398-22CA-477E-BA9D-5A6D46590FCE}" type="sibTrans" cxnId="{526881CB-E9C9-481E-8218-6A36D9628B71}">
      <dgm:prSet/>
      <dgm:spPr/>
      <dgm:t>
        <a:bodyPr/>
        <a:lstStyle/>
        <a:p>
          <a:endParaRPr lang="ru-RU"/>
        </a:p>
      </dgm:t>
    </dgm:pt>
    <dgm:pt modelId="{0C1A2054-0443-474D-9EE8-FE9710979916}">
      <dgm:prSet phldrT="[Текст]"/>
      <dgm:spPr/>
      <dgm:t>
        <a:bodyPr/>
        <a:lstStyle/>
        <a:p>
          <a:r>
            <a:rPr lang="ru-RU" dirty="0"/>
            <a:t>П. Дружинино</a:t>
          </a:r>
        </a:p>
      </dgm:t>
    </dgm:pt>
    <dgm:pt modelId="{0D4734D7-F33B-40D4-B4E5-19C5D07F0189}" type="parTrans" cxnId="{E65CA8A8-5317-44C9-9E9C-3DEACDBF8F5B}">
      <dgm:prSet/>
      <dgm:spPr/>
      <dgm:t>
        <a:bodyPr/>
        <a:lstStyle/>
        <a:p>
          <a:endParaRPr lang="ru-RU"/>
        </a:p>
      </dgm:t>
    </dgm:pt>
    <dgm:pt modelId="{04521CF6-CEDB-438B-8E08-B1D3C6A6D05F}" type="sibTrans" cxnId="{E65CA8A8-5317-44C9-9E9C-3DEACDBF8F5B}">
      <dgm:prSet/>
      <dgm:spPr/>
      <dgm:t>
        <a:bodyPr/>
        <a:lstStyle/>
        <a:p>
          <a:endParaRPr lang="ru-RU"/>
        </a:p>
      </dgm:t>
    </dgm:pt>
    <dgm:pt modelId="{2BDF053D-495E-46E2-A59D-09A1FBD9F984}">
      <dgm:prSet phldrT="[Текст]"/>
      <dgm:spPr/>
      <dgm:t>
        <a:bodyPr/>
        <a:lstStyle/>
        <a:p>
          <a:r>
            <a:rPr lang="ru-RU" dirty="0"/>
            <a:t>П. Шаля</a:t>
          </a:r>
        </a:p>
      </dgm:t>
    </dgm:pt>
    <dgm:pt modelId="{5AEB2241-87A4-4FCB-85A9-18EB5A12EC60}" type="parTrans" cxnId="{5F3600D3-D486-41DC-B942-7686F84F6573}">
      <dgm:prSet/>
      <dgm:spPr/>
      <dgm:t>
        <a:bodyPr/>
        <a:lstStyle/>
        <a:p>
          <a:endParaRPr lang="ru-RU"/>
        </a:p>
      </dgm:t>
    </dgm:pt>
    <dgm:pt modelId="{3BAA7F82-D8E2-4FFA-8086-F156771E5C3E}" type="sibTrans" cxnId="{5F3600D3-D486-41DC-B942-7686F84F6573}">
      <dgm:prSet/>
      <dgm:spPr/>
      <dgm:t>
        <a:bodyPr/>
        <a:lstStyle/>
        <a:p>
          <a:endParaRPr lang="ru-RU"/>
        </a:p>
      </dgm:t>
    </dgm:pt>
    <dgm:pt modelId="{6212FF43-AADD-403A-8620-4E5889A0F03A}">
      <dgm:prSet phldrT="[Текст]"/>
      <dgm:spPr/>
      <dgm:t>
        <a:bodyPr/>
        <a:lstStyle/>
        <a:p>
          <a:r>
            <a:rPr lang="ru-RU" dirty="0"/>
            <a:t>П. Прогресс</a:t>
          </a:r>
        </a:p>
      </dgm:t>
    </dgm:pt>
    <dgm:pt modelId="{E0CC4017-6CF1-4CB5-8309-210E2F486750}" type="parTrans" cxnId="{44C09DE0-6330-4450-A660-45D112BB0E82}">
      <dgm:prSet/>
      <dgm:spPr/>
      <dgm:t>
        <a:bodyPr/>
        <a:lstStyle/>
        <a:p>
          <a:endParaRPr lang="ru-RU"/>
        </a:p>
      </dgm:t>
    </dgm:pt>
    <dgm:pt modelId="{823C83AD-0443-42C7-A75E-092AA6CC9A81}" type="sibTrans" cxnId="{44C09DE0-6330-4450-A660-45D112BB0E82}">
      <dgm:prSet/>
      <dgm:spPr/>
      <dgm:t>
        <a:bodyPr/>
        <a:lstStyle/>
        <a:p>
          <a:endParaRPr lang="ru-RU"/>
        </a:p>
      </dgm:t>
    </dgm:pt>
    <dgm:pt modelId="{5AC610FE-3E66-4ACC-806D-3FDE451B2A1B}">
      <dgm:prSet/>
      <dgm:spPr/>
      <dgm:t>
        <a:bodyPr/>
        <a:lstStyle/>
        <a:p>
          <a:r>
            <a:rPr lang="ru-RU" dirty="0"/>
            <a:t>П. Билимбай</a:t>
          </a:r>
        </a:p>
      </dgm:t>
    </dgm:pt>
    <dgm:pt modelId="{0938D7AB-9414-45E5-8590-E687B4632CD3}" type="parTrans" cxnId="{92B64126-A8C9-44BA-8DA3-DFE3BD0D16C0}">
      <dgm:prSet/>
      <dgm:spPr/>
      <dgm:t>
        <a:bodyPr/>
        <a:lstStyle/>
        <a:p>
          <a:endParaRPr lang="ru-RU"/>
        </a:p>
      </dgm:t>
    </dgm:pt>
    <dgm:pt modelId="{971A2D0A-EE99-42BF-B929-160EF586C727}" type="sibTrans" cxnId="{92B64126-A8C9-44BA-8DA3-DFE3BD0D16C0}">
      <dgm:prSet/>
      <dgm:spPr/>
      <dgm:t>
        <a:bodyPr/>
        <a:lstStyle/>
        <a:p>
          <a:endParaRPr lang="ru-RU"/>
        </a:p>
      </dgm:t>
    </dgm:pt>
    <dgm:pt modelId="{7BEDB464-4A1D-4F42-9763-E40684E52B35}" type="pres">
      <dgm:prSet presAssocID="{D3BAFEDC-107B-4F85-BABE-34EC3C4B3282}" presName="Name0" presStyleCnt="0">
        <dgm:presLayoutVars>
          <dgm:chMax val="7"/>
          <dgm:dir/>
          <dgm:animOne val="branch"/>
        </dgm:presLayoutVars>
      </dgm:prSet>
      <dgm:spPr/>
    </dgm:pt>
    <dgm:pt modelId="{6F5B9EB0-6E01-4298-9D8E-00A5BD9056E7}" type="pres">
      <dgm:prSet presAssocID="{7C195670-B721-485E-BB49-469BA02CC14E}" presName="parTx1" presStyleLbl="node1" presStyleIdx="0" presStyleCnt="1" custLinFactNeighborX="4481" custLinFactNeighborY="22691"/>
      <dgm:spPr/>
    </dgm:pt>
    <dgm:pt modelId="{26B759BA-87A7-4037-A796-D56A38F47EA1}" type="pres">
      <dgm:prSet presAssocID="{7C195670-B721-485E-BB49-469BA02CC14E}" presName="spPre1" presStyleCnt="0"/>
      <dgm:spPr/>
    </dgm:pt>
    <dgm:pt modelId="{059F7F1E-3D34-4C28-AFF8-3B191B8DA842}" type="pres">
      <dgm:prSet presAssocID="{7C195670-B721-485E-BB49-469BA02CC14E}" presName="chLin1" presStyleCnt="0"/>
      <dgm:spPr/>
    </dgm:pt>
    <dgm:pt modelId="{0CB8A60E-43F8-4CA4-97D3-41C560587994}" type="pres">
      <dgm:prSet presAssocID="{9D0E36FE-1531-4A9E-B054-B712C52692BA}" presName="Name11" presStyleLbl="parChTrans1D1" presStyleIdx="0" presStyleCnt="10"/>
      <dgm:spPr/>
    </dgm:pt>
    <dgm:pt modelId="{9D337E66-90BA-4927-8D05-31B0D1D5C623}" type="pres">
      <dgm:prSet presAssocID="{AF5CCC04-1E02-4BBA-B69F-005FE4EAE4E7}" presName="txAndLines1" presStyleCnt="0"/>
      <dgm:spPr/>
    </dgm:pt>
    <dgm:pt modelId="{FCE6C372-6C53-4DE3-B940-EF45F62AA7B0}" type="pres">
      <dgm:prSet presAssocID="{AF5CCC04-1E02-4BBA-B69F-005FE4EAE4E7}" presName="anchor1" presStyleCnt="0"/>
      <dgm:spPr/>
    </dgm:pt>
    <dgm:pt modelId="{2CDC7E3C-DF52-4698-93AF-346E847BCFDB}" type="pres">
      <dgm:prSet presAssocID="{AF5CCC04-1E02-4BBA-B69F-005FE4EAE4E7}" presName="backup1" presStyleCnt="0"/>
      <dgm:spPr/>
    </dgm:pt>
    <dgm:pt modelId="{FBE9E70F-BA15-4C29-A608-7F69B26B077E}" type="pres">
      <dgm:prSet presAssocID="{AF5CCC04-1E02-4BBA-B69F-005FE4EAE4E7}" presName="preLine1" presStyleLbl="parChTrans1D1" presStyleIdx="1" presStyleCnt="10"/>
      <dgm:spPr/>
    </dgm:pt>
    <dgm:pt modelId="{B3B22B88-E0D8-47DE-8A97-ABAA3624EBDF}" type="pres">
      <dgm:prSet presAssocID="{AF5CCC04-1E02-4BBA-B69F-005FE4EAE4E7}" presName="desTx1" presStyleLbl="revTx" presStyleIdx="0" presStyleCnt="0">
        <dgm:presLayoutVars>
          <dgm:bulletEnabled val="1"/>
        </dgm:presLayoutVars>
      </dgm:prSet>
      <dgm:spPr/>
    </dgm:pt>
    <dgm:pt modelId="{3879FEF7-68C9-4E90-BCCB-EC15433FBD46}" type="pres">
      <dgm:prSet presAssocID="{0D4734D7-F33B-40D4-B4E5-19C5D07F0189}" presName="Name11" presStyleLbl="parChTrans1D1" presStyleIdx="2" presStyleCnt="10"/>
      <dgm:spPr/>
    </dgm:pt>
    <dgm:pt modelId="{361E18B5-E027-4356-BBCB-8153B6B9FD62}" type="pres">
      <dgm:prSet presAssocID="{0C1A2054-0443-474D-9EE8-FE9710979916}" presName="txAndLines1" presStyleCnt="0"/>
      <dgm:spPr/>
    </dgm:pt>
    <dgm:pt modelId="{02355987-2104-4F69-9D6E-A25CB6A2FA2D}" type="pres">
      <dgm:prSet presAssocID="{0C1A2054-0443-474D-9EE8-FE9710979916}" presName="anchor1" presStyleCnt="0"/>
      <dgm:spPr/>
    </dgm:pt>
    <dgm:pt modelId="{90E1C48A-3C8B-4E7B-B3AF-26996A4F5736}" type="pres">
      <dgm:prSet presAssocID="{0C1A2054-0443-474D-9EE8-FE9710979916}" presName="backup1" presStyleCnt="0"/>
      <dgm:spPr/>
    </dgm:pt>
    <dgm:pt modelId="{651E0BCA-BC59-4334-AA66-97EB57698AF5}" type="pres">
      <dgm:prSet presAssocID="{0C1A2054-0443-474D-9EE8-FE9710979916}" presName="preLine1" presStyleLbl="parChTrans1D1" presStyleIdx="3" presStyleCnt="10"/>
      <dgm:spPr/>
    </dgm:pt>
    <dgm:pt modelId="{A857AD9D-1353-4433-9A41-01EB88670CD7}" type="pres">
      <dgm:prSet presAssocID="{0C1A2054-0443-474D-9EE8-FE9710979916}" presName="desTx1" presStyleLbl="revTx" presStyleIdx="0" presStyleCnt="0">
        <dgm:presLayoutVars>
          <dgm:bulletEnabled val="1"/>
        </dgm:presLayoutVars>
      </dgm:prSet>
      <dgm:spPr/>
    </dgm:pt>
    <dgm:pt modelId="{68D9C622-B8EA-4333-9A8C-A28D44ADC904}" type="pres">
      <dgm:prSet presAssocID="{5AEB2241-87A4-4FCB-85A9-18EB5A12EC60}" presName="Name11" presStyleLbl="parChTrans1D1" presStyleIdx="4" presStyleCnt="10"/>
      <dgm:spPr/>
    </dgm:pt>
    <dgm:pt modelId="{79EA654A-D831-475C-A14A-2007C802E776}" type="pres">
      <dgm:prSet presAssocID="{2BDF053D-495E-46E2-A59D-09A1FBD9F984}" presName="txAndLines1" presStyleCnt="0"/>
      <dgm:spPr/>
    </dgm:pt>
    <dgm:pt modelId="{8E020CC6-5A04-44EB-B339-F5A89BF72EB6}" type="pres">
      <dgm:prSet presAssocID="{2BDF053D-495E-46E2-A59D-09A1FBD9F984}" presName="anchor1" presStyleCnt="0"/>
      <dgm:spPr/>
    </dgm:pt>
    <dgm:pt modelId="{F7A4CE22-77E6-4660-B55F-D0954B7F1DF7}" type="pres">
      <dgm:prSet presAssocID="{2BDF053D-495E-46E2-A59D-09A1FBD9F984}" presName="backup1" presStyleCnt="0"/>
      <dgm:spPr/>
    </dgm:pt>
    <dgm:pt modelId="{982ABA41-D7B3-46F7-9896-8955C29AC20F}" type="pres">
      <dgm:prSet presAssocID="{2BDF053D-495E-46E2-A59D-09A1FBD9F984}" presName="preLine1" presStyleLbl="parChTrans1D1" presStyleIdx="5" presStyleCnt="10"/>
      <dgm:spPr/>
    </dgm:pt>
    <dgm:pt modelId="{F119251D-4087-48CD-8A3F-C533213E5B63}" type="pres">
      <dgm:prSet presAssocID="{2BDF053D-495E-46E2-A59D-09A1FBD9F984}" presName="desTx1" presStyleLbl="revTx" presStyleIdx="0" presStyleCnt="0">
        <dgm:presLayoutVars>
          <dgm:bulletEnabled val="1"/>
        </dgm:presLayoutVars>
      </dgm:prSet>
      <dgm:spPr/>
    </dgm:pt>
    <dgm:pt modelId="{4418E60F-C2EF-419B-8098-45CF065A7A62}" type="pres">
      <dgm:prSet presAssocID="{0938D7AB-9414-45E5-8590-E687B4632CD3}" presName="Name11" presStyleLbl="parChTrans1D1" presStyleIdx="6" presStyleCnt="10"/>
      <dgm:spPr/>
    </dgm:pt>
    <dgm:pt modelId="{64EED64B-1531-4FEA-8980-0DB42AC4D4D5}" type="pres">
      <dgm:prSet presAssocID="{5AC610FE-3E66-4ACC-806D-3FDE451B2A1B}" presName="txAndLines1" presStyleCnt="0"/>
      <dgm:spPr/>
    </dgm:pt>
    <dgm:pt modelId="{C89DF75D-940D-48E6-9491-651F082478AF}" type="pres">
      <dgm:prSet presAssocID="{5AC610FE-3E66-4ACC-806D-3FDE451B2A1B}" presName="anchor1" presStyleCnt="0"/>
      <dgm:spPr/>
    </dgm:pt>
    <dgm:pt modelId="{3D583CF8-5F5B-472D-88A0-6CD200319290}" type="pres">
      <dgm:prSet presAssocID="{5AC610FE-3E66-4ACC-806D-3FDE451B2A1B}" presName="backup1" presStyleCnt="0"/>
      <dgm:spPr/>
    </dgm:pt>
    <dgm:pt modelId="{C348CE63-FF2F-438E-8F80-D52B1A844065}" type="pres">
      <dgm:prSet presAssocID="{5AC610FE-3E66-4ACC-806D-3FDE451B2A1B}" presName="preLine1" presStyleLbl="parChTrans1D1" presStyleIdx="7" presStyleCnt="10"/>
      <dgm:spPr/>
    </dgm:pt>
    <dgm:pt modelId="{1DE85873-DE81-4D0F-9CD2-2E18B0553C2C}" type="pres">
      <dgm:prSet presAssocID="{5AC610FE-3E66-4ACC-806D-3FDE451B2A1B}" presName="desTx1" presStyleLbl="revTx" presStyleIdx="0" presStyleCnt="0">
        <dgm:presLayoutVars>
          <dgm:bulletEnabled val="1"/>
        </dgm:presLayoutVars>
      </dgm:prSet>
      <dgm:spPr/>
    </dgm:pt>
    <dgm:pt modelId="{7203627B-B47A-42C3-981F-6C1B2C8A434E}" type="pres">
      <dgm:prSet presAssocID="{E0CC4017-6CF1-4CB5-8309-210E2F486750}" presName="Name11" presStyleLbl="parChTrans1D1" presStyleIdx="8" presStyleCnt="10"/>
      <dgm:spPr/>
    </dgm:pt>
    <dgm:pt modelId="{5DBB982C-1830-491C-9592-CFAB3D4CFDAA}" type="pres">
      <dgm:prSet presAssocID="{6212FF43-AADD-403A-8620-4E5889A0F03A}" presName="txAndLines1" presStyleCnt="0"/>
      <dgm:spPr/>
    </dgm:pt>
    <dgm:pt modelId="{022AB330-A950-4786-9977-423E9260AE16}" type="pres">
      <dgm:prSet presAssocID="{6212FF43-AADD-403A-8620-4E5889A0F03A}" presName="anchor1" presStyleCnt="0"/>
      <dgm:spPr/>
    </dgm:pt>
    <dgm:pt modelId="{B19B1E48-201E-4AF5-A46C-9CCBC85ABA3A}" type="pres">
      <dgm:prSet presAssocID="{6212FF43-AADD-403A-8620-4E5889A0F03A}" presName="backup1" presStyleCnt="0"/>
      <dgm:spPr/>
    </dgm:pt>
    <dgm:pt modelId="{FC8CD9D7-336F-4356-892A-2E0B0D38CBDA}" type="pres">
      <dgm:prSet presAssocID="{6212FF43-AADD-403A-8620-4E5889A0F03A}" presName="preLine1" presStyleLbl="parChTrans1D1" presStyleIdx="9" presStyleCnt="10"/>
      <dgm:spPr/>
    </dgm:pt>
    <dgm:pt modelId="{505D535F-4716-4410-9A6B-7F309669DA04}" type="pres">
      <dgm:prSet presAssocID="{6212FF43-AADD-403A-8620-4E5889A0F03A}" presName="desTx1" presStyleLbl="revTx" presStyleIdx="0" presStyleCnt="0">
        <dgm:presLayoutVars>
          <dgm:bulletEnabled val="1"/>
        </dgm:presLayoutVars>
      </dgm:prSet>
      <dgm:spPr/>
    </dgm:pt>
  </dgm:ptLst>
  <dgm:cxnLst>
    <dgm:cxn modelId="{33B15A15-0E11-4F3D-BDA9-DCC458D65F91}" type="presOf" srcId="{6212FF43-AADD-403A-8620-4E5889A0F03A}" destId="{505D535F-4716-4410-9A6B-7F309669DA04}" srcOrd="0" destOrd="0" presId="urn:microsoft.com/office/officeart/2009/3/layout/SubStepProcess"/>
    <dgm:cxn modelId="{07FD581D-DAB1-4CC4-B23A-A9E2C7BAA898}" type="presOf" srcId="{0C1A2054-0443-474D-9EE8-FE9710979916}" destId="{A857AD9D-1353-4433-9A41-01EB88670CD7}" srcOrd="0" destOrd="0" presId="urn:microsoft.com/office/officeart/2009/3/layout/SubStepProcess"/>
    <dgm:cxn modelId="{92B64126-A8C9-44BA-8DA3-DFE3BD0D16C0}" srcId="{7C195670-B721-485E-BB49-469BA02CC14E}" destId="{5AC610FE-3E66-4ACC-806D-3FDE451B2A1B}" srcOrd="3" destOrd="0" parTransId="{0938D7AB-9414-45E5-8590-E687B4632CD3}" sibTransId="{971A2D0A-EE99-42BF-B929-160EF586C727}"/>
    <dgm:cxn modelId="{F20EC228-A1F5-450F-9B28-A0CC001C23E7}" type="presOf" srcId="{7C195670-B721-485E-BB49-469BA02CC14E}" destId="{6F5B9EB0-6E01-4298-9D8E-00A5BD9056E7}" srcOrd="0" destOrd="0" presId="urn:microsoft.com/office/officeart/2009/3/layout/SubStepProcess"/>
    <dgm:cxn modelId="{1A904441-3FB5-4056-BB9A-0960282CDFB6}" type="presOf" srcId="{2BDF053D-495E-46E2-A59D-09A1FBD9F984}" destId="{F119251D-4087-48CD-8A3F-C533213E5B63}" srcOrd="0" destOrd="0" presId="urn:microsoft.com/office/officeart/2009/3/layout/SubStepProcess"/>
    <dgm:cxn modelId="{9149EA49-794F-4AA9-91A5-5F0C7ED39FE2}" type="presOf" srcId="{D3BAFEDC-107B-4F85-BABE-34EC3C4B3282}" destId="{7BEDB464-4A1D-4F42-9763-E40684E52B35}" srcOrd="0" destOrd="0" presId="urn:microsoft.com/office/officeart/2009/3/layout/SubStepProcess"/>
    <dgm:cxn modelId="{DB64A76D-A7BA-48DC-B4D8-6B6BDC36D83F}" type="presOf" srcId="{5AC610FE-3E66-4ACC-806D-3FDE451B2A1B}" destId="{1DE85873-DE81-4D0F-9CD2-2E18B0553C2C}" srcOrd="0" destOrd="0" presId="urn:microsoft.com/office/officeart/2009/3/layout/SubStepProcess"/>
    <dgm:cxn modelId="{A8344553-ADEB-4C32-BF9C-304BC49BD3D5}" srcId="{D3BAFEDC-107B-4F85-BABE-34EC3C4B3282}" destId="{7C195670-B721-485E-BB49-469BA02CC14E}" srcOrd="0" destOrd="0" parTransId="{157D0F21-A9A9-451F-8BAA-B25E2B447A02}" sibTransId="{6980452C-D39D-40E9-8D49-D2DF995257E4}"/>
    <dgm:cxn modelId="{30128C94-5445-472D-B8D9-FBAC2313869B}" type="presOf" srcId="{AF5CCC04-1E02-4BBA-B69F-005FE4EAE4E7}" destId="{B3B22B88-E0D8-47DE-8A97-ABAA3624EBDF}" srcOrd="0" destOrd="0" presId="urn:microsoft.com/office/officeart/2009/3/layout/SubStepProcess"/>
    <dgm:cxn modelId="{E65CA8A8-5317-44C9-9E9C-3DEACDBF8F5B}" srcId="{7C195670-B721-485E-BB49-469BA02CC14E}" destId="{0C1A2054-0443-474D-9EE8-FE9710979916}" srcOrd="1" destOrd="0" parTransId="{0D4734D7-F33B-40D4-B4E5-19C5D07F0189}" sibTransId="{04521CF6-CEDB-438B-8E08-B1D3C6A6D05F}"/>
    <dgm:cxn modelId="{526881CB-E9C9-481E-8218-6A36D9628B71}" srcId="{7C195670-B721-485E-BB49-469BA02CC14E}" destId="{AF5CCC04-1E02-4BBA-B69F-005FE4EAE4E7}" srcOrd="0" destOrd="0" parTransId="{9D0E36FE-1531-4A9E-B054-B712C52692BA}" sibTransId="{7898A398-22CA-477E-BA9D-5A6D46590FCE}"/>
    <dgm:cxn modelId="{5F3600D3-D486-41DC-B942-7686F84F6573}" srcId="{7C195670-B721-485E-BB49-469BA02CC14E}" destId="{2BDF053D-495E-46E2-A59D-09A1FBD9F984}" srcOrd="2" destOrd="0" parTransId="{5AEB2241-87A4-4FCB-85A9-18EB5A12EC60}" sibTransId="{3BAA7F82-D8E2-4FFA-8086-F156771E5C3E}"/>
    <dgm:cxn modelId="{44C09DE0-6330-4450-A660-45D112BB0E82}" srcId="{7C195670-B721-485E-BB49-469BA02CC14E}" destId="{6212FF43-AADD-403A-8620-4E5889A0F03A}" srcOrd="4" destOrd="0" parTransId="{E0CC4017-6CF1-4CB5-8309-210E2F486750}" sibTransId="{823C83AD-0443-42C7-A75E-092AA6CC9A81}"/>
    <dgm:cxn modelId="{DB07294D-EA53-46DE-83C4-2507BA772C9A}" type="presParOf" srcId="{7BEDB464-4A1D-4F42-9763-E40684E52B35}" destId="{6F5B9EB0-6E01-4298-9D8E-00A5BD9056E7}" srcOrd="0" destOrd="0" presId="urn:microsoft.com/office/officeart/2009/3/layout/SubStepProcess"/>
    <dgm:cxn modelId="{EC411B8B-6D00-4B76-9F90-D61493FBE254}" type="presParOf" srcId="{7BEDB464-4A1D-4F42-9763-E40684E52B35}" destId="{26B759BA-87A7-4037-A796-D56A38F47EA1}" srcOrd="1" destOrd="0" presId="urn:microsoft.com/office/officeart/2009/3/layout/SubStepProcess"/>
    <dgm:cxn modelId="{A51E05F3-E0E2-473E-AE4B-B6D9AC64D1B9}" type="presParOf" srcId="{7BEDB464-4A1D-4F42-9763-E40684E52B35}" destId="{059F7F1E-3D34-4C28-AFF8-3B191B8DA842}" srcOrd="2" destOrd="0" presId="urn:microsoft.com/office/officeart/2009/3/layout/SubStepProcess"/>
    <dgm:cxn modelId="{EA695E95-0A30-4A76-9EE5-7AAFD71935C7}" type="presParOf" srcId="{059F7F1E-3D34-4C28-AFF8-3B191B8DA842}" destId="{0CB8A60E-43F8-4CA4-97D3-41C560587994}" srcOrd="0" destOrd="0" presId="urn:microsoft.com/office/officeart/2009/3/layout/SubStepProcess"/>
    <dgm:cxn modelId="{4D949EAB-87F9-402C-B3D1-85E89DE3A308}" type="presParOf" srcId="{059F7F1E-3D34-4C28-AFF8-3B191B8DA842}" destId="{9D337E66-90BA-4927-8D05-31B0D1D5C623}" srcOrd="1" destOrd="0" presId="urn:microsoft.com/office/officeart/2009/3/layout/SubStepProcess"/>
    <dgm:cxn modelId="{F5F7C630-C60D-463A-870F-3547AB8AD4D1}" type="presParOf" srcId="{9D337E66-90BA-4927-8D05-31B0D1D5C623}" destId="{FCE6C372-6C53-4DE3-B940-EF45F62AA7B0}" srcOrd="0" destOrd="0" presId="urn:microsoft.com/office/officeart/2009/3/layout/SubStepProcess"/>
    <dgm:cxn modelId="{6415E15B-943A-41AC-9A62-0E6FA7F0F006}" type="presParOf" srcId="{9D337E66-90BA-4927-8D05-31B0D1D5C623}" destId="{2CDC7E3C-DF52-4698-93AF-346E847BCFDB}" srcOrd="1" destOrd="0" presId="urn:microsoft.com/office/officeart/2009/3/layout/SubStepProcess"/>
    <dgm:cxn modelId="{B0173E29-E7E7-46FB-A44E-4F5A3C8C474A}" type="presParOf" srcId="{9D337E66-90BA-4927-8D05-31B0D1D5C623}" destId="{FBE9E70F-BA15-4C29-A608-7F69B26B077E}" srcOrd="2" destOrd="0" presId="urn:microsoft.com/office/officeart/2009/3/layout/SubStepProcess"/>
    <dgm:cxn modelId="{83D023C9-E29F-4063-B693-F3024C3294EF}" type="presParOf" srcId="{9D337E66-90BA-4927-8D05-31B0D1D5C623}" destId="{B3B22B88-E0D8-47DE-8A97-ABAA3624EBDF}" srcOrd="3" destOrd="0" presId="urn:microsoft.com/office/officeart/2009/3/layout/SubStepProcess"/>
    <dgm:cxn modelId="{5CB3C1DD-54E1-45CC-8F93-CEB395856522}" type="presParOf" srcId="{059F7F1E-3D34-4C28-AFF8-3B191B8DA842}" destId="{3879FEF7-68C9-4E90-BCCB-EC15433FBD46}" srcOrd="2" destOrd="0" presId="urn:microsoft.com/office/officeart/2009/3/layout/SubStepProcess"/>
    <dgm:cxn modelId="{489D9ABC-5737-41B8-A92C-FFBEE23ED291}" type="presParOf" srcId="{059F7F1E-3D34-4C28-AFF8-3B191B8DA842}" destId="{361E18B5-E027-4356-BBCB-8153B6B9FD62}" srcOrd="3" destOrd="0" presId="urn:microsoft.com/office/officeart/2009/3/layout/SubStepProcess"/>
    <dgm:cxn modelId="{B3D19420-56C1-4A49-AF76-76C92E63F33D}" type="presParOf" srcId="{361E18B5-E027-4356-BBCB-8153B6B9FD62}" destId="{02355987-2104-4F69-9D6E-A25CB6A2FA2D}" srcOrd="0" destOrd="0" presId="urn:microsoft.com/office/officeart/2009/3/layout/SubStepProcess"/>
    <dgm:cxn modelId="{63F8CC91-F3DC-48D4-8196-82CF17E1E724}" type="presParOf" srcId="{361E18B5-E027-4356-BBCB-8153B6B9FD62}" destId="{90E1C48A-3C8B-4E7B-B3AF-26996A4F5736}" srcOrd="1" destOrd="0" presId="urn:microsoft.com/office/officeart/2009/3/layout/SubStepProcess"/>
    <dgm:cxn modelId="{F15912FF-2D73-4A92-823D-0B4A7FCE9598}" type="presParOf" srcId="{361E18B5-E027-4356-BBCB-8153B6B9FD62}" destId="{651E0BCA-BC59-4334-AA66-97EB57698AF5}" srcOrd="2" destOrd="0" presId="urn:microsoft.com/office/officeart/2009/3/layout/SubStepProcess"/>
    <dgm:cxn modelId="{77364DE6-52CE-426B-9512-B94C578E436C}" type="presParOf" srcId="{361E18B5-E027-4356-BBCB-8153B6B9FD62}" destId="{A857AD9D-1353-4433-9A41-01EB88670CD7}" srcOrd="3" destOrd="0" presId="urn:microsoft.com/office/officeart/2009/3/layout/SubStepProcess"/>
    <dgm:cxn modelId="{33961EF5-0C75-41BD-A3BC-E2764CD11202}" type="presParOf" srcId="{059F7F1E-3D34-4C28-AFF8-3B191B8DA842}" destId="{68D9C622-B8EA-4333-9A8C-A28D44ADC904}" srcOrd="4" destOrd="0" presId="urn:microsoft.com/office/officeart/2009/3/layout/SubStepProcess"/>
    <dgm:cxn modelId="{775EAB73-1BD9-483F-B7B2-B8DF466CF462}" type="presParOf" srcId="{059F7F1E-3D34-4C28-AFF8-3B191B8DA842}" destId="{79EA654A-D831-475C-A14A-2007C802E776}" srcOrd="5" destOrd="0" presId="urn:microsoft.com/office/officeart/2009/3/layout/SubStepProcess"/>
    <dgm:cxn modelId="{2B6AC145-9BDB-4B8D-84F8-52979A94B54D}" type="presParOf" srcId="{79EA654A-D831-475C-A14A-2007C802E776}" destId="{8E020CC6-5A04-44EB-B339-F5A89BF72EB6}" srcOrd="0" destOrd="0" presId="urn:microsoft.com/office/officeart/2009/3/layout/SubStepProcess"/>
    <dgm:cxn modelId="{7D1F676F-627B-4491-95CB-3308BE5347D9}" type="presParOf" srcId="{79EA654A-D831-475C-A14A-2007C802E776}" destId="{F7A4CE22-77E6-4660-B55F-D0954B7F1DF7}" srcOrd="1" destOrd="0" presId="urn:microsoft.com/office/officeart/2009/3/layout/SubStepProcess"/>
    <dgm:cxn modelId="{E790544C-8F4E-4C33-8CD6-F8C21779CA9A}" type="presParOf" srcId="{79EA654A-D831-475C-A14A-2007C802E776}" destId="{982ABA41-D7B3-46F7-9896-8955C29AC20F}" srcOrd="2" destOrd="0" presId="urn:microsoft.com/office/officeart/2009/3/layout/SubStepProcess"/>
    <dgm:cxn modelId="{C5090F40-D03C-4A92-87E5-8A924B3988ED}" type="presParOf" srcId="{79EA654A-D831-475C-A14A-2007C802E776}" destId="{F119251D-4087-48CD-8A3F-C533213E5B63}" srcOrd="3" destOrd="0" presId="urn:microsoft.com/office/officeart/2009/3/layout/SubStepProcess"/>
    <dgm:cxn modelId="{74C6D722-D0AD-4D5D-9B3F-83DBC8EE0800}" type="presParOf" srcId="{059F7F1E-3D34-4C28-AFF8-3B191B8DA842}" destId="{4418E60F-C2EF-419B-8098-45CF065A7A62}" srcOrd="6" destOrd="0" presId="urn:microsoft.com/office/officeart/2009/3/layout/SubStepProcess"/>
    <dgm:cxn modelId="{83EE625D-6EC1-4DB1-89C4-CF7851E577AC}" type="presParOf" srcId="{059F7F1E-3D34-4C28-AFF8-3B191B8DA842}" destId="{64EED64B-1531-4FEA-8980-0DB42AC4D4D5}" srcOrd="7" destOrd="0" presId="urn:microsoft.com/office/officeart/2009/3/layout/SubStepProcess"/>
    <dgm:cxn modelId="{46388145-DFA1-401C-9FFB-13D62081CEA1}" type="presParOf" srcId="{64EED64B-1531-4FEA-8980-0DB42AC4D4D5}" destId="{C89DF75D-940D-48E6-9491-651F082478AF}" srcOrd="0" destOrd="0" presId="urn:microsoft.com/office/officeart/2009/3/layout/SubStepProcess"/>
    <dgm:cxn modelId="{CDA2714A-F2EB-4BA4-B6B5-FE4C4974858D}" type="presParOf" srcId="{64EED64B-1531-4FEA-8980-0DB42AC4D4D5}" destId="{3D583CF8-5F5B-472D-88A0-6CD200319290}" srcOrd="1" destOrd="0" presId="urn:microsoft.com/office/officeart/2009/3/layout/SubStepProcess"/>
    <dgm:cxn modelId="{152A35E4-9194-4F01-9F7C-88A512E0FB08}" type="presParOf" srcId="{64EED64B-1531-4FEA-8980-0DB42AC4D4D5}" destId="{C348CE63-FF2F-438E-8F80-D52B1A844065}" srcOrd="2" destOrd="0" presId="urn:microsoft.com/office/officeart/2009/3/layout/SubStepProcess"/>
    <dgm:cxn modelId="{09D1E9BC-446F-428C-9175-72AF360CBFBB}" type="presParOf" srcId="{64EED64B-1531-4FEA-8980-0DB42AC4D4D5}" destId="{1DE85873-DE81-4D0F-9CD2-2E18B0553C2C}" srcOrd="3" destOrd="0" presId="urn:microsoft.com/office/officeart/2009/3/layout/SubStepProcess"/>
    <dgm:cxn modelId="{B085A329-13B4-49F2-B3DA-94668A259370}" type="presParOf" srcId="{059F7F1E-3D34-4C28-AFF8-3B191B8DA842}" destId="{7203627B-B47A-42C3-981F-6C1B2C8A434E}" srcOrd="8" destOrd="0" presId="urn:microsoft.com/office/officeart/2009/3/layout/SubStepProcess"/>
    <dgm:cxn modelId="{5996CC90-22C1-4110-8879-0F50D2184738}" type="presParOf" srcId="{059F7F1E-3D34-4C28-AFF8-3B191B8DA842}" destId="{5DBB982C-1830-491C-9592-CFAB3D4CFDAA}" srcOrd="9" destOrd="0" presId="urn:microsoft.com/office/officeart/2009/3/layout/SubStepProcess"/>
    <dgm:cxn modelId="{E31FF34E-D612-4167-AC77-A95F42832FC4}" type="presParOf" srcId="{5DBB982C-1830-491C-9592-CFAB3D4CFDAA}" destId="{022AB330-A950-4786-9977-423E9260AE16}" srcOrd="0" destOrd="0" presId="urn:microsoft.com/office/officeart/2009/3/layout/SubStepProcess"/>
    <dgm:cxn modelId="{989E2492-174E-4EF0-A29B-541C34174C06}" type="presParOf" srcId="{5DBB982C-1830-491C-9592-CFAB3D4CFDAA}" destId="{B19B1E48-201E-4AF5-A46C-9CCBC85ABA3A}" srcOrd="1" destOrd="0" presId="urn:microsoft.com/office/officeart/2009/3/layout/SubStepProcess"/>
    <dgm:cxn modelId="{8EB08F24-0938-452B-A57D-EF3F6CF6B9F8}" type="presParOf" srcId="{5DBB982C-1830-491C-9592-CFAB3D4CFDAA}" destId="{FC8CD9D7-336F-4356-892A-2E0B0D38CBDA}" srcOrd="2" destOrd="0" presId="urn:microsoft.com/office/officeart/2009/3/layout/SubStepProcess"/>
    <dgm:cxn modelId="{191D09A9-F6F6-4262-B34F-ED22609ECE39}" type="presParOf" srcId="{5DBB982C-1830-491C-9592-CFAB3D4CFDAA}" destId="{505D535F-4716-4410-9A6B-7F309669DA04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B9EB0-6E01-4298-9D8E-00A5BD9056E7}">
      <dsp:nvSpPr>
        <dsp:cNvPr id="0" name=""/>
        <dsp:cNvSpPr/>
      </dsp:nvSpPr>
      <dsp:spPr>
        <a:xfrm>
          <a:off x="45717" y="1707878"/>
          <a:ext cx="3667124" cy="3667124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Первоуральск</a:t>
          </a:r>
        </a:p>
      </dsp:txBody>
      <dsp:txXfrm>
        <a:off x="582755" y="2244916"/>
        <a:ext cx="2593048" cy="2593048"/>
      </dsp:txXfrm>
    </dsp:sp>
    <dsp:sp modelId="{0CB8A60E-43F8-4CA4-97D3-41C560587994}">
      <dsp:nvSpPr>
        <dsp:cNvPr id="0" name=""/>
        <dsp:cNvSpPr/>
      </dsp:nvSpPr>
      <dsp:spPr>
        <a:xfrm rot="17250126">
          <a:off x="2838321" y="1876900"/>
          <a:ext cx="27988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8831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9E70F-BA15-4C29-A608-7F69B26B077E}">
      <dsp:nvSpPr>
        <dsp:cNvPr id="0" name=""/>
        <dsp:cNvSpPr/>
      </dsp:nvSpPr>
      <dsp:spPr>
        <a:xfrm>
          <a:off x="4658598" y="542269"/>
          <a:ext cx="428635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22B88-E0D8-47DE-8A97-ABAA3624EBDF}">
      <dsp:nvSpPr>
        <dsp:cNvPr id="0" name=""/>
        <dsp:cNvSpPr/>
      </dsp:nvSpPr>
      <dsp:spPr>
        <a:xfrm>
          <a:off x="5087234" y="503"/>
          <a:ext cx="3039415" cy="10835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П. Кузино</a:t>
          </a:r>
        </a:p>
      </dsp:txBody>
      <dsp:txXfrm>
        <a:off x="5087234" y="503"/>
        <a:ext cx="3039415" cy="1083532"/>
      </dsp:txXfrm>
    </dsp:sp>
    <dsp:sp modelId="{3879FEF7-68C9-4E90-BCCB-EC15433FBD46}">
      <dsp:nvSpPr>
        <dsp:cNvPr id="0" name=""/>
        <dsp:cNvSpPr/>
      </dsp:nvSpPr>
      <dsp:spPr>
        <a:xfrm rot="17776541">
          <a:off x="3287046" y="2478260"/>
          <a:ext cx="19013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138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E0BCA-BC59-4334-AA66-97EB57698AF5}">
      <dsp:nvSpPr>
        <dsp:cNvPr id="0" name=""/>
        <dsp:cNvSpPr/>
      </dsp:nvSpPr>
      <dsp:spPr>
        <a:xfrm>
          <a:off x="4658598" y="1625801"/>
          <a:ext cx="428635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7AD9D-1353-4433-9A41-01EB88670CD7}">
      <dsp:nvSpPr>
        <dsp:cNvPr id="0" name=""/>
        <dsp:cNvSpPr/>
      </dsp:nvSpPr>
      <dsp:spPr>
        <a:xfrm>
          <a:off x="5087234" y="1084035"/>
          <a:ext cx="3039415" cy="10835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П. Дружинино</a:t>
          </a:r>
        </a:p>
      </dsp:txBody>
      <dsp:txXfrm>
        <a:off x="5087234" y="1084035"/>
        <a:ext cx="3039415" cy="1083532"/>
      </dsp:txXfrm>
    </dsp:sp>
    <dsp:sp modelId="{68D9C622-B8EA-4333-9A8C-A28D44ADC904}">
      <dsp:nvSpPr>
        <dsp:cNvPr id="0" name=""/>
        <dsp:cNvSpPr/>
      </dsp:nvSpPr>
      <dsp:spPr>
        <a:xfrm rot="19119458">
          <a:off x="3677168" y="3079621"/>
          <a:ext cx="11211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113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ABA41-D7B3-46F7-9896-8955C29AC20F}">
      <dsp:nvSpPr>
        <dsp:cNvPr id="0" name=""/>
        <dsp:cNvSpPr/>
      </dsp:nvSpPr>
      <dsp:spPr>
        <a:xfrm>
          <a:off x="4658598" y="2709333"/>
          <a:ext cx="428635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9251D-4087-48CD-8A3F-C533213E5B63}">
      <dsp:nvSpPr>
        <dsp:cNvPr id="0" name=""/>
        <dsp:cNvSpPr/>
      </dsp:nvSpPr>
      <dsp:spPr>
        <a:xfrm>
          <a:off x="5087234" y="2167567"/>
          <a:ext cx="3039415" cy="10835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П. Шаля</a:t>
          </a:r>
        </a:p>
      </dsp:txBody>
      <dsp:txXfrm>
        <a:off x="5087234" y="2167567"/>
        <a:ext cx="3039415" cy="1083532"/>
      </dsp:txXfrm>
    </dsp:sp>
    <dsp:sp modelId="{4418E60F-C2EF-419B-8098-45CF065A7A62}">
      <dsp:nvSpPr>
        <dsp:cNvPr id="0" name=""/>
        <dsp:cNvSpPr/>
      </dsp:nvSpPr>
      <dsp:spPr>
        <a:xfrm rot="893248">
          <a:off x="3802257" y="3680981"/>
          <a:ext cx="8709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095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8CE63-FF2F-438E-8F80-D52B1A844065}">
      <dsp:nvSpPr>
        <dsp:cNvPr id="0" name=""/>
        <dsp:cNvSpPr/>
      </dsp:nvSpPr>
      <dsp:spPr>
        <a:xfrm>
          <a:off x="4658598" y="3792865"/>
          <a:ext cx="428635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85873-DE81-4D0F-9CD2-2E18B0553C2C}">
      <dsp:nvSpPr>
        <dsp:cNvPr id="0" name=""/>
        <dsp:cNvSpPr/>
      </dsp:nvSpPr>
      <dsp:spPr>
        <a:xfrm>
          <a:off x="5087234" y="3251099"/>
          <a:ext cx="3039415" cy="10835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П. Билимбай</a:t>
          </a:r>
        </a:p>
      </dsp:txBody>
      <dsp:txXfrm>
        <a:off x="5087234" y="3251099"/>
        <a:ext cx="3039415" cy="1083532"/>
      </dsp:txXfrm>
    </dsp:sp>
    <dsp:sp modelId="{7203627B-B47A-42C3-981F-6C1B2C8A434E}">
      <dsp:nvSpPr>
        <dsp:cNvPr id="0" name=""/>
        <dsp:cNvSpPr/>
      </dsp:nvSpPr>
      <dsp:spPr>
        <a:xfrm rot="3281049">
          <a:off x="3509707" y="4282341"/>
          <a:ext cx="14560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6058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CD9D7-336F-4356-892A-2E0B0D38CBDA}">
      <dsp:nvSpPr>
        <dsp:cNvPr id="0" name=""/>
        <dsp:cNvSpPr/>
      </dsp:nvSpPr>
      <dsp:spPr>
        <a:xfrm>
          <a:off x="4658598" y="4876397"/>
          <a:ext cx="428635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D535F-4716-4410-9A6B-7F309669DA04}">
      <dsp:nvSpPr>
        <dsp:cNvPr id="0" name=""/>
        <dsp:cNvSpPr/>
      </dsp:nvSpPr>
      <dsp:spPr>
        <a:xfrm>
          <a:off x="5087234" y="4334631"/>
          <a:ext cx="3039415" cy="10835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П. Прогресс</a:t>
          </a:r>
        </a:p>
      </dsp:txBody>
      <dsp:txXfrm>
        <a:off x="5087234" y="4334631"/>
        <a:ext cx="3039415" cy="1083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3CBBF-8EC7-40DA-9E06-D8A4EA0A70A2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224C9-4154-46BC-AAA4-BF92CE2D7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7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224C9-4154-46BC-AAA4-BF92CE2D700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92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38-0717-424A-93B9-9CC31BF29739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E4BC3-4F15-4E92-95AC-848982EB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6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38-0717-424A-93B9-9CC31BF29739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E4BC3-4F15-4E92-95AC-848982EB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38-0717-424A-93B9-9CC31BF29739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E4BC3-4F15-4E92-95AC-848982EB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1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38-0717-424A-93B9-9CC31BF29739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E4BC3-4F15-4E92-95AC-848982EB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7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38-0717-424A-93B9-9CC31BF29739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E4BC3-4F15-4E92-95AC-848982EB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4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38-0717-424A-93B9-9CC31BF29739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E4BC3-4F15-4E92-95AC-848982EB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0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38-0717-424A-93B9-9CC31BF29739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E4BC3-4F15-4E92-95AC-848982EB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97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38-0717-424A-93B9-9CC31BF29739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E4BC3-4F15-4E92-95AC-848982EB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38-0717-424A-93B9-9CC31BF29739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E4BC3-4F15-4E92-95AC-848982EB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38-0717-424A-93B9-9CC31BF29739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E4BC3-4F15-4E92-95AC-848982EB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5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E38-0717-424A-93B9-9CC31BF29739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E4BC3-4F15-4E92-95AC-848982EB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28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6E38-0717-424A-93B9-9CC31BF29739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E4BC3-4F15-4E92-95AC-848982EB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5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&#1092;&#1086;&#1085;&#1076;-&#1089;&#1086;&#1092;&#1080;&#1103;.&#1088;&#1092;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fsofiapvk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&#1092;&#1086;&#1085;&#1076;-&#1089;&#1086;&#1092;&#1080;&#1103;.&#1088;&#1092;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283" y="1310983"/>
            <a:ext cx="6616375" cy="5547532"/>
          </a:xfrm>
          <a:prstGeom prst="rect">
            <a:avLst/>
          </a:prstGeom>
          <a:solidFill>
            <a:srgbClr val="5F7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F7ED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20678" y="1310982"/>
            <a:ext cx="5371323" cy="5547018"/>
          </a:xfrm>
          <a:prstGeom prst="rect">
            <a:avLst/>
          </a:prstGeom>
          <a:solidFill>
            <a:srgbClr val="5F7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F7ED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2898215" y="-2884931"/>
            <a:ext cx="6858000" cy="12627863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81607" y="2145499"/>
            <a:ext cx="10491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Публичный годовой отчет </a:t>
            </a:r>
            <a:r>
              <a:rPr lang="ru-RU" sz="4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благотворительного фонда «София» за 2024г.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3" y="-566926"/>
            <a:ext cx="4327298" cy="30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8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6200000">
            <a:off x="2667000" y="-2659750"/>
            <a:ext cx="6858000" cy="12191999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80885" y="3436250"/>
            <a:ext cx="4050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Олеся Курбатова</a:t>
            </a: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Директор</a:t>
            </a: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     +7(950)552-86-51</a:t>
            </a:r>
          </a:p>
          <a:p>
            <a:endParaRPr lang="ru-RU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endParaRPr lang="ru-RU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endParaRPr lang="ru-RU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endParaRPr lang="ru-RU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endParaRPr lang="ru-RU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endParaRPr lang="ru-RU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endParaRPr lang="ru-RU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фонд-</a:t>
            </a:r>
            <a:r>
              <a:rPr lang="ru-RU" sz="2000" b="1" dirty="0" err="1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софия.рф</a:t>
            </a:r>
            <a:endParaRPr lang="ru-RU" sz="2000" b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479" y="-639174"/>
            <a:ext cx="4327298" cy="3060441"/>
          </a:xfrm>
          <a:prstGeom prst="rect">
            <a:avLst/>
          </a:prstGeom>
        </p:spPr>
      </p:pic>
      <p:pic>
        <p:nvPicPr>
          <p:cNvPr id="7" name="Google Shape;1203;p154"/>
          <p:cNvPicPr/>
          <p:nvPr/>
        </p:nvPicPr>
        <p:blipFill>
          <a:blip r:embed="rId4"/>
          <a:stretch/>
        </p:blipFill>
        <p:spPr>
          <a:xfrm>
            <a:off x="938810" y="3996162"/>
            <a:ext cx="324360" cy="332640"/>
          </a:xfrm>
          <a:prstGeom prst="rect">
            <a:avLst/>
          </a:prstGeom>
          <a:ln w="0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80885" y="2082713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Благотворительный фонд «София»</a:t>
            </a:r>
          </a:p>
          <a:p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522" y="4328802"/>
            <a:ext cx="2428614" cy="24286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85" y="4331195"/>
            <a:ext cx="2426221" cy="242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7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5215" y="1301992"/>
            <a:ext cx="6903165" cy="3054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84584" y="0"/>
            <a:ext cx="3627897" cy="6858000"/>
          </a:xfrm>
          <a:prstGeom prst="rect">
            <a:avLst/>
          </a:prstGeom>
          <a:solidFill>
            <a:srgbClr val="5F7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F7ED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787" y="435971"/>
            <a:ext cx="858136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dirty="0">
                <a:solidFill>
                  <a:srgbClr val="034677"/>
                </a:solidFill>
                <a:latin typeface="Roboto"/>
                <a:ea typeface="Roboto"/>
                <a:cs typeface="Roboto"/>
              </a:rPr>
              <a:t>Миссия</a:t>
            </a:r>
          </a:p>
          <a:p>
            <a:pPr algn="ctr"/>
            <a:endParaRPr lang="ru-RU" sz="2667" b="1" dirty="0">
              <a:solidFill>
                <a:srgbClr val="034677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4168" y="2944368"/>
            <a:ext cx="318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57" y="2339150"/>
            <a:ext cx="3878424" cy="2908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00"/>
          <a:stretch/>
        </p:blipFill>
        <p:spPr>
          <a:xfrm>
            <a:off x="4721451" y="3686174"/>
            <a:ext cx="3090506" cy="3069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99763" y="1756868"/>
            <a:ext cx="5994067" cy="21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Активно способствуем повышению качества жизни населения, оказавшегося в сложных социальных и экономических условиях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7202AF-31D4-1E72-BC04-F436712CA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87" y="-149477"/>
            <a:ext cx="4327298" cy="30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6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6949052" y="1615051"/>
            <a:ext cx="6858000" cy="3627897"/>
          </a:xfrm>
          <a:prstGeom prst="rect">
            <a:avLst/>
          </a:prstGeom>
          <a:solidFill>
            <a:srgbClr val="5F7ED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23133" y="442426"/>
            <a:ext cx="6809620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7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Информация об организации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" y="4178808"/>
            <a:ext cx="5160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Благотворительный фонд "София" – это организация, которая призвана помогать людям в трудной жизненной ситуации и способствовать развитию общества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" y="1380744"/>
            <a:ext cx="83999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ИНН 6684039438, КПП 668401001, ОГРН 1216600030570</a:t>
            </a:r>
            <a:br>
              <a:rPr lang="ru-RU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</a:br>
            <a:r>
              <a:rPr lang="ru-RU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Адрес: 623104 Свердловская обл. г. Первоуральск ул. Володарского 17 кв. 1</a:t>
            </a:r>
          </a:p>
          <a:p>
            <a:r>
              <a:rPr lang="ru-RU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Телефон: 89505528651  </a:t>
            </a:r>
            <a:br>
              <a:rPr lang="ru-RU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</a:br>
            <a:r>
              <a:rPr lang="ru-RU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Сайт: </a:t>
            </a:r>
            <a:r>
              <a:rPr lang="en-US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  <a:hlinkClick r:id="rId2"/>
              </a:rPr>
              <a:t>https://</a:t>
            </a:r>
            <a:r>
              <a:rPr lang="ru-RU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  <a:hlinkClick r:id="rId2"/>
              </a:rPr>
              <a:t>фонд-</a:t>
            </a:r>
            <a:r>
              <a:rPr lang="ru-RU" dirty="0" err="1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  <a:hlinkClick r:id="rId2"/>
              </a:rPr>
              <a:t>софия.рф</a:t>
            </a:r>
            <a:r>
              <a:rPr lang="ru-RU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  <a:hlinkClick r:id="rId2"/>
              </a:rPr>
              <a:t>/</a:t>
            </a:r>
            <a:endParaRPr lang="ru-RU" dirty="0">
              <a:solidFill>
                <a:srgbClr val="034677"/>
              </a:solidFill>
              <a:latin typeface="Roboto" panose="020B0604020202020204" charset="0"/>
              <a:ea typeface="Roboto" panose="020B0604020202020204" charset="0"/>
            </a:endParaRPr>
          </a:p>
          <a:p>
            <a:r>
              <a:rPr lang="ru-RU" dirty="0" err="1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Соцсети</a:t>
            </a:r>
            <a:r>
              <a:rPr lang="ru-RU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: </a:t>
            </a:r>
            <a:r>
              <a:rPr lang="en-US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  <a:hlinkClick r:id="rId3"/>
              </a:rPr>
              <a:t>https://vk.com/bfsofiapvk</a:t>
            </a:r>
            <a:endParaRPr lang="ru-RU" dirty="0">
              <a:solidFill>
                <a:srgbClr val="034677"/>
              </a:solidFill>
              <a:latin typeface="Roboto" panose="020B0604020202020204" charset="0"/>
              <a:ea typeface="Roboto" panose="020B0604020202020204" charset="0"/>
            </a:endParaRP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72" y="3570173"/>
            <a:ext cx="4291584" cy="32186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" y="3672836"/>
            <a:ext cx="3934580" cy="29509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51" b="-760"/>
          <a:stretch/>
        </p:blipFill>
        <p:spPr>
          <a:xfrm>
            <a:off x="8352656" y="3708063"/>
            <a:ext cx="3658016" cy="29429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6F30A1-50B5-18E8-D4D0-C7E84FF553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87" y="-149477"/>
            <a:ext cx="4327298" cy="30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0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84162" y="0"/>
            <a:ext cx="3627897" cy="6858000"/>
          </a:xfrm>
          <a:prstGeom prst="rect">
            <a:avLst/>
          </a:prstGeom>
          <a:solidFill>
            <a:srgbClr val="5F7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F7ED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2768" y="475488"/>
            <a:ext cx="713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34677"/>
                </a:solidFill>
                <a:latin typeface="Roboto"/>
              </a:rPr>
              <a:t>География деятельности благотворительного фонда «СОФИЯ» в 2024г.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26718939"/>
              </p:ext>
            </p:extLst>
          </p:nvPr>
        </p:nvGraphicFramePr>
        <p:xfrm>
          <a:off x="696976" y="9299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79C29D-6F79-BB67-1E26-42171D79D0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87" y="-149477"/>
            <a:ext cx="4327298" cy="30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53848C-B450-3DC1-4A06-D826D62D42D8}"/>
              </a:ext>
            </a:extLst>
          </p:cNvPr>
          <p:cNvSpPr/>
          <p:nvPr/>
        </p:nvSpPr>
        <p:spPr>
          <a:xfrm>
            <a:off x="8584162" y="0"/>
            <a:ext cx="3627897" cy="6858000"/>
          </a:xfrm>
          <a:prstGeom prst="rect">
            <a:avLst/>
          </a:prstGeom>
          <a:solidFill>
            <a:srgbClr val="5F7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F7ED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72" y="915178"/>
            <a:ext cx="8264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	</a:t>
            </a:r>
            <a:r>
              <a:rPr lang="ru-RU" sz="3200" b="1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Философия работы фонда </a:t>
            </a:r>
            <a:r>
              <a:rPr lang="ru-RU" sz="24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основана на принципе социальной справедливости и эффективного использования ресурсов. </a:t>
            </a:r>
          </a:p>
          <a:p>
            <a:r>
              <a:rPr lang="ru-RU" sz="24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	Организация активно занимается поиском спонсоров и партнеров для реализации своих проектов. </a:t>
            </a:r>
          </a:p>
          <a:p>
            <a:r>
              <a:rPr lang="ru-RU" sz="24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	Фонд "София" также проводит различные благотворительные акции и мероприятия с целью привлечения внимания к социальным проблемам и формированию культуры взаимопомощи в обществе.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9A25D6-C672-046C-1D09-C7D91904A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87" y="-149477"/>
            <a:ext cx="4327298" cy="30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9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84162" y="0"/>
            <a:ext cx="3627897" cy="6858000"/>
          </a:xfrm>
          <a:prstGeom prst="rect">
            <a:avLst/>
          </a:prstGeom>
          <a:solidFill>
            <a:srgbClr val="5F7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F7ED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81434-3223-BD82-4384-15CA8F8292E6}"/>
              </a:ext>
            </a:extLst>
          </p:cNvPr>
          <p:cNvSpPr txBox="1"/>
          <p:nvPr/>
        </p:nvSpPr>
        <p:spPr>
          <a:xfrm>
            <a:off x="2257918" y="301557"/>
            <a:ext cx="4977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Проделанная работа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534422-9616-6F19-72AE-7B704F588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87" y="-149477"/>
            <a:ext cx="4327298" cy="3060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99D44C-AA6B-3797-7555-69E6806DC8FE}"/>
              </a:ext>
            </a:extLst>
          </p:cNvPr>
          <p:cNvSpPr txBox="1"/>
          <p:nvPr/>
        </p:nvSpPr>
        <p:spPr>
          <a:xfrm>
            <a:off x="618200" y="1079770"/>
            <a:ext cx="7266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	За 2024г. мы успешно реализовали 2 проекта при поддержке Фонда президентских грантов: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Хлеб насущный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Хлеб насущный 2.0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F7EDA-88E3-09D4-EC28-21D455CB09F0}"/>
              </a:ext>
            </a:extLst>
          </p:cNvPr>
          <p:cNvSpPr txBox="1"/>
          <p:nvPr/>
        </p:nvSpPr>
        <p:spPr>
          <a:xfrm>
            <a:off x="567765" y="2864719"/>
            <a:ext cx="782540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Цель проектов</a:t>
            </a:r>
          </a:p>
          <a:p>
            <a:pPr algn="ctr"/>
            <a:endParaRPr lang="ru-RU" sz="2000" dirty="0">
              <a:solidFill>
                <a:srgbClr val="034677"/>
              </a:solidFill>
              <a:latin typeface="Roboto" panose="020B0604020202020204" charset="0"/>
              <a:ea typeface="Roboto" panose="020B0604020202020204" charset="0"/>
            </a:endParaRPr>
          </a:p>
          <a:p>
            <a:r>
              <a:rPr lang="ru-RU" sz="20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	Поддержка лиц и повышение качества жизни 300 граждан, проживающих в г. Первоуральске, п. Билимбай, п. Прогресс, п. Кузино, п. </a:t>
            </a:r>
            <a:r>
              <a:rPr lang="ru-RU" sz="2000" dirty="0" err="1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Битимка</a:t>
            </a:r>
            <a:r>
              <a:rPr lang="ru-RU" sz="20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, находящихся в трудной жизненной ситуации, и содействие в их социальной адаптации путём предоставления бесплатных обедов, одежды и обуви по сезону, а также с помощью индивидуальных консультаций для людей из числа целевой группы.</a:t>
            </a:r>
          </a:p>
        </p:txBody>
      </p:sp>
    </p:spTree>
    <p:extLst>
      <p:ext uri="{BB962C8B-B14F-4D97-AF65-F5344CB8AC3E}">
        <p14:creationId xmlns:p14="http://schemas.microsoft.com/office/powerpoint/2010/main" val="282183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84162" y="0"/>
            <a:ext cx="3627897" cy="6858000"/>
          </a:xfrm>
          <a:prstGeom prst="rect">
            <a:avLst/>
          </a:prstGeom>
          <a:solidFill>
            <a:srgbClr val="5F7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F7ED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1AA394-93A4-FC69-D02D-60FE31736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87" y="-149477"/>
            <a:ext cx="4327298" cy="3060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49E5A8-A78D-22BF-7B8C-8E68130B9DD0}"/>
              </a:ext>
            </a:extLst>
          </p:cNvPr>
          <p:cNvSpPr txBox="1"/>
          <p:nvPr/>
        </p:nvSpPr>
        <p:spPr>
          <a:xfrm>
            <a:off x="2071992" y="214009"/>
            <a:ext cx="5006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Финансовые результаты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620A4-2FD4-28B5-2B4E-6402370D0989}"/>
              </a:ext>
            </a:extLst>
          </p:cNvPr>
          <p:cNvSpPr txBox="1"/>
          <p:nvPr/>
        </p:nvSpPr>
        <p:spPr>
          <a:xfrm>
            <a:off x="648362" y="1533465"/>
            <a:ext cx="66829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 В ходе проекта мы реализовали 1 823 056,00 ₽</a:t>
            </a:r>
          </a:p>
          <a:p>
            <a:endParaRPr lang="ru-RU" sz="2000" dirty="0">
              <a:solidFill>
                <a:srgbClr val="034677"/>
              </a:solidFill>
              <a:latin typeface="Roboto" panose="020B0604020202020204" charset="0"/>
              <a:ea typeface="Roboto" panose="020B0604020202020204" charset="0"/>
            </a:endParaRPr>
          </a:p>
          <a:p>
            <a:r>
              <a:rPr lang="ru-RU" sz="20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- «Еда для каждого». В городе Первоуральск были организованы точки, где три раза в неделю нуждающиеся могли получить горячее питание, а для людей, которые не могут выйти из дома, была организована доставка готовой еды и продуктовых наборов. Так, мы на протяжении 7 месяцев проекта обеспечивали горячим питанием 80 человек, 20 человек получали поддержку в виде продуктовых наборов.</a:t>
            </a:r>
            <a:br>
              <a:rPr lang="ru-RU" sz="20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</a:br>
            <a:r>
              <a:rPr lang="ru-RU" sz="20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- «Одежда и предметы первой необходимости». На протяжении семи месяцев один раз в неделю специалисты  выдавали нуждающимся необходимый набор вещей и предметов первой необходимости. 140 человек получали набор вещей.</a:t>
            </a:r>
          </a:p>
          <a:p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43A7DF-B147-AD6E-FF60-F510BF04E7E6}"/>
              </a:ext>
            </a:extLst>
          </p:cNvPr>
          <p:cNvSpPr txBox="1"/>
          <p:nvPr/>
        </p:nvSpPr>
        <p:spPr>
          <a:xfrm>
            <a:off x="2363822" y="935292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«Хлеб насущный»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654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84162" y="0"/>
            <a:ext cx="3627897" cy="6858000"/>
          </a:xfrm>
          <a:prstGeom prst="rect">
            <a:avLst/>
          </a:prstGeom>
          <a:solidFill>
            <a:srgbClr val="5F7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F7ED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CD1A28-7892-3BCF-218A-E4262ACED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87" y="-149477"/>
            <a:ext cx="4327298" cy="3060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CA60F4-7B3A-39E0-4F9E-75B5BA0FD092}"/>
              </a:ext>
            </a:extLst>
          </p:cNvPr>
          <p:cNvSpPr txBox="1"/>
          <p:nvPr/>
        </p:nvSpPr>
        <p:spPr>
          <a:xfrm>
            <a:off x="-52972" y="1082720"/>
            <a:ext cx="5479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   В ходе проекта мы </a:t>
            </a:r>
            <a:r>
              <a:rPr lang="ru-RU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реализовали 1 643 843,00 ₽</a:t>
            </a:r>
          </a:p>
          <a:p>
            <a:endParaRPr lang="ru-RU" dirty="0">
              <a:solidFill>
                <a:srgbClr val="034677"/>
              </a:solidFill>
              <a:latin typeface="Roboto" panose="020B0604020202020204" charset="0"/>
              <a:ea typeface="Roboto" panose="020B0604020202020204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DBD63-4A45-155A-C703-418D3B25CAD2}"/>
              </a:ext>
            </a:extLst>
          </p:cNvPr>
          <p:cNvSpPr txBox="1"/>
          <p:nvPr/>
        </p:nvSpPr>
        <p:spPr>
          <a:xfrm>
            <a:off x="126461" y="1488332"/>
            <a:ext cx="81402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Проект «Хлеб насущный 2.0» продолжает идею нашего проекта-победителя 2023 года с целью оказания социальной помощи людям, оказавшимся в трудной жизненной. В новом витке проекта мы масштабировали оказываемую поддержку и расширили спектр предоставляемых услуг. Наша команда охватила услугами не только нуждающихся жителей города Первоуральска, но и прилегающих сельских населённых пунктов (п. Билимбай, п. Прогресс, п. Кузино, п. </a:t>
            </a:r>
            <a:r>
              <a:rPr lang="ru-RU" sz="1700" dirty="0" err="1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Битимка</a:t>
            </a:r>
            <a:r>
              <a:rPr lang="ru-RU" sz="17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). На протяжении 7 месяцев в рамках проекта поддержку получали не менее 300 человек. Также отличительной особенностью нового проекта стало привлечение к работе в качестве волонтёров школьников-подростков и местной молодёжи.</a:t>
            </a:r>
            <a:br>
              <a:rPr lang="ru-RU" sz="17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</a:br>
            <a:r>
              <a:rPr lang="ru-RU" sz="17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Совместно со специалистами учреждений социальной защиты была организована поддержка по таким направлениям, как:</a:t>
            </a:r>
          </a:p>
          <a:p>
            <a:r>
              <a:rPr lang="ru-RU" sz="17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• «Еда для каждого». В городе Первоуральске была организована точка, где пять раз в неделю нуждающиеся </a:t>
            </a:r>
            <a:r>
              <a:rPr lang="ru-RU" sz="1700" dirty="0" err="1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иогли</a:t>
            </a:r>
            <a:r>
              <a:rPr lang="ru-RU" sz="17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 получать горячее питание, а для людей, которые не могут выйти из дома, и жителей посёлков была организована доставка готовой еды и продуктовых наборов (ранее раздача обедов проходила лишь три раза в неделю). Так, мы смогли на протяжении проекта обеспечивать горячим питанием 100 человек, 40 человек получали поддержку в виде продуктовых наборов.</a:t>
            </a:r>
            <a:br>
              <a:rPr lang="ru-RU" sz="17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</a:br>
            <a:endParaRPr lang="ru-RU" sz="1700" dirty="0">
              <a:solidFill>
                <a:srgbClr val="034677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668EC-0C7F-0F88-77CB-2F36B0790D84}"/>
              </a:ext>
            </a:extLst>
          </p:cNvPr>
          <p:cNvSpPr txBox="1"/>
          <p:nvPr/>
        </p:nvSpPr>
        <p:spPr>
          <a:xfrm>
            <a:off x="2986392" y="403419"/>
            <a:ext cx="326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«Хлеб насущный 2.0»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694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84162" y="0"/>
            <a:ext cx="3627897" cy="6858000"/>
          </a:xfrm>
          <a:prstGeom prst="rect">
            <a:avLst/>
          </a:prstGeom>
          <a:solidFill>
            <a:srgbClr val="5F7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F7ED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43122B-EE19-D489-9D2B-6BABF7B13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87" y="-149477"/>
            <a:ext cx="4327298" cy="3060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E18949-A9B0-73D5-6D3E-4EEB49F20B48}"/>
              </a:ext>
            </a:extLst>
          </p:cNvPr>
          <p:cNvSpPr txBox="1"/>
          <p:nvPr/>
        </p:nvSpPr>
        <p:spPr>
          <a:xfrm>
            <a:off x="2558375" y="350355"/>
            <a:ext cx="3326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«Хлеб насущный 2.0»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FE8E9-4F71-5FD3-F783-BE57948A0F2A}"/>
              </a:ext>
            </a:extLst>
          </p:cNvPr>
          <p:cNvSpPr txBox="1"/>
          <p:nvPr/>
        </p:nvSpPr>
        <p:spPr>
          <a:xfrm>
            <a:off x="184826" y="812020"/>
            <a:ext cx="8307421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• «Одежда и предметы первой необходимости». На протяжении проекта один раз в неделю специалисты раздавали нуждающимся наборы сезонных вещей и предметов первой необходимости. 160 человек получили набор вещей.</a:t>
            </a:r>
            <a:br>
              <a:rPr lang="ru-RU" sz="17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</a:br>
            <a:r>
              <a:rPr lang="ru-RU" sz="17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• «Найти себя». Граждане получили бесплатную юридическую, психологическую и административную помощь. Команда проекта и работники государственных органов оказали 140 таких консультаций, помогли с заполнением и восстановлением документов, оказали психологическую поддержку.</a:t>
            </a:r>
            <a:br>
              <a:rPr lang="ru-RU" sz="17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</a:br>
            <a:r>
              <a:rPr lang="ru-RU" sz="17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Данные направления реализуются нами уже давно и всё ещё актуальны по сей день, так как нуждающиеся в нашем городе, к сожалению, есть и их количество продолжает расти. Мы хотим расширить нашу поддержку новым направлением – оказанием помощи в трудоустройстве. Мы хотим давать людям в трудной жизненной ситуации шанс восстановить и наладить свою жизнь. По этому направлению поддержку получили 16 человек. Обеды и раздачу одежды используем как «точку входа» для подопечных.</a:t>
            </a:r>
            <a:br>
              <a:rPr lang="ru-RU" sz="17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</a:br>
            <a:r>
              <a:rPr lang="ru-RU" sz="1700" dirty="0">
                <a:solidFill>
                  <a:srgbClr val="034677"/>
                </a:solidFill>
                <a:latin typeface="Roboto" panose="020B0604020202020204" charset="0"/>
                <a:ea typeface="Roboto" panose="020B0604020202020204" charset="0"/>
              </a:rPr>
              <a:t>– «Островок милосердия» – место, куда наши подопечные могут приходить общаться, поговорить о жизни, рассказать свою историю, поделиться мыслями и надеждами, заниматься творчеством, осваивать новые навыки, обучаться, проводить совместно свой досуг. Это важная работа в условиях растущей социальной изоляции людей старшего поколения и находящихся в трудной жизненной ситуации.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207469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830</Words>
  <Application>Microsoft Office PowerPoint</Application>
  <PresentationFormat>Широкоэкранный</PresentationFormat>
  <Paragraphs>49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Павел</cp:lastModifiedBy>
  <cp:revision>35</cp:revision>
  <dcterms:created xsi:type="dcterms:W3CDTF">2025-02-26T11:25:32Z</dcterms:created>
  <dcterms:modified xsi:type="dcterms:W3CDTF">2025-05-14T11:22:03Z</dcterms:modified>
</cp:coreProperties>
</file>