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79" r:id="rId4"/>
  </p:sldMasterIdLst>
  <p:notesMasterIdLst>
    <p:notesMasterId r:id="rId23"/>
  </p:notesMasterIdLst>
  <p:sldIdLst>
    <p:sldId id="349" r:id="rId5"/>
    <p:sldId id="344" r:id="rId6"/>
    <p:sldId id="341" r:id="rId7"/>
    <p:sldId id="348" r:id="rId8"/>
    <p:sldId id="320" r:id="rId9"/>
    <p:sldId id="353" r:id="rId10"/>
    <p:sldId id="345" r:id="rId11"/>
    <p:sldId id="352" r:id="rId12"/>
    <p:sldId id="343" r:id="rId13"/>
    <p:sldId id="328" r:id="rId14"/>
    <p:sldId id="339" r:id="rId15"/>
    <p:sldId id="326" r:id="rId16"/>
    <p:sldId id="325" r:id="rId17"/>
    <p:sldId id="336" r:id="rId18"/>
    <p:sldId id="346" r:id="rId19"/>
    <p:sldId id="347" r:id="rId20"/>
    <p:sldId id="331" r:id="rId21"/>
    <p:sldId id="329" r:id="rId22"/>
  </p:sldIdLst>
  <p:sldSz cx="9144000" cy="6858000" type="screen4x3"/>
  <p:notesSz cx="6858000" cy="9144000"/>
  <p:defaultTextStyle>
    <a:defPPr>
      <a:defRPr lang="en-US"/>
    </a:defPPr>
    <a:lvl1pPr marL="0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2" id="{421CEC63-551C-4AF8-8180-FA7C84AC0712}">
          <p14:sldIdLst>
            <p14:sldId id="349"/>
            <p14:sldId id="344"/>
            <p14:sldId id="341"/>
            <p14:sldId id="348"/>
            <p14:sldId id="320"/>
            <p14:sldId id="353"/>
            <p14:sldId id="345"/>
            <p14:sldId id="352"/>
            <p14:sldId id="343"/>
            <p14:sldId id="328"/>
            <p14:sldId id="339"/>
            <p14:sldId id="326"/>
            <p14:sldId id="325"/>
            <p14:sldId id="336"/>
            <p14:sldId id="346"/>
            <p14:sldId id="347"/>
            <p14:sldId id="331"/>
            <p14:sldId id="32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жаровский Александр Вячеславович" initials="ОАВ" lastIdx="8" clrIdx="0"/>
  <p:cmAuthor id="2" name="S.Bazanov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FA"/>
    <a:srgbClr val="29A523"/>
    <a:srgbClr val="2F7D33"/>
    <a:srgbClr val="4BD844"/>
    <a:srgbClr val="FF9900"/>
    <a:srgbClr val="03D6F3"/>
    <a:srgbClr val="76CEF6"/>
    <a:srgbClr val="DBD60C"/>
    <a:srgbClr val="60DC5A"/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4" autoAdjust="0"/>
    <p:restoredTop sz="96395" autoAdjust="0"/>
  </p:normalViewPr>
  <p:slideViewPr>
    <p:cSldViewPr snapToGrid="0">
      <p:cViewPr varScale="1">
        <p:scale>
          <a:sx n="103" d="100"/>
          <a:sy n="103" d="100"/>
        </p:scale>
        <p:origin x="-9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1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CC228-C45A-46F9-9EC9-81B6FCE6316C}" type="datetimeFigureOut">
              <a:rPr lang="ru-RU" smtClean="0"/>
              <a:pPr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C64C6-DD5F-408A-9EB1-30F8F71061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9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B8617-ED7B-4C0C-BC8A-E6182773378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6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45C8-6C97-4068-B145-4F76EDE09570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325DA-0528-4253-BCE6-8D01F5A9533B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4AA-E024-41B7-AE7D-B3C775175C32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3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6532527"/>
            <a:ext cx="1707729" cy="1978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5" y="2808097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2358066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5260" y="6713451"/>
            <a:ext cx="7497670" cy="16928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3459010" y="2803838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0" hasCustomPrompt="1"/>
          </p:nvPr>
        </p:nvSpPr>
        <p:spPr>
          <a:xfrm>
            <a:off x="6256822" y="2803838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</p:spTree>
    <p:extLst>
      <p:ext uri="{BB962C8B-B14F-4D97-AF65-F5344CB8AC3E}">
        <p14:creationId xmlns:p14="http://schemas.microsoft.com/office/powerpoint/2010/main" val="106891689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5">
          <p15:clr>
            <a:srgbClr val="FBAE40"/>
          </p15:clr>
        </p15:guide>
        <p15:guide id="2" pos="6543">
          <p15:clr>
            <a:srgbClr val="FBAE40"/>
          </p15:clr>
        </p15:guide>
        <p15:guide id="3" orient="horz" pos="1315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975">
          <p15:clr>
            <a:srgbClr val="FBAE40"/>
          </p15:clr>
        </p15:guide>
        <p15:guide id="6" orient="horz" pos="163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в 2 строки,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517" y="285776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 hasCustomPrompt="1"/>
          </p:nvPr>
        </p:nvSpPr>
        <p:spPr>
          <a:xfrm>
            <a:off x="753515" y="1566887"/>
            <a:ext cx="8129810" cy="4321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Графики и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30154113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в 3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808097"/>
            <a:ext cx="8222131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2358066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</p:spTree>
    <p:extLst>
      <p:ext uri="{BB962C8B-B14F-4D97-AF65-F5344CB8AC3E}">
        <p14:creationId xmlns:p14="http://schemas.microsoft.com/office/powerpoint/2010/main" val="199158531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5">
          <p15:clr>
            <a:srgbClr val="FBAE40"/>
          </p15:clr>
        </p15:guide>
        <p15:guide id="2" pos="6543">
          <p15:clr>
            <a:srgbClr val="FBAE40"/>
          </p15:clr>
        </p15:guide>
        <p15:guide id="3" orient="horz" pos="1315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975">
          <p15:clr>
            <a:srgbClr val="FBAE40"/>
          </p15:clr>
        </p15:guide>
        <p15:guide id="6" orient="horz" pos="16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566887"/>
            <a:ext cx="8208112" cy="4017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342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в 3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893802"/>
            <a:ext cx="8208112" cy="4127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408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в 1 строку, под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894242"/>
            <a:ext cx="820811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77310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23267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 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86394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  <p15:guide id="0" orient="horz" pos="131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в 2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5" y="1902706"/>
            <a:ext cx="400896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23267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Текст 29"/>
          <p:cNvSpPr>
            <a:spLocks noGrp="1"/>
          </p:cNvSpPr>
          <p:nvPr>
            <p:ph type="body" sz="quarter" idx="19" hasCustomPrompt="1"/>
          </p:nvPr>
        </p:nvSpPr>
        <p:spPr>
          <a:xfrm>
            <a:off x="4874366" y="1902264"/>
            <a:ext cx="400896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98921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в 3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2348281"/>
            <a:ext cx="820811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2614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633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DEF1-70C2-40F3-8B7F-E136B2036DC3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47254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080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0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в 3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202" y="2131432"/>
            <a:ext cx="3999043" cy="3686039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592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8" hasCustomPrompt="1"/>
          </p:nvPr>
        </p:nvSpPr>
        <p:spPr>
          <a:xfrm>
            <a:off x="4884290" y="2122792"/>
            <a:ext cx="3999043" cy="3686039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105265106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>
          <p15:clr>
            <a:srgbClr val="FBAE40"/>
          </p15:clr>
        </p15:guide>
        <p15:guide id="5" orient="horz" pos="1474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в 1 строку, под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2" y="2352301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840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9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3427431" y="2352298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20" hasCustomPrompt="1"/>
          </p:nvPr>
        </p:nvSpPr>
        <p:spPr>
          <a:xfrm>
            <a:off x="6193669" y="2352298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103777018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в 2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352301"/>
            <a:ext cx="8222131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363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0845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47254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225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405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3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131432"/>
            <a:ext cx="8222131" cy="3686039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592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453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>
          <p15:clr>
            <a:srgbClr val="FBAE40"/>
          </p15:clr>
        </p15:guide>
        <p15:guide id="5" orient="horz" pos="1474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1 строку, под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352301"/>
            <a:ext cx="822213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840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636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2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202" y="2352301"/>
            <a:ext cx="402298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363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4860353" y="2352298"/>
            <a:ext cx="402298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</p:spTree>
    <p:extLst>
      <p:ext uri="{BB962C8B-B14F-4D97-AF65-F5344CB8AC3E}">
        <p14:creationId xmlns:p14="http://schemas.microsoft.com/office/powerpoint/2010/main" val="16570930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029920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02991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3845246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6" pos="555">
          <p15:clr>
            <a:srgbClr val="FBAE40"/>
          </p15:clr>
        </p15:guide>
        <p15:guide id="7" orient="horz" pos="1406">
          <p15:clr>
            <a:srgbClr val="FBAE40"/>
          </p15:clr>
        </p15:guide>
        <p15:guide id="8" orient="horz" pos="9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152C-D12B-46AA-95A3-03146EFB0D18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029920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02991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8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406">
          <p15:clr>
            <a:srgbClr val="FBAE40"/>
          </p15:clr>
        </p15:guide>
        <p15:guide id="6" orient="horz" pos="99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в 3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255781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32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264242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8752690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1156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565">
          <p15:clr>
            <a:srgbClr val="FBAE40"/>
          </p15:clr>
        </p15:guide>
        <p15:guide id="6" orient="horz" pos="97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в 1 строку, под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477949"/>
            <a:ext cx="7574629" cy="3540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545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48849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9463494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orient="horz" pos="10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в 3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9" y="6532527"/>
            <a:ext cx="1707729" cy="1978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5" y="2808097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2358066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085260" y="6713451"/>
            <a:ext cx="7497670" cy="16928"/>
          </a:xfrm>
          <a:prstGeom prst="line">
            <a:avLst/>
          </a:prstGeom>
          <a:ln w="25400" cap="rnd">
            <a:solidFill>
              <a:schemeClr val="accent2">
                <a:lumMod val="20000"/>
                <a:lumOff val="8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3459010" y="2803838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0" hasCustomPrompt="1"/>
          </p:nvPr>
        </p:nvSpPr>
        <p:spPr>
          <a:xfrm>
            <a:off x="6256822" y="2803838"/>
            <a:ext cx="2626507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</p:spTree>
    <p:extLst>
      <p:ext uri="{BB962C8B-B14F-4D97-AF65-F5344CB8AC3E}">
        <p14:creationId xmlns:p14="http://schemas.microsoft.com/office/powerpoint/2010/main" val="5867285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5">
          <p15:clr>
            <a:srgbClr val="FBAE40"/>
          </p15:clr>
        </p15:guide>
        <p15:guide id="2" pos="6543">
          <p15:clr>
            <a:srgbClr val="FBAE40"/>
          </p15:clr>
        </p15:guide>
        <p15:guide id="3" orient="horz" pos="1315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975">
          <p15:clr>
            <a:srgbClr val="FBAE40"/>
          </p15:clr>
        </p15:guide>
        <p15:guide id="6" orient="horz" pos="16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565412"/>
            <a:ext cx="8208112" cy="3993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9105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в 2 строки,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517" y="285776"/>
            <a:ext cx="823481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4" name="Диаграмма 3"/>
          <p:cNvSpPr>
            <a:spLocks noGrp="1"/>
          </p:cNvSpPr>
          <p:nvPr>
            <p:ph type="chart" sz="quarter" idx="10" hasCustomPrompt="1"/>
          </p:nvPr>
        </p:nvSpPr>
        <p:spPr>
          <a:xfrm>
            <a:off x="753515" y="1566887"/>
            <a:ext cx="8129810" cy="4321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Графики и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79640996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в 3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7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808097"/>
            <a:ext cx="8222131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2358066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</p:spTree>
    <p:extLst>
      <p:ext uri="{BB962C8B-B14F-4D97-AF65-F5344CB8AC3E}">
        <p14:creationId xmlns:p14="http://schemas.microsoft.com/office/powerpoint/2010/main" val="37367292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5">
          <p15:clr>
            <a:srgbClr val="FBAE40"/>
          </p15:clr>
        </p15:guide>
        <p15:guide id="2" pos="6543">
          <p15:clr>
            <a:srgbClr val="FBAE40"/>
          </p15:clr>
        </p15:guide>
        <p15:guide id="3" orient="horz" pos="1315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975">
          <p15:clr>
            <a:srgbClr val="FBAE40"/>
          </p15:clr>
        </p15:guide>
        <p15:guide id="6" orient="horz" pos="163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566887"/>
            <a:ext cx="8208112" cy="40177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098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5" orient="horz" pos="1088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в 3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893802"/>
            <a:ext cx="8208112" cy="4127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914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в 1 строку, подзаголовок в 1 строку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1894242"/>
            <a:ext cx="820811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77310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23267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 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9667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pos="555">
          <p15:clr>
            <a:srgbClr val="FBAE40"/>
          </p15:clr>
        </p15:guide>
        <p15:guide id="0" orient="horz" pos="131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BEB1-A0C2-4B6E-8472-12D43E4BEA7D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в 2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5" y="1902706"/>
            <a:ext cx="400896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23267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Текст 29"/>
          <p:cNvSpPr>
            <a:spLocks noGrp="1"/>
          </p:cNvSpPr>
          <p:nvPr>
            <p:ph type="body" sz="quarter" idx="19" hasCustomPrompt="1"/>
          </p:nvPr>
        </p:nvSpPr>
        <p:spPr>
          <a:xfrm>
            <a:off x="4874366" y="1902264"/>
            <a:ext cx="400896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7690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в 3 строки, подзаголовок в 2 строки, основн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sz="quarter" idx="13" hasCustomPrompt="1"/>
          </p:nvPr>
        </p:nvSpPr>
        <p:spPr>
          <a:xfrm>
            <a:off x="675213" y="2348281"/>
            <a:ext cx="8208112" cy="3673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dirty="0" smtClean="0">
                <a:solidFill>
                  <a:schemeClr val="accent2"/>
                </a:solidFill>
              </a:defRPr>
            </a:lvl1pPr>
            <a:lvl2pPr marL="505249" indent="0">
              <a:buNone/>
              <a:defRPr sz="1600">
                <a:solidFill>
                  <a:schemeClr val="accent2"/>
                </a:solidFill>
                <a:latin typeface="+mn-lt"/>
              </a:defRPr>
            </a:lvl2pPr>
            <a:lvl3pPr marL="1010501" indent="0">
              <a:buNone/>
              <a:defRPr sz="1600">
                <a:solidFill>
                  <a:schemeClr val="accent2"/>
                </a:solidFill>
                <a:latin typeface="+mn-lt"/>
              </a:defRPr>
            </a:lvl3pPr>
            <a:lvl4pPr marL="1515750" indent="0">
              <a:buNone/>
              <a:defRPr sz="1600">
                <a:solidFill>
                  <a:schemeClr val="accent2"/>
                </a:solidFill>
                <a:latin typeface="+mn-lt"/>
              </a:defRPr>
            </a:lvl4pPr>
            <a:lvl5pPr marL="2021001" indent="0">
              <a:buNone/>
              <a:defRPr sz="160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  <a:p>
            <a:pPr lvl="0"/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8" y="1686713"/>
            <a:ext cx="8222131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41176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633">
          <p15:clr>
            <a:srgbClr val="FBAE40"/>
          </p15:clr>
        </p15:guide>
        <p15:guide id="5" pos="555">
          <p15:clr>
            <a:srgbClr val="FBAE40"/>
          </p15:clr>
        </p15:guide>
        <p15:guide id="6" orient="horz" pos="131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47254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2055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0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47254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828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в 3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202" y="2131432"/>
            <a:ext cx="3999043" cy="3686039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592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8" hasCustomPrompt="1"/>
          </p:nvPr>
        </p:nvSpPr>
        <p:spPr>
          <a:xfrm>
            <a:off x="4884290" y="2122792"/>
            <a:ext cx="3999043" cy="3686039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27608580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>
          <p15:clr>
            <a:srgbClr val="FBAE40"/>
          </p15:clr>
        </p15:guide>
        <p15:guide id="5" orient="horz" pos="1474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в 1 строку, подзаголовок в 1 строку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2" y="2352301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840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9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3427431" y="2352298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20" hasCustomPrompt="1"/>
          </p:nvPr>
        </p:nvSpPr>
        <p:spPr>
          <a:xfrm>
            <a:off x="6193669" y="2352298"/>
            <a:ext cx="2658428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</p:spTree>
    <p:extLst>
      <p:ext uri="{BB962C8B-B14F-4D97-AF65-F5344CB8AC3E}">
        <p14:creationId xmlns:p14="http://schemas.microsoft.com/office/powerpoint/2010/main" val="186019268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в 2 строки, подзаголовок в 2 строки, 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352301"/>
            <a:ext cx="8222131" cy="3456523"/>
          </a:xfrm>
          <a:prstGeom prst="rect">
            <a:avLst/>
          </a:prstGeom>
        </p:spPr>
        <p:txBody>
          <a:bodyPr/>
          <a:lstStyle>
            <a:lvl1pPr marL="286475" indent="-286475"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Буллит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363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буллитов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5850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47254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260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1893800"/>
            <a:ext cx="8222131" cy="39150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914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3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131432"/>
            <a:ext cx="8222131" cy="3686039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592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768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975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156">
          <p15:clr>
            <a:srgbClr val="FBAE40"/>
          </p15:clr>
        </p15:guide>
        <p15:guide id="5" orient="horz" pos="1474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6D48-76CA-409B-87CA-F403295E1E3F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1 строку, подзаголовок в 1 строку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198" y="2352301"/>
            <a:ext cx="822213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8401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20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108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2 строки, подзаголовок в 2 строки, нумера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1202" y="2352301"/>
            <a:ext cx="402298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3633"/>
            <a:ext cx="8222132" cy="384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Заголовок для списка нумерации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  <p:sp>
        <p:nvSpPr>
          <p:cNvPr id="13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b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</a:b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длинного подзаголовка слайда в две строки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9" hasCustomPrompt="1"/>
          </p:nvPr>
        </p:nvSpPr>
        <p:spPr>
          <a:xfrm>
            <a:off x="4860353" y="2352298"/>
            <a:ext cx="4022981" cy="3456523"/>
          </a:xfrm>
          <a:prstGeom prst="rect">
            <a:avLst/>
          </a:prstGeom>
        </p:spPr>
        <p:txBody>
          <a:bodyPr/>
          <a:lstStyle>
            <a:lvl1pPr marL="343771" indent="-343771"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Список</a:t>
            </a:r>
          </a:p>
        </p:txBody>
      </p:sp>
    </p:spTree>
    <p:extLst>
      <p:ext uri="{BB962C8B-B14F-4D97-AF65-F5344CB8AC3E}">
        <p14:creationId xmlns:p14="http://schemas.microsoft.com/office/powerpoint/2010/main" val="289092701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orient="horz" pos="998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pos="55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029920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02991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49764522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2" pos="6543">
          <p15:clr>
            <a:srgbClr val="FBAE40"/>
          </p15:clr>
        </p15:guide>
        <p15:guide id="3" orient="horz" pos="680">
          <p15:clr>
            <a:srgbClr val="FBAE40"/>
          </p15:clr>
        </p15:guide>
        <p15:guide id="4" orient="horz" pos="4536">
          <p15:clr>
            <a:srgbClr val="FBAE40"/>
          </p15:clr>
        </p15:guide>
        <p15:guide id="6" pos="555">
          <p15:clr>
            <a:srgbClr val="FBAE40"/>
          </p15:clr>
        </p15:guide>
        <p15:guide id="7" orient="horz" pos="1406">
          <p15:clr>
            <a:srgbClr val="FBAE40"/>
          </p15:clr>
        </p15:guide>
        <p15:guide id="8" orient="horz" pos="99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в 2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029920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4387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02991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заголовка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6017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406">
          <p15:clr>
            <a:srgbClr val="FBAE40"/>
          </p15:clr>
        </p15:guide>
        <p15:guide id="6" orient="horz" pos="99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в 3 строки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255781"/>
            <a:ext cx="7574629" cy="38938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67328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347938"/>
            <a:ext cx="8190905" cy="119723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</a:t>
            </a:r>
            <a:br>
              <a:rPr lang="ru-RU" dirty="0"/>
            </a:br>
            <a:r>
              <a:rPr lang="ru-RU" dirty="0"/>
              <a:t>Вариант размещения длинного заголовка</a:t>
            </a:r>
            <a:br>
              <a:rPr lang="ru-RU" dirty="0"/>
            </a:br>
            <a:r>
              <a:rPr lang="ru-RU" dirty="0"/>
              <a:t>в три строки</a:t>
            </a:r>
            <a:endParaRPr lang="en-US" dirty="0"/>
          </a:p>
        </p:txBody>
      </p:sp>
      <p:sp>
        <p:nvSpPr>
          <p:cNvPr id="15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264242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3199432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1156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565">
          <p15:clr>
            <a:srgbClr val="FBAE40"/>
          </p15:clr>
        </p15:guide>
        <p15:guide id="6" orient="horz" pos="97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в 1 строку, подзаголовок в 1 строку,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/>
          <p:cNvSpPr>
            <a:spLocks noGrp="1"/>
          </p:cNvSpPr>
          <p:nvPr>
            <p:ph type="body" sz="quarter" idx="15" hasCustomPrompt="1"/>
          </p:nvPr>
        </p:nvSpPr>
        <p:spPr>
          <a:xfrm>
            <a:off x="1308702" y="2477949"/>
            <a:ext cx="7574629" cy="35401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1102"/>
              </a:spcBef>
              <a:spcAft>
                <a:spcPts val="1505"/>
              </a:spcAft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  <a:lvl2pPr marL="7917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2pPr>
            <a:lvl3pPr marL="129697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802226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4pPr>
            <a:lvl5pPr marL="2307479" indent="-286475"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582930" y="6484787"/>
            <a:ext cx="414038" cy="246321"/>
          </a:xfrm>
          <a:prstGeom prst="rect">
            <a:avLst/>
          </a:prstGeom>
        </p:spPr>
        <p:txBody>
          <a:bodyPr lIns="91675" tIns="45837" rIns="91675" bIns="45837"/>
          <a:lstStyle>
            <a:defPPr>
              <a:defRPr lang="ru-RU"/>
            </a:defPPr>
            <a:lvl1pPr marL="0" algn="l" defTabSz="1042727" rtl="0" eaLnBrk="1" latinLnBrk="0" hangingPunct="1">
              <a:defRPr sz="16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21364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27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09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456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820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18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549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0913" algn="l" defTabSz="1042727" rtl="0" eaLnBrk="1" latinLnBrk="0" hangingPunct="1">
              <a:defRPr sz="20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18D96-32B6-41B3-9B50-75D95C1FB02B}" type="slidenum">
              <a:rPr lang="ru-RU" sz="1800" smtClean="0">
                <a:solidFill>
                  <a:schemeClr val="accent2"/>
                </a:solidFill>
              </a:rPr>
              <a:pPr/>
              <a:t>‹#›</a:t>
            </a:fld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661193" y="1895459"/>
            <a:ext cx="8222132" cy="384465"/>
          </a:xfrm>
          <a:prstGeom prst="rect">
            <a:avLst/>
          </a:prstGeom>
        </p:spPr>
        <p:txBody>
          <a:bodyPr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solidFill>
                  <a:schemeClr val="accent2"/>
                </a:solidFill>
              </a:defRPr>
            </a:lvl1pPr>
            <a:lvl2pPr marL="505249" indent="0">
              <a:buNone/>
              <a:defRPr sz="1600" b="1">
                <a:solidFill>
                  <a:schemeClr val="accent2"/>
                </a:solidFill>
              </a:defRPr>
            </a:lvl2pPr>
            <a:lvl3pPr marL="1010501" indent="0">
              <a:buNone/>
              <a:defRPr sz="1600" b="1">
                <a:solidFill>
                  <a:schemeClr val="accent2"/>
                </a:solidFill>
              </a:defRPr>
            </a:lvl3pPr>
            <a:lvl4pPr marL="1515750" indent="0">
              <a:buNone/>
              <a:defRPr sz="1600" b="1">
                <a:solidFill>
                  <a:schemeClr val="accent2"/>
                </a:solidFill>
              </a:defRPr>
            </a:lvl4pPr>
            <a:lvl5pPr marL="2021001" indent="0"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marL="0" marR="0" lvl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Заголовок для текста с иконками</a:t>
            </a:r>
          </a:p>
          <a:p>
            <a:pPr lvl="0"/>
            <a:endParaRPr lang="ru-RU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61201" y="285776"/>
            <a:ext cx="8190905" cy="835287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заголовка. Вариант размещения в 1 строку</a:t>
            </a:r>
            <a:endParaRPr lang="en-US" dirty="0"/>
          </a:p>
        </p:txBody>
      </p:sp>
      <p:sp>
        <p:nvSpPr>
          <p:cNvPr id="8" name="Объект 2"/>
          <p:cNvSpPr>
            <a:spLocks noGrp="1"/>
          </p:cNvSpPr>
          <p:nvPr>
            <p:ph sz="quarter" idx="18" hasCustomPrompt="1"/>
          </p:nvPr>
        </p:nvSpPr>
        <p:spPr>
          <a:xfrm>
            <a:off x="661195" y="1232673"/>
            <a:ext cx="8213986" cy="541497"/>
          </a:xfrm>
          <a:prstGeom prst="rect">
            <a:avLst/>
          </a:prstGeom>
        </p:spPr>
        <p:txBody>
          <a:bodyPr anchor="ctr"/>
          <a:lstStyle>
            <a:lvl1pPr marL="0" marR="0" indent="0" algn="l" defTabSz="1010501" rtl="0" eaLnBrk="1" fontAlgn="auto" latinLnBrk="0" hangingPunct="1">
              <a:lnSpc>
                <a:spcPct val="900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100" b="0" i="1" kern="1200" baseline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Подзаголовок.</a:t>
            </a:r>
            <a:r>
              <a:rPr lang="en-US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 </a:t>
            </a:r>
            <a:r>
              <a:rPr lang="ru-RU" sz="2100" b="0" i="1" kern="1200" dirty="0">
                <a:solidFill>
                  <a:schemeClr val="accent2"/>
                </a:solidFill>
                <a:effectLst/>
                <a:latin typeface="+mn-lt"/>
                <a:ea typeface="+mj-ea"/>
                <a:cs typeface="+mj-cs"/>
              </a:rPr>
              <a:t>Вариант размещения подзаголовка слайда в одну строку </a:t>
            </a:r>
            <a:endParaRPr lang="ru-RU" sz="2100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Текст 18"/>
          <p:cNvSpPr>
            <a:spLocks noGrp="1"/>
          </p:cNvSpPr>
          <p:nvPr>
            <p:ph type="body" sz="quarter" idx="22" hasCustomPrompt="1"/>
          </p:nvPr>
        </p:nvSpPr>
        <p:spPr>
          <a:xfrm>
            <a:off x="753515" y="2488497"/>
            <a:ext cx="481070" cy="505908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179240160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543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orient="horz" pos="4536">
          <p15:clr>
            <a:srgbClr val="FBAE40"/>
          </p15:clr>
        </p15:guide>
        <p15:guide id="4" pos="555">
          <p15:clr>
            <a:srgbClr val="FBAE40"/>
          </p15:clr>
        </p15:guide>
        <p15:guide id="5" orient="horz" pos="1315">
          <p15:clr>
            <a:srgbClr val="FBAE40"/>
          </p15:clr>
        </p15:guide>
        <p15:guide id="6" orient="horz" pos="108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108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1681163"/>
            <a:ext cx="3672682" cy="82391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1" y="2505075"/>
            <a:ext cx="3672682" cy="368458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5774" y="1681163"/>
            <a:ext cx="3690769" cy="82391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5774" y="2505075"/>
            <a:ext cx="3690769" cy="368458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771DE-956E-4745-8BAF-7EE21E2712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49" y="250828"/>
            <a:ext cx="5972175" cy="6921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378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ъект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10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2423" y="1295399"/>
            <a:ext cx="4354117" cy="4608000"/>
          </a:xfrm>
        </p:spPr>
        <p:txBody>
          <a:bodyPr>
            <a:normAutofit/>
          </a:bodyPr>
          <a:lstStyle>
            <a:lvl1pPr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1282872"/>
            <a:ext cx="3022601" cy="4608000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6433" indent="0">
              <a:buNone/>
              <a:defRPr sz="1600"/>
            </a:lvl2pPr>
            <a:lvl3pPr marL="1072866" indent="0">
              <a:buNone/>
              <a:defRPr sz="1400"/>
            </a:lvl3pPr>
            <a:lvl4pPr marL="1609298" indent="0">
              <a:buNone/>
              <a:defRPr sz="1200"/>
            </a:lvl4pPr>
            <a:lvl5pPr marL="2145731" indent="0">
              <a:buNone/>
              <a:defRPr sz="1200"/>
            </a:lvl5pPr>
            <a:lvl6pPr marL="2682164" indent="0">
              <a:buNone/>
              <a:defRPr sz="1200"/>
            </a:lvl6pPr>
            <a:lvl7pPr marL="3218597" indent="0">
              <a:buNone/>
              <a:defRPr sz="1200"/>
            </a:lvl7pPr>
            <a:lvl8pPr marL="3755029" indent="0">
              <a:buNone/>
              <a:defRPr sz="1200"/>
            </a:lvl8pPr>
            <a:lvl9pPr marL="429146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771DE-956E-4745-8BAF-7EE21E2712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839957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2108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62422" y="1295399"/>
            <a:ext cx="4469093" cy="4608000"/>
          </a:xfrm>
        </p:spPr>
        <p:txBody>
          <a:bodyPr anchor="t"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2108" y="1295399"/>
            <a:ext cx="3024000" cy="4608000"/>
          </a:xfrm>
        </p:spPr>
        <p:txBody>
          <a:bodyPr/>
          <a:lstStyle>
            <a:lvl1pPr marL="0" indent="0">
              <a:buNone/>
              <a:defRPr sz="1900"/>
            </a:lvl1pPr>
            <a:lvl2pPr marL="536433" indent="0">
              <a:buNone/>
              <a:defRPr sz="1600"/>
            </a:lvl2pPr>
            <a:lvl3pPr marL="1072866" indent="0">
              <a:buNone/>
              <a:defRPr sz="1400"/>
            </a:lvl3pPr>
            <a:lvl4pPr marL="1609298" indent="0">
              <a:buNone/>
              <a:defRPr sz="1200"/>
            </a:lvl4pPr>
            <a:lvl5pPr marL="2145731" indent="0">
              <a:buNone/>
              <a:defRPr sz="1200"/>
            </a:lvl5pPr>
            <a:lvl6pPr marL="2682164" indent="0">
              <a:buNone/>
              <a:defRPr sz="1200"/>
            </a:lvl6pPr>
            <a:lvl7pPr marL="3218597" indent="0">
              <a:buNone/>
              <a:defRPr sz="1200"/>
            </a:lvl7pPr>
            <a:lvl8pPr marL="3755029" indent="0">
              <a:buNone/>
              <a:defRPr sz="1200"/>
            </a:lvl8pPr>
            <a:lvl9pPr marL="4291462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771DE-956E-4745-8BAF-7EE21E27121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49" y="250828"/>
            <a:ext cx="5972175" cy="6921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111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BA4D-43EE-4EFF-B0BD-C6C3E4F778D6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5569-9397-41A0-B431-F179ED25DD18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D7AD-951F-47E4-9DA9-F57107E2552B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A1C-1D91-458E-BA7D-E9F0E9217D7A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7D20B-6BAC-48E1-84E5-44E2BCBEE066}" type="datetime1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46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  <p:sldLayoutId id="2147483775" r:id="rId49"/>
    <p:sldLayoutId id="2147483776" r:id="rId50"/>
    <p:sldLayoutId id="2147483777" r:id="rId51"/>
    <p:sldLayoutId id="2147483778" r:id="rId52"/>
    <p:sldLayoutId id="2147483779" r:id="rId53"/>
    <p:sldLayoutId id="2147483780" r:id="rId54"/>
    <p:sldLayoutId id="2147483781" r:id="rId55"/>
    <p:sldLayoutId id="2147483874" r:id="rId56"/>
    <p:sldLayoutId id="2147483877" r:id="rId57"/>
    <p:sldLayoutId id="2147483878" r:id="rId58"/>
  </p:sldLayoutIdLst>
  <p:hf hdr="0" ftr="0" dt="0"/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rvedomosti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vk.com/mihuoimp-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_skm_mikh" TargetMode="External"/><Relationship Id="rId5" Type="http://schemas.openxmlformats.org/officeDocument/2006/relationships/hyperlink" Target="https://vk.com/nadezhdamikhailov" TargetMode="External"/><Relationship Id="rId4" Type="http://schemas.openxmlformats.org/officeDocument/2006/relationships/hyperlink" Target="https://vk.com/volontermihailov" TargetMode="External"/><Relationship Id="rId9" Type="http://schemas.openxmlformats.org/officeDocument/2006/relationships/hyperlink" Target="https://vk.com/ilovemikhail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uapress.info/content/Foto55/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2077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95936" y="1268761"/>
            <a:ext cx="4968553" cy="30162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на тему:</a:t>
            </a:r>
          </a:p>
          <a:p>
            <a:pPr lvl="0" algn="ctr"/>
            <a:r>
              <a:rPr lang="ru-RU" sz="4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400" b="1" dirty="0" smtClean="0"/>
              <a:t>Память </a:t>
            </a:r>
            <a:r>
              <a:rPr lang="ru-RU" sz="4400" b="1" dirty="0"/>
              <a:t>сильнее времени»</a:t>
            </a:r>
            <a:endParaRPr lang="ru-RU" sz="4400" dirty="0"/>
          </a:p>
          <a:p>
            <a:pPr algn="ctr"/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  и руководитель проекта:  Власова С.А. – учитель истории, обществознания и английского языка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987824" y="4971456"/>
            <a:ext cx="597666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Номинация: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«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Страна возможностей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»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Международная Премия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МыВместе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itchFamily="34" charset="0"/>
              </a:rPr>
              <a:t> - 2026</a:t>
            </a:r>
            <a:endParaRPr kumimoji="0" lang="ru-RU" sz="24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6137431"/>
            <a:ext cx="676875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.Михайлов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Рязанская область -  2026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http://www.bankgorodov.ru/public/photos/coa/136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41168"/>
            <a:ext cx="1761927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958" y="17755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108"/>
            <a:ext cx="8877670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     </a:t>
            </a: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Этапы реализации проекта в 2026 г.</a:t>
            </a:r>
            <a:endParaRPr lang="ru-RU" alt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89250" y="1145740"/>
            <a:ext cx="3701988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2. Сформировать</a:t>
            </a:r>
            <a:r>
              <a:rPr lang="ru-RU" sz="2400" b="1" dirty="0"/>
              <a:t> команду волонтеров для реализации </a:t>
            </a:r>
            <a:r>
              <a:rPr lang="ru-RU" sz="2400" b="1" dirty="0" smtClean="0"/>
              <a:t>2 этапа проекта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8676" y="3852909"/>
            <a:ext cx="8522561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dirty="0"/>
              <a:t>4. </a:t>
            </a:r>
            <a:r>
              <a:rPr lang="ru-RU" sz="2400" dirty="0" smtClean="0"/>
              <a:t> </a:t>
            </a:r>
            <a:r>
              <a:rPr lang="ru-RU" sz="2400" dirty="0"/>
              <a:t>Расширить содержание экскурсии «Маршрут Победы» блоком о трагической судьбе мирного населения и педагогов в годы войны, используя архивные </a:t>
            </a:r>
            <a:r>
              <a:rPr lang="ru-RU" sz="2400" dirty="0" smtClean="0"/>
              <a:t>данные</a:t>
            </a:r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1141041"/>
            <a:ext cx="4856084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dirty="0"/>
              <a:t>1. </a:t>
            </a:r>
            <a:r>
              <a:rPr lang="ru-RU" sz="2400" b="1" dirty="0"/>
              <a:t>Изучить общественное мнение путем анкетирования жителей  Михайловского </a:t>
            </a:r>
            <a:r>
              <a:rPr lang="ru-RU" sz="2400" b="1" dirty="0" smtClean="0"/>
              <a:t>округа, беседа с администрацией города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676" y="3018408"/>
            <a:ext cx="859358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3. </a:t>
            </a:r>
            <a:r>
              <a:rPr lang="ru-RU" sz="2400" b="1" dirty="0"/>
              <a:t>Привлечь</a:t>
            </a:r>
            <a:r>
              <a:rPr lang="ru-RU" sz="2400" dirty="0"/>
              <a:t> ресурсы </a:t>
            </a:r>
            <a:r>
              <a:rPr lang="ru-RU" sz="2400" dirty="0" smtClean="0"/>
              <a:t>для благоустройства захоронений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5004" name="Picture 12" descr="http://pngimg.com/uploads/money/money_PNG349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5419" y="5277586"/>
            <a:ext cx="1503141" cy="1767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957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320" y="476673"/>
            <a:ext cx="7625919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Этапы реализации проекта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233" y="1277787"/>
            <a:ext cx="4031674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645" y="2926175"/>
            <a:ext cx="5104661" cy="31085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dirty="0"/>
              <a:t>Выполнить мемориально-восстановительные работы на объекте</a:t>
            </a:r>
            <a:r>
              <a:rPr lang="ru-RU" sz="2800" b="1" dirty="0" smtClean="0"/>
              <a:t>.</a:t>
            </a:r>
          </a:p>
          <a:p>
            <a:pPr algn="ctr"/>
            <a:r>
              <a:rPr lang="ru-RU" sz="2800" b="1" dirty="0" smtClean="0"/>
              <a:t>6. </a:t>
            </a:r>
            <a:r>
              <a:rPr lang="ru-RU" sz="2800" b="1" dirty="0"/>
              <a:t>Организовать проведение экскурсий для жителей </a:t>
            </a:r>
            <a:r>
              <a:rPr lang="ru-RU" sz="2800" b="1" dirty="0" smtClean="0"/>
              <a:t>и гостей города на постоянной основе 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0099" y="1438183"/>
            <a:ext cx="4210001" cy="4154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01.12.2022 </a:t>
            </a:r>
            <a:r>
              <a:rPr lang="ru-RU" dirty="0"/>
              <a:t>г.- </a:t>
            </a:r>
            <a:r>
              <a:rPr lang="ru-RU" dirty="0" smtClean="0"/>
              <a:t>30.12.2026 </a:t>
            </a:r>
            <a:r>
              <a:rPr lang="ru-RU" dirty="0"/>
              <a:t>г.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5008" name="Picture 16" descr="C:\Users\Валентина\Desktop\kisspng-megaphone-icon-vector-speaker-5a8b7100092db2.95171912151908787203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36274" flipH="1">
            <a:off x="4849913" y="1991282"/>
            <a:ext cx="1801639" cy="1375331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20832"/>
              </p:ext>
            </p:extLst>
          </p:nvPr>
        </p:nvGraphicFramePr>
        <p:xfrm>
          <a:off x="6815099" y="4983803"/>
          <a:ext cx="630313" cy="411480"/>
        </p:xfrm>
        <a:graphic>
          <a:graphicData uri="http://schemas.openxmlformats.org/drawingml/2006/table">
            <a:tbl>
              <a:tblPr/>
              <a:tblGrid>
                <a:gridCol w="630313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85009" name="Picture 17" descr="C:\Users\Валентина\Desktop\og_og_14901941302657666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7006" y="3429000"/>
            <a:ext cx="4234985" cy="221630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07006" y="2734322"/>
            <a:ext cx="3684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/>
              <a:t>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1" y="284086"/>
            <a:ext cx="7821227" cy="10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            Количественные результаты 2 этапа проекта</a:t>
            </a:r>
            <a:endParaRPr lang="ru-RU" alt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49381" y="2605010"/>
            <a:ext cx="8512879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-  Создана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группа добровольцев для реализации 2 этапа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- 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50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волонтёров</a:t>
            </a:r>
            <a:r>
              <a:rPr kumimoji="0" lang="ru-RU" sz="2400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регулярно включены в проект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-   Н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е менее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5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встреч с благотворительными организациями и инвесторами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- Не менее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20</a:t>
            </a: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публикаций</a:t>
            </a:r>
            <a:r>
              <a:rPr kumimoji="0" lang="ru-RU" sz="2400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в СМИ запланировано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177" y="124288"/>
            <a:ext cx="8351520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    Качественные  результаты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11269" name="Picture 5" descr="https://www.freepngimg.com/thumb/grass/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18054"/>
            <a:ext cx="4793673" cy="1439946"/>
          </a:xfrm>
          <a:prstGeom prst="rect">
            <a:avLst/>
          </a:prstGeom>
          <a:noFill/>
        </p:spPr>
      </p:pic>
      <p:pic>
        <p:nvPicPr>
          <p:cNvPr id="10" name="Picture 5" descr="https://www.freepngimg.com/thumb/grass/86820-pencil-volunteering-straw-organization-international-drinking-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018" y="5455510"/>
            <a:ext cx="4668982" cy="1402490"/>
          </a:xfrm>
          <a:prstGeom prst="rect">
            <a:avLst/>
          </a:prstGeom>
          <a:noFill/>
        </p:spPr>
      </p:pic>
      <p:pic>
        <p:nvPicPr>
          <p:cNvPr id="12" name="Picture 9" descr="https://steamuserimages-a.akamaihd.net/ugc/44243464818573257/EFA1596349AB044CE7CDAF549FF72522103DED9A/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1793" y="4141672"/>
            <a:ext cx="1554060" cy="1437412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710213" y="1646924"/>
            <a:ext cx="7111013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Добровольцы приобретут опыт работы в команде, коммуникативные навыки и </a:t>
            </a:r>
            <a:r>
              <a:rPr lang="ru-RU" sz="2400" dirty="0" err="1"/>
              <a:t>soft-skills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Благополучатели</a:t>
            </a:r>
            <a:r>
              <a:rPr lang="ru-RU" sz="2400" dirty="0"/>
              <a:t> (жители и гости города) смогут пополнить свой багаж знаний о городе воинской доблести, что будет способствовать формированию патриотических чувств.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5" descr="C:\Users\Валентина\Desktop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3"/>
          <p:cNvGrpSpPr/>
          <p:nvPr/>
        </p:nvGrpSpPr>
        <p:grpSpPr>
          <a:xfrm>
            <a:off x="1243303" y="1428726"/>
            <a:ext cx="3073928" cy="683843"/>
            <a:chOff x="1970016" y="1997327"/>
            <a:chExt cx="4098571" cy="463022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A5CB56A7-58EF-4FEE-997C-88953F186976}"/>
                </a:ext>
              </a:extLst>
            </p:cNvPr>
            <p:cNvSpPr/>
            <p:nvPr/>
          </p:nvSpPr>
          <p:spPr>
            <a:xfrm>
              <a:off x="1970016" y="1997327"/>
              <a:ext cx="3853867" cy="463022"/>
            </a:xfrm>
            <a:prstGeom prst="rect">
              <a:avLst/>
            </a:prstGeom>
            <a:solidFill>
              <a:srgbClr val="B82767"/>
            </a:solidFill>
            <a:ln>
              <a:solidFill>
                <a:srgbClr val="B82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  <p:sp>
          <p:nvSpPr>
            <p:cNvPr id="47" name="Равнобедренный треугольник 46"/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solidFill>
              <a:srgbClr val="B82767"/>
            </a:solidFill>
            <a:ln>
              <a:solidFill>
                <a:srgbClr val="B82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71"/>
          <p:cNvGrpSpPr/>
          <p:nvPr/>
        </p:nvGrpSpPr>
        <p:grpSpPr>
          <a:xfrm>
            <a:off x="201167" y="1401379"/>
            <a:ext cx="377976" cy="492091"/>
            <a:chOff x="377332" y="2027353"/>
            <a:chExt cx="606213" cy="591927"/>
          </a:xfrm>
        </p:grpSpPr>
        <p:sp>
          <p:nvSpPr>
            <p:cNvPr id="73" name="Овал 72"/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D17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88086" y="2056561"/>
              <a:ext cx="595459" cy="555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AD1761"/>
                  </a:solidFill>
                  <a:latin typeface="Circe ExtraBold" panose="020B0802020203020203" pitchFamily="34" charset="-52"/>
                </a:rPr>
                <a:t>1</a:t>
              </a:r>
              <a:endParaRPr lang="ru-RU" sz="2400" dirty="0">
                <a:solidFill>
                  <a:srgbClr val="AD1761"/>
                </a:solidFill>
                <a:latin typeface="Circe ExtraBold" panose="020B0802020203020203" pitchFamily="34" charset="-52"/>
              </a:endParaRPr>
            </a:p>
          </p:txBody>
        </p:sp>
      </p:grpSp>
      <p:grpSp>
        <p:nvGrpSpPr>
          <p:cNvPr id="6" name="Группа 74"/>
          <p:cNvGrpSpPr/>
          <p:nvPr/>
        </p:nvGrpSpPr>
        <p:grpSpPr>
          <a:xfrm>
            <a:off x="205828" y="2738361"/>
            <a:ext cx="386941" cy="492091"/>
            <a:chOff x="377332" y="2027353"/>
            <a:chExt cx="620590" cy="591927"/>
          </a:xfrm>
        </p:grpSpPr>
        <p:sp>
          <p:nvSpPr>
            <p:cNvPr id="76" name="Овал 75"/>
            <p:cNvSpPr/>
            <p:nvPr/>
          </p:nvSpPr>
          <p:spPr>
            <a:xfrm>
              <a:off x="377332" y="2027353"/>
              <a:ext cx="591927" cy="59192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D17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02463" y="2056560"/>
              <a:ext cx="595459" cy="555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AD1761"/>
                  </a:solidFill>
                  <a:latin typeface="Circe ExtraBold" panose="020B0802020203020203" pitchFamily="34" charset="-52"/>
                </a:rPr>
                <a:t>2</a:t>
              </a:r>
              <a:endParaRPr lang="ru-RU" sz="2400" dirty="0">
                <a:solidFill>
                  <a:srgbClr val="AD1761"/>
                </a:solidFill>
                <a:latin typeface="Circe ExtraBold" panose="020B0802020203020203" pitchFamily="34" charset="-52"/>
              </a:endParaRPr>
            </a:p>
          </p:txBody>
        </p:sp>
      </p:grpSp>
      <p:grpSp>
        <p:nvGrpSpPr>
          <p:cNvPr id="10" name="Группа 45"/>
          <p:cNvGrpSpPr/>
          <p:nvPr/>
        </p:nvGrpSpPr>
        <p:grpSpPr>
          <a:xfrm>
            <a:off x="766355" y="2508069"/>
            <a:ext cx="3500846" cy="1523999"/>
            <a:chOff x="1881823" y="1994169"/>
            <a:chExt cx="4186764" cy="463022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A5CB56A7-58EF-4FEE-997C-88953F186976}"/>
                </a:ext>
              </a:extLst>
            </p:cNvPr>
            <p:cNvSpPr/>
            <p:nvPr/>
          </p:nvSpPr>
          <p:spPr>
            <a:xfrm>
              <a:off x="1881823" y="1994169"/>
              <a:ext cx="3853867" cy="463022"/>
            </a:xfrm>
            <a:prstGeom prst="rect">
              <a:avLst/>
            </a:prstGeom>
            <a:solidFill>
              <a:srgbClr val="B82767"/>
            </a:solidFill>
            <a:ln>
              <a:solidFill>
                <a:srgbClr val="B82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Спонсорские средства</a:t>
              </a:r>
            </a:p>
            <a:p>
              <a:pPr algn="ctr"/>
              <a:endParaRPr lang="ru-RU" sz="2400" b="1" dirty="0"/>
            </a:p>
            <a:p>
              <a:pPr algn="ctr"/>
              <a:endParaRPr lang="ru-RU" sz="2400" b="1" dirty="0"/>
            </a:p>
          </p:txBody>
        </p:sp>
        <p:sp>
          <p:nvSpPr>
            <p:cNvPr id="49" name="Равнобедренный треугольник 48"/>
            <p:cNvSpPr/>
            <p:nvPr/>
          </p:nvSpPr>
          <p:spPr>
            <a:xfrm rot="5400000">
              <a:off x="5745338" y="2116569"/>
              <a:ext cx="389642" cy="256856"/>
            </a:xfrm>
            <a:prstGeom prst="triangle">
              <a:avLst/>
            </a:prstGeom>
            <a:solidFill>
              <a:srgbClr val="B82767"/>
            </a:solidFill>
            <a:ln>
              <a:solidFill>
                <a:srgbClr val="B82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108"/>
            <a:ext cx="8188035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Целесообразность бюджета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4572000" y="1271451"/>
            <a:ext cx="4230255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Футболки для добровольцев в кол-ве 20 шт.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Сувенирная продукция – 100 шт.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1053737" y="1428726"/>
            <a:ext cx="3213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Собственный средства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30 000,00 руб.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221497" y="2425613"/>
            <a:ext cx="417295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0FAF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</a:t>
            </a:r>
            <a:r>
              <a:rPr lang="ru-RU" sz="2000" b="1" dirty="0" smtClean="0">
                <a:solidFill>
                  <a:srgbClr val="F0FAFA"/>
                </a:solidFill>
              </a:rPr>
              <a:t>310</a:t>
            </a:r>
            <a:r>
              <a:rPr lang="ru-RU" sz="2000" b="1" dirty="0">
                <a:solidFill>
                  <a:srgbClr val="F0FAFA"/>
                </a:solidFill>
              </a:rPr>
              <a:t> </a:t>
            </a:r>
            <a:r>
              <a:rPr lang="ru-RU" sz="2000" b="1" dirty="0" smtClean="0">
                <a:solidFill>
                  <a:srgbClr val="F0FAFA"/>
                </a:solidFill>
              </a:rPr>
              <a:t>000,00</a:t>
            </a:r>
            <a:r>
              <a:rPr lang="ru-RU" sz="2000" b="1" dirty="0">
                <a:solidFill>
                  <a:srgbClr val="F0FAFA"/>
                </a:solidFill>
              </a:rPr>
              <a:t> 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0FAF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руб.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0FAF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4578927" y="3956545"/>
            <a:ext cx="4216399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Обустройство захоронений в количестве 2 шт.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592769" y="5526205"/>
            <a:ext cx="7595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Итого: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310 000,00</a:t>
            </a:r>
            <a:r>
              <a:rPr lang="ru-RU" sz="3600" dirty="0" smtClean="0"/>
              <a:t>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руб.+ 30 000 руб.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ree-office.net/uploads/posts/2015-10/144525612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2093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188641"/>
            <a:ext cx="5688632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Маршрут Победы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Picture 3" descr="C:\Users\Светлана\Desktop\2023-11-21_23-05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58082"/>
            <a:ext cx="3888432" cy="29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ветлана\Desktop\2023-11-21_23-05-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4" y="993818"/>
            <a:ext cx="4033784" cy="29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ветлана\Desktop\2023-11-21_23-05-5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83316"/>
            <a:ext cx="3893190" cy="283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ветлана\Desktop\2023-11-21_23-06-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50" y="3752003"/>
            <a:ext cx="3965398" cy="29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-49875" y="1974647"/>
            <a:ext cx="871859" cy="475383"/>
          </a:xfrm>
          <a:prstGeom prst="rect">
            <a:avLst/>
          </a:prstGeom>
          <a:noFill/>
        </p:spPr>
      </p:pic>
      <p:pic>
        <p:nvPicPr>
          <p:cNvPr id="16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4054580" y="2237595"/>
            <a:ext cx="871859" cy="475383"/>
          </a:xfrm>
          <a:prstGeom prst="rect">
            <a:avLst/>
          </a:prstGeom>
          <a:noFill/>
        </p:spPr>
      </p:pic>
      <p:pic>
        <p:nvPicPr>
          <p:cNvPr id="17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-38728" y="5011368"/>
            <a:ext cx="871859" cy="475383"/>
          </a:xfrm>
          <a:prstGeom prst="rect">
            <a:avLst/>
          </a:prstGeom>
          <a:noFill/>
        </p:spPr>
      </p:pic>
      <p:pic>
        <p:nvPicPr>
          <p:cNvPr id="18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4074688" y="4926976"/>
            <a:ext cx="871859" cy="475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2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ree-office.net/uploads/posts/2015-10/144525612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22093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188641"/>
            <a:ext cx="5688632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Маршрут Победы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9" name="Picture 3" descr="C:\Users\Светлана\Desktop\2023-11-21_23-06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1617"/>
            <a:ext cx="4172719" cy="306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ветлана\Desktop\2023-11-21_23-06-3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39" y="930108"/>
            <a:ext cx="4090609" cy="305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ветлана\Desktop\2023-11-21_23-06-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8580"/>
            <a:ext cx="4105185" cy="30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ветлана\Desktop\2023-11-21_23-06-5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05" y="3638527"/>
            <a:ext cx="4225676" cy="315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3965532" y="5575047"/>
            <a:ext cx="871859" cy="475383"/>
          </a:xfrm>
          <a:prstGeom prst="rect">
            <a:avLst/>
          </a:prstGeom>
          <a:noFill/>
        </p:spPr>
      </p:pic>
      <p:pic>
        <p:nvPicPr>
          <p:cNvPr id="16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-49874" y="4350912"/>
            <a:ext cx="871859" cy="475383"/>
          </a:xfrm>
          <a:prstGeom prst="rect">
            <a:avLst/>
          </a:prstGeom>
          <a:noFill/>
        </p:spPr>
      </p:pic>
      <p:pic>
        <p:nvPicPr>
          <p:cNvPr id="17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4174534" y="1123447"/>
            <a:ext cx="871859" cy="475383"/>
          </a:xfrm>
          <a:prstGeom prst="rect">
            <a:avLst/>
          </a:prstGeom>
          <a:noFill/>
        </p:spPr>
      </p:pic>
      <p:pic>
        <p:nvPicPr>
          <p:cNvPr id="18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0526">
            <a:off x="-49875" y="390472"/>
            <a:ext cx="871859" cy="475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045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9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43" y="1647063"/>
            <a:ext cx="699155" cy="556897"/>
          </a:xfrm>
          <a:prstGeom prst="rect">
            <a:avLst/>
          </a:prstGeom>
          <a:noFill/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14" y="305720"/>
            <a:ext cx="7830389" cy="16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Информационная открытость</a:t>
            </a:r>
          </a:p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654" y="1526959"/>
            <a:ext cx="85173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vk.com/volontermihailov</a:t>
            </a:r>
            <a:r>
              <a:rPr lang="ru-RU" sz="2400" dirty="0"/>
              <a:t> </a:t>
            </a:r>
            <a:r>
              <a:rPr lang="ru-RU" sz="2400" dirty="0" smtClean="0"/>
              <a:t>группа Добро -Центра поддержки добровольчества Михайловского района </a:t>
            </a:r>
            <a:r>
              <a:rPr lang="ru-RU" sz="2400" dirty="0" err="1" smtClean="0"/>
              <a:t>ВКонтакте</a:t>
            </a:r>
            <a:endParaRPr lang="ru-RU" sz="2400" dirty="0" smtClean="0"/>
          </a:p>
          <a:p>
            <a:r>
              <a:rPr lang="ru-RU" sz="2400" dirty="0" smtClean="0">
                <a:hlinkClick r:id="rId5"/>
              </a:rPr>
              <a:t>https</a:t>
            </a:r>
            <a:r>
              <a:rPr lang="ru-RU" sz="2400" dirty="0">
                <a:hlinkClick r:id="rId5"/>
              </a:rPr>
              <a:t>://</a:t>
            </a:r>
            <a:r>
              <a:rPr lang="ru-RU" sz="2400" dirty="0" smtClean="0">
                <a:hlinkClick r:id="rId5"/>
              </a:rPr>
              <a:t>vk.com/nadezhdamikhailov</a:t>
            </a:r>
            <a:r>
              <a:rPr lang="ru-RU" sz="2400" dirty="0"/>
              <a:t> </a:t>
            </a:r>
            <a:r>
              <a:rPr lang="ru-RU" sz="2400" dirty="0" smtClean="0"/>
              <a:t>- волонтерский </a:t>
            </a:r>
            <a:r>
              <a:rPr lang="ru-RU" sz="2400" dirty="0"/>
              <a:t>отряд "Надежда" МОУ "Михайловская </a:t>
            </a:r>
            <a:r>
              <a:rPr lang="ru-RU" sz="2400" dirty="0" smtClean="0"/>
              <a:t>СОШ №1»</a:t>
            </a:r>
          </a:p>
          <a:p>
            <a:r>
              <a:rPr lang="en-US" sz="2400" dirty="0">
                <a:hlinkClick r:id="rId6"/>
              </a:rPr>
              <a:t>https://</a:t>
            </a:r>
            <a:r>
              <a:rPr lang="en-US" sz="2400" dirty="0" smtClean="0">
                <a:hlinkClick r:id="rId6"/>
              </a:rPr>
              <a:t>vk.com/club_skm_mikh</a:t>
            </a:r>
            <a:r>
              <a:rPr lang="ru-RU" sz="2400" dirty="0" smtClean="0"/>
              <a:t>  - МОУ «Михайловская СОШ №1», «Первые»</a:t>
            </a:r>
          </a:p>
          <a:p>
            <a:r>
              <a:rPr lang="ru-RU" sz="2400" dirty="0" smtClean="0">
                <a:hlinkClick r:id="rId7"/>
              </a:rPr>
              <a:t>https</a:t>
            </a:r>
            <a:r>
              <a:rPr lang="ru-RU" sz="2400" dirty="0">
                <a:hlinkClick r:id="rId7"/>
              </a:rPr>
              <a:t>://</a:t>
            </a:r>
            <a:r>
              <a:rPr lang="ru-RU" sz="2400" dirty="0" smtClean="0">
                <a:hlinkClick r:id="rId7"/>
              </a:rPr>
              <a:t>vk.com/mihuoimp-</a:t>
            </a:r>
            <a:r>
              <a:rPr lang="ru-RU" sz="2400" dirty="0" smtClean="0"/>
              <a:t> Управление </a:t>
            </a:r>
            <a:r>
              <a:rPr lang="ru-RU" sz="2400" dirty="0"/>
              <a:t>Образования и Молодежной Политики Михайловского </a:t>
            </a:r>
            <a:r>
              <a:rPr lang="ru-RU" sz="2400" dirty="0" smtClean="0"/>
              <a:t>района</a:t>
            </a:r>
          </a:p>
          <a:p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>
                <a:hlinkClick r:id="rId8"/>
              </a:rPr>
              <a:t>https://</a:t>
            </a:r>
            <a:r>
              <a:rPr lang="ru-RU" sz="2400" dirty="0" smtClean="0">
                <a:hlinkClick r:id="rId8"/>
              </a:rPr>
              <a:t>vk.com/rvedomosti</a:t>
            </a:r>
            <a:r>
              <a:rPr lang="ru-RU" sz="2400" dirty="0"/>
              <a:t> </a:t>
            </a:r>
            <a:r>
              <a:rPr lang="ru-RU" sz="2400" dirty="0" smtClean="0"/>
              <a:t>- газета </a:t>
            </a:r>
            <a:r>
              <a:rPr lang="ru-RU" sz="2400" dirty="0"/>
              <a:t>"Рязанские ведомости"</a:t>
            </a:r>
          </a:p>
          <a:p>
            <a:endParaRPr lang="ru-RU" sz="2400" dirty="0" smtClean="0"/>
          </a:p>
          <a:p>
            <a:r>
              <a:rPr lang="en-US" sz="2400" dirty="0">
                <a:hlinkClick r:id="rId9"/>
              </a:rPr>
              <a:t>https://</a:t>
            </a:r>
            <a:r>
              <a:rPr lang="en-US" sz="2400" dirty="0" smtClean="0">
                <a:hlinkClick r:id="rId9"/>
              </a:rPr>
              <a:t>vk.com/ilovemikhailov</a:t>
            </a:r>
            <a:r>
              <a:rPr lang="ru-RU" sz="2400" dirty="0"/>
              <a:t> </a:t>
            </a:r>
            <a:r>
              <a:rPr lang="ru-RU" sz="2400" dirty="0" smtClean="0"/>
              <a:t>-  «Михайловские вести»</a:t>
            </a:r>
          </a:p>
          <a:p>
            <a:endParaRPr lang="ru-RU" sz="2400" dirty="0"/>
          </a:p>
        </p:txBody>
      </p:sp>
      <p:pic>
        <p:nvPicPr>
          <p:cNvPr id="22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3" y="2343579"/>
            <a:ext cx="554890" cy="441985"/>
          </a:xfrm>
          <a:prstGeom prst="rect">
            <a:avLst/>
          </a:prstGeom>
          <a:noFill/>
        </p:spPr>
      </p:pic>
      <p:pic>
        <p:nvPicPr>
          <p:cNvPr id="23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322" y="2989651"/>
            <a:ext cx="631935" cy="50335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857896" y="923109"/>
            <a:ext cx="434557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 упоминаний в СМИ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9" y="3781887"/>
            <a:ext cx="664704" cy="519852"/>
          </a:xfrm>
          <a:prstGeom prst="rect">
            <a:avLst/>
          </a:prstGeom>
          <a:noFill/>
        </p:spPr>
      </p:pic>
      <p:pic>
        <p:nvPicPr>
          <p:cNvPr id="25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023" y="4766669"/>
            <a:ext cx="631935" cy="635880"/>
          </a:xfrm>
          <a:prstGeom prst="rect">
            <a:avLst/>
          </a:prstGeom>
          <a:noFill/>
        </p:spPr>
      </p:pic>
      <p:pic>
        <p:nvPicPr>
          <p:cNvPr id="14" name="Picture 4" descr="https://avatanplus.com/files/resources/original/56df0dbaee8c9153574da2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6904" y="5461603"/>
            <a:ext cx="611439" cy="615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68945" y="6027003"/>
            <a:ext cx="4904510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Контакты проекта: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+7-(953)-748-17-44 (Светлана)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82" y="5227059"/>
            <a:ext cx="8756073" cy="84699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Спасибо за внимание!</a:t>
            </a:r>
            <a:endParaRPr lang="ru-RU" alt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2050" name="Picture 2" descr="https://sun9-85.userapi.com/s/v1/ig2/ZOdSNt--6qR2F_ClP1LZPWpc2Vz2CVSPffqB7zjhvzHzTWbxj1UjRLcw42msuzv28uTX0ZgM-ai8jiVmuusWCJWI.jpg?quality=95&amp;as=32x24,48x35,72x53,108x80,160x118,240x177,360x265,480x354,540x398,640x471,720x530,961x708&amp;from=bu&amp;u=ILlOL-EnQClLT_EIqYdNIGbipEDAHoqxO6w05PoGutM&amp;cs=961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71" y="329385"/>
            <a:ext cx="6529894" cy="48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27786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854"/>
            <a:ext cx="8283921" cy="137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География проекта</a:t>
            </a:r>
          </a:p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endParaRPr lang="ru-RU" alt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Михайловский муниципальный округ Рязанской области</a:t>
            </a:r>
            <a:endParaRPr lang="ru-RU" alt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93186" name="Picture 2" descr="https://sun9-44.userapi.com/c857128/v857128727/c0397/7_4sP8qwb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18462"/>
            <a:ext cx="3948545" cy="296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190" name="Picture 6" descr="https://im0-tub-ru.yandex.net/i?id=b28498ffa111551fa504223ba541313d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3169"/>
            <a:ext cx="3906981" cy="2444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79709">
            <a:off x="5845602" y="3436732"/>
            <a:ext cx="897327" cy="537116"/>
          </a:xfrm>
          <a:prstGeom prst="rect">
            <a:avLst/>
          </a:prstGeom>
          <a:noFill/>
        </p:spPr>
      </p:pic>
      <p:pic>
        <p:nvPicPr>
          <p:cNvPr id="9" name="Picture 1" descr="C:\Users\Валентина\Desktop\_fPBYsDOwDs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36000" y="0"/>
            <a:ext cx="1507999" cy="155170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948545" y="3240350"/>
            <a:ext cx="505965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Жители города, туристы,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школьники из других районов, семьи с детьми, участники торжественных мероприятий в декабре 2026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года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11509" y="2444436"/>
            <a:ext cx="5196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 Целевые группы проекта</a:t>
            </a:r>
            <a:endParaRPr lang="ru-RU" alt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429" y="168676"/>
            <a:ext cx="5190309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    Суть проекта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504" y="890951"/>
            <a:ext cx="8543108" cy="52629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Проект реализуется добровольцами отряда «Надежда» МОУ «Михайловская СОШ №1» с 2022 года и приурочен к знаменательной дате — 85-летию освобождения города Михайлова от немецко-фашистских захватчиков, </a:t>
            </a:r>
            <a:r>
              <a:rPr lang="ru-RU" sz="2000" b="1" dirty="0" smtClean="0">
                <a:solidFill>
                  <a:srgbClr val="002060"/>
                </a:solidFill>
              </a:rPr>
              <a:t>которая </a:t>
            </a:r>
            <a:r>
              <a:rPr lang="ru-RU" sz="2000" b="1" dirty="0">
                <a:solidFill>
                  <a:srgbClr val="002060"/>
                </a:solidFill>
              </a:rPr>
              <a:t>будет отмечаться 7 декабря 2026 года.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endParaRPr lang="ru-RU" sz="2400" dirty="0" smtClean="0"/>
          </a:p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Суть проекта: Проложить Маршрут Победы по памятным местам </a:t>
            </a:r>
            <a:r>
              <a:rPr lang="ru-RU" sz="2400" b="1" dirty="0" err="1" smtClean="0">
                <a:solidFill>
                  <a:schemeClr val="bg1"/>
                </a:solidFill>
              </a:rPr>
              <a:t>Мтхайлова</a:t>
            </a:r>
            <a:r>
              <a:rPr lang="ru-RU" sz="2400" b="1" dirty="0" smtClean="0">
                <a:solidFill>
                  <a:schemeClr val="bg1"/>
                </a:solidFill>
              </a:rPr>
              <a:t> – города воинской доблести, обучить экскурсионному делу группу </a:t>
            </a:r>
            <a:r>
              <a:rPr lang="ru-RU" sz="2400" b="1" dirty="0" err="1" smtClean="0">
                <a:solidFill>
                  <a:schemeClr val="bg1"/>
                </a:solidFill>
              </a:rPr>
              <a:t>добровольцевв</a:t>
            </a:r>
            <a:r>
              <a:rPr lang="ru-RU" sz="2400" b="1" dirty="0" smtClean="0">
                <a:solidFill>
                  <a:schemeClr val="bg1"/>
                </a:solidFill>
              </a:rPr>
              <a:t> в количестве 15 человек для проведения пеших экскурсий; включить в Маршрут  захоронения </a:t>
            </a:r>
            <a:r>
              <a:rPr lang="ru-RU" sz="2400" b="1" dirty="0" err="1" smtClean="0">
                <a:solidFill>
                  <a:schemeClr val="bg1"/>
                </a:solidFill>
              </a:rPr>
              <a:t>Милосердина</a:t>
            </a:r>
            <a:r>
              <a:rPr lang="ru-RU" sz="2400" b="1" dirty="0" smtClean="0">
                <a:solidFill>
                  <a:schemeClr val="bg1"/>
                </a:solidFill>
              </a:rPr>
              <a:t> Н.В. и Морозова Я.Ф., предварительно  благоустроив их могилы, и проводить экскурсии на постоянной основе.</a:t>
            </a:r>
          </a:p>
          <a:p>
            <a:pPr algn="just"/>
            <a:endParaRPr lang="ru-RU" sz="2400" b="1" dirty="0">
              <a:solidFill>
                <a:schemeClr val="bg1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Проект </a:t>
            </a:r>
            <a:r>
              <a:rPr lang="ru-RU" sz="2000" b="1" dirty="0">
                <a:solidFill>
                  <a:srgbClr val="002060"/>
                </a:solidFill>
              </a:rPr>
              <a:t>направлен на гражданско-патриотическое воспитание молодёжи, в частности на сохранение исторической памяти.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459" y="56627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4801" y="401781"/>
            <a:ext cx="225097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Актуальность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1" descr="C:\Users\Валентина\Desktop\_fPBYsDOw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6657" y="3441806"/>
            <a:ext cx="1938667" cy="19948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48639" y="4336869"/>
            <a:ext cx="65923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Статья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11 (п. 3). Финансирование мероприятий по увековечению памяти погибших осуществляется за счёт средств 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федерального бюджета, бюджетов субъектов РФ и местных бюджетов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, а также добровольных взносов и пожертвований юридических и физических лиц. 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611spb.edusite.ru/images/p62_i-1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9" y="1287261"/>
            <a:ext cx="3809270" cy="23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0811" y="513806"/>
            <a:ext cx="4841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Закон РФ от 14.01.1993 № 4292-1 «Об увековечении памяти погибших при защите Отечества» 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—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Статья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6. Увековечение памяти погибших при защите Отечества производится… путём создания, сохранения и благоустройства соответствующих мест захоронений.</a:t>
            </a:r>
          </a:p>
        </p:txBody>
      </p:sp>
    </p:spTree>
    <p:extLst>
      <p:ext uri="{BB962C8B-B14F-4D97-AF65-F5344CB8AC3E}">
        <p14:creationId xmlns:p14="http://schemas.microsoft.com/office/powerpoint/2010/main" val="26885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338" y="448108"/>
            <a:ext cx="4779399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Цель Проекта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0446" y="1370204"/>
            <a:ext cx="8644171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/>
              <a:t>Обеспечить переход от разовых мероприятий к устойчивой волонтерской деятельности в сфере сохранения исторической памяти, завершив в декабре 2026 года формирование «Маршрута Победы» в городе Михайлове путем включения в него восстановленных захоронений и вовлечения не менее 50  добровольцев в системное благоустройство военно-исторических объектов.</a:t>
            </a:r>
          </a:p>
        </p:txBody>
      </p:sp>
      <p:pic>
        <p:nvPicPr>
          <p:cNvPr id="3074" name="Picture 2" descr="https://sun9-11.userapi.com/s/v1/ig2/EHf_EumCiB-su3vgRvS9QsXWN2YNEVnHNBWhXfJAWbtzPSvkUrxmv1tFDEJeYOJzBjRbIaHJWglDTY1s9HEEI-ZQ.jpg?quality=95&amp;as=32x24,48x36,72x54,108x80,160x119,240x179,360x268,480x357,540x402,640x476,720x536,969x721&amp;from=bu&amp;cs=969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05" y="4162423"/>
            <a:ext cx="3366240" cy="250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.userapi.com/s/v1/ig2/oqT-8S92QAHVR7QX4ErFUB_5qPT28S7-rw3YNw6JgIYGDzV4URXlu8Ml9-l08esYYq6XR0NOCjTkXm19sp-0FanI.jpg?quality=95&amp;as=32x24,48x36,72x54,108x81,160x120,240x180,360x269,480x359,540x404,640x479,720x539,953x713&amp;from=bu&amp;cs=953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37" y="4161821"/>
            <a:ext cx="3347802" cy="250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652" y="448108"/>
            <a:ext cx="4149085" cy="6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Проблема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0446" y="1554872"/>
            <a:ext cx="8644171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/>
              <a:t>Данного пешего маршрута не было при историческом музее Михайловского округа Рязанской области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Существует необходимость благоустройства захоронений Морозова Я.Ф. и </a:t>
            </a:r>
            <a:r>
              <a:rPr lang="ru-RU" sz="2400" dirty="0" err="1" smtClean="0"/>
              <a:t>Милосердина</a:t>
            </a:r>
            <a:r>
              <a:rPr lang="ru-RU" sz="2400" dirty="0" smtClean="0"/>
              <a:t> Н.В., погибших от рук фашистов в 1941 году в период оккупации Михайлова немецко-фашистскими захватчиками</a:t>
            </a:r>
            <a:endParaRPr lang="ru-RU" sz="2400" dirty="0"/>
          </a:p>
        </p:txBody>
      </p:sp>
      <p:pic>
        <p:nvPicPr>
          <p:cNvPr id="1026" name="Picture 2" descr="https://sun9-26.userapi.com/s/v1/ig2/aacUa6rghpvYdO6Rbz2hXjZvvlGk6RA5Cen7_r0uf-LxX76QmigSTfisPCNcpqYi1sH1vsBEQoZ8AWcwuw00i0Xz.jpg?quality=95&amp;as=32x24,48x36,72x54,108x81,160x120,240x180,360x270,480x360,540x405,640x480,720x540,1080x810,1280x960,1440x1080,1600x1200&amp;from=bu&amp;u=XNpWq6mnfwgFlSjg8ILVXIDhaM1SxQApssWlXIJqfOc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49" y="4068779"/>
            <a:ext cx="3347264" cy="25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88.userapi.com/s/v1/ig2/Z3v0YtRRvxPJVPTJDjkfJHki9dHU_txIonQdHKT1FWgkUxBagg4h-zn7_7n8qH4r3FLIpBB59KHmz6yfdwBiWEEB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5" y="4068779"/>
            <a:ext cx="1882836" cy="251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20.userapi.com/s/v1/ig2/yUkZiFPJVjV63k3JnCLajuPBUbL3Qgx8Ux9hhxwjaiaBr3aB3FR9mUjKbD651brpWLIsTcr0vA0MyuWQNCJ53KLF.jpg?quality=95&amp;as=32x43,48x64,72x96,108x144,160x213,240x320,360x480,480x640,540x720,640x853,720x960,960x1280&amp;from=bu&amp;u=lWXtiZx03imfWq5H2W5hbZuvgmRRdbeuKQJTD_2OfJw&amp;cs=9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06" y="4068779"/>
            <a:ext cx="1844440" cy="24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03526"/>
            <a:ext cx="8201892" cy="97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Достигнутые количественные результаты</a:t>
            </a:r>
            <a:endParaRPr lang="ru-RU" alt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6" name="Picture 1" descr="C:\Users\Валентина\Desktop\_fPBYsDOw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6000" y="212725"/>
            <a:ext cx="1507999" cy="1551709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1021" y="1823088"/>
            <a:ext cx="8780016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Составлен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Победы по местам города воинской доблести, связанных с историей Великой Отечественной войны  -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к реализации проекта –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 50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волонтеров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Обучена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экскурсионному делу молодежь из волонтерского отряда "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Надежда» -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15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ыпущены буклеты –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200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/>
              <a:t>Составлен и апробирован профессиональный текст экскурсии, позволяющий проводить пешие туры для гостей города на высоком </a:t>
            </a:r>
            <a:r>
              <a:rPr lang="ru-RU" sz="2400" b="1" dirty="0" smtClean="0"/>
              <a:t>уровне </a:t>
            </a:r>
            <a:r>
              <a:rPr lang="ru-RU" sz="2400" dirty="0" smtClean="0"/>
              <a:t>–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тематических экскурсий</a:t>
            </a:r>
            <a:r>
              <a:rPr kumimoji="0" lang="ru-RU" sz="2400" b="1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5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4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628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425" y="66468"/>
            <a:ext cx="7042610" cy="121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/>
              <a:t>  </a:t>
            </a:r>
            <a:r>
              <a:rPr lang="ru-RU" sz="3600" b="1" dirty="0" smtClean="0">
                <a:solidFill>
                  <a:srgbClr val="7030A0"/>
                </a:solidFill>
              </a:rPr>
              <a:t>Новые </a:t>
            </a:r>
            <a:r>
              <a:rPr lang="ru-RU" sz="3600" b="1" dirty="0">
                <a:solidFill>
                  <a:srgbClr val="7030A0"/>
                </a:solidFill>
              </a:rPr>
              <a:t>идеи и перспективы развития (2026 год)</a:t>
            </a:r>
            <a:endParaRPr lang="ru-RU" altLang="ru-RU" sz="33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473" y="1207363"/>
            <a:ext cx="8589104" cy="675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62144" y="1420427"/>
            <a:ext cx="9206144" cy="55707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endParaRPr lang="ru-RU" sz="2800" b="1" dirty="0" smtClean="0"/>
          </a:p>
          <a:p>
            <a:pPr lvl="0" algn="just"/>
            <a:r>
              <a:rPr lang="ru-RU" sz="2800" b="1" dirty="0" smtClean="0"/>
              <a:t>1. Обустройство </a:t>
            </a:r>
            <a:r>
              <a:rPr lang="ru-RU" sz="2800" b="1" dirty="0"/>
              <a:t>захоронений </a:t>
            </a:r>
            <a:r>
              <a:rPr lang="ru-RU" sz="2800" b="1" dirty="0" smtClean="0"/>
              <a:t>директоров </a:t>
            </a:r>
            <a:r>
              <a:rPr lang="ru-RU" sz="2800" b="1" dirty="0"/>
              <a:t>Михайловской школы №1 </a:t>
            </a:r>
            <a:r>
              <a:rPr lang="ru-RU" sz="2800" b="1" dirty="0" smtClean="0"/>
              <a:t>и </a:t>
            </a:r>
            <a:r>
              <a:rPr lang="ru-RU" sz="2800" b="1" dirty="0" err="1"/>
              <a:t>Рачатниковской</a:t>
            </a:r>
            <a:r>
              <a:rPr lang="ru-RU" sz="2800" b="1" dirty="0"/>
              <a:t> школы. </a:t>
            </a:r>
          </a:p>
          <a:p>
            <a:pPr algn="just"/>
            <a:endParaRPr lang="ru-RU" sz="2800" b="1" dirty="0" smtClean="0"/>
          </a:p>
          <a:p>
            <a:pPr algn="just"/>
            <a:r>
              <a:rPr lang="ru-RU" sz="2800" b="1" dirty="0" smtClean="0"/>
              <a:t>2.Интерактивная </a:t>
            </a:r>
            <a:r>
              <a:rPr lang="ru-RU" sz="2800" b="1" dirty="0"/>
              <a:t>карта «Память в шаговой доступности»: Создание цифрового путеводителя по Маршруту Победы с использованием QR-кодов на обновленных захоронениях и мемориалах. Любой житель или гость города сможет навести телефон на объект и услышать </a:t>
            </a:r>
            <a:r>
              <a:rPr lang="ru-RU" sz="2800" b="1" dirty="0" err="1"/>
              <a:t>аудиорассказ</a:t>
            </a:r>
            <a:r>
              <a:rPr lang="ru-RU" sz="2800" b="1" dirty="0"/>
              <a:t>, записанный голосами юных экскурсоводов.</a:t>
            </a:r>
          </a:p>
          <a:p>
            <a:pPr lvl="0" algn="just"/>
            <a:endParaRPr lang="ru-RU" sz="2400" dirty="0"/>
          </a:p>
          <a:p>
            <a:pPr algn="just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7048" name="Picture 8" descr="C:\Users\Гость\Desktop\oLg4Jn9qybI.jpg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416138" y="4899388"/>
            <a:ext cx="1458575" cy="1394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омер слайда 3"/>
          <p:cNvSpPr txBox="1">
            <a:spLocks/>
          </p:cNvSpPr>
          <p:nvPr/>
        </p:nvSpPr>
        <p:spPr>
          <a:xfrm>
            <a:off x="5262284" y="6320495"/>
            <a:ext cx="2008094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/>
          <a:p>
            <a:pPr marL="0" marR="0" lvl="0" indent="0" algn="ctr" defTabSz="536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9308" y="6151419"/>
            <a:ext cx="22536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ru-RU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3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Валентина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2" y="-23335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096"/>
            <a:ext cx="8188035" cy="112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Добровольческий </a:t>
            </a:r>
          </a:p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компонент проекта</a:t>
            </a:r>
            <a:endParaRPr lang="ru-RU" altLang="ru-RU" sz="3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Picture 1" descr="C:\Users\Валентина\Desktop\_fPBYsDOw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6000" y="0"/>
            <a:ext cx="1507999" cy="155170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52402" y="1469830"/>
            <a:ext cx="2823881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50 добровольцев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8EF5188-9822-40BE-8757-C8A6B2B94E3C}"/>
              </a:ext>
            </a:extLst>
          </p:cNvPr>
          <p:cNvSpPr/>
          <p:nvPr/>
        </p:nvSpPr>
        <p:spPr>
          <a:xfrm>
            <a:off x="-503417" y="4445398"/>
            <a:ext cx="10043266" cy="492762"/>
          </a:xfrm>
          <a:prstGeom prst="rect">
            <a:avLst/>
          </a:prstGeom>
          <a:solidFill>
            <a:srgbClr val="F11B67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bg1"/>
              </a:solidFill>
              <a:effectLst>
                <a:glow rad="127000">
                  <a:srgbClr val="6545BF"/>
                </a:glow>
              </a:effectLst>
              <a:latin typeface="Circe" panose="020B0502020203020203" pitchFamily="3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8C37C05A-24BF-4DB5-987F-539798AA1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108" y="4401542"/>
            <a:ext cx="3750506" cy="5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7287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 Antiqua" panose="02040602050305030304" pitchFamily="18" charset="0"/>
              </a:rPr>
              <a:t>Наши партнёры</a:t>
            </a:r>
            <a:endParaRPr lang="ru-RU" alt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1999" y="3794161"/>
            <a:ext cx="403244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10 000 благополучателей</a:t>
            </a:r>
          </a:p>
        </p:txBody>
      </p:sp>
      <p:pic>
        <p:nvPicPr>
          <p:cNvPr id="15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526">
            <a:off x="1173109" y="2088160"/>
            <a:ext cx="871859" cy="47538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225963" y="2179783"/>
            <a:ext cx="4722301" cy="138499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связь со спонсорами проекта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проведение мероприятий</a:t>
            </a:r>
          </a:p>
        </p:txBody>
      </p:sp>
      <p:pic>
        <p:nvPicPr>
          <p:cNvPr id="17" name="Picture 10" descr="https://cstor.nn2.ru/forum/data/forum/images/2018-07/209256257-7ca6ry6a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526">
            <a:off x="3495840" y="3659647"/>
            <a:ext cx="871859" cy="475383"/>
          </a:xfrm>
          <a:prstGeom prst="rect">
            <a:avLst/>
          </a:prstGeom>
          <a:noFill/>
        </p:spPr>
      </p:pic>
      <p:pic>
        <p:nvPicPr>
          <p:cNvPr id="87048" name="Picture 8" descr="C:\Users\Гость\Desktop\oLg4Jn9qybI.jpg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416138" y="4899388"/>
            <a:ext cx="1458575" cy="1394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2976282" y="6225309"/>
            <a:ext cx="154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Родители  МОУ МСОШ №1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Номер слайда 3"/>
          <p:cNvSpPr txBox="1">
            <a:spLocks/>
          </p:cNvSpPr>
          <p:nvPr/>
        </p:nvSpPr>
        <p:spPr>
          <a:xfrm>
            <a:off x="5262284" y="6320495"/>
            <a:ext cx="2008094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/>
          <a:p>
            <a:pPr marL="0" marR="0" lvl="0" indent="0" algn="ctr" defTabSz="536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25117" y="6049914"/>
            <a:ext cx="15387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Телеканал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«Михайлов ТВ»</a:t>
            </a:r>
          </a:p>
          <a:p>
            <a:pPr algn="ctr"/>
            <a:r>
              <a:rPr lang="ru-RU" sz="1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(информационная поддержка)</a:t>
            </a:r>
            <a:endParaRPr lang="ru-RU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54618" y="6151418"/>
            <a:ext cx="26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МУК «Михайловский исторический музей»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Родительское собрание Михайловская СОШ 1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2908010" y="5067589"/>
            <a:ext cx="1119043" cy="1119043"/>
          </a:xfrm>
          <a:prstGeom prst="rect">
            <a:avLst/>
          </a:prstGeom>
          <a:noFill/>
        </p:spPr>
      </p:pic>
      <p:pic>
        <p:nvPicPr>
          <p:cNvPr id="9224" name="Picture 8" descr="Михайловские вести. Новости района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4950691" y="5126181"/>
            <a:ext cx="1025235" cy="102523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426343" y="6096001"/>
            <a:ext cx="22674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Районная газета «Михайловские вести» (</a:t>
            </a:r>
            <a:r>
              <a:rPr lang="ru-RU" sz="1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информационная поддержка)</a:t>
            </a:r>
            <a:endParaRPr lang="ru-RU" sz="1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Picture 8" descr="C:\Users\Гость\Desktop\oLg4Jn9qyb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4342" y="5032373"/>
            <a:ext cx="1199529" cy="1146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Родительское собрание Михайловская СОШ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7300" y="5032373"/>
            <a:ext cx="1119043" cy="1119043"/>
          </a:xfrm>
          <a:prstGeom prst="rect">
            <a:avLst/>
          </a:prstGeom>
          <a:noFill/>
        </p:spPr>
      </p:pic>
      <p:pic>
        <p:nvPicPr>
          <p:cNvPr id="24" name="Picture 8" descr="Михайловские вести. Новости райо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9378" y="5024678"/>
            <a:ext cx="1025235" cy="1025235"/>
          </a:xfrm>
          <a:prstGeom prst="rect">
            <a:avLst/>
          </a:prstGeom>
          <a:noFill/>
        </p:spPr>
      </p:pic>
      <p:pic>
        <p:nvPicPr>
          <p:cNvPr id="2050" name="Picture 2" descr="https://mihmuseum.edusite.ru/images/p1_p96_fotozdaniyamuzeya-2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920" y="5083968"/>
            <a:ext cx="1286052" cy="10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Гость\Desktop\oLg4Jn9qybI.jpg"/>
          <p:cNvPicPr>
            <a:picLocks noChangeAspect="1" noChangeArrowheads="1"/>
          </p:cNvPicPr>
          <p:nvPr/>
        </p:nvPicPr>
        <p:blipFill>
          <a:blip/>
          <a:srcRect/>
          <a:stretch>
            <a:fillRect/>
          </a:stretch>
        </p:blipFill>
        <p:spPr bwMode="auto">
          <a:xfrm>
            <a:off x="150463" y="5108950"/>
            <a:ext cx="1458575" cy="1394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2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52A4D475B3F94B9A44EC35E28A4960" ma:contentTypeVersion="1" ma:contentTypeDescription="Создание документа." ma:contentTypeScope="" ma:versionID="46f56e486521e51090bd96ea8df1194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14FB3A-98B0-4541-A9B6-6A9A9A4E9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1F834A-76E6-4828-A761-3403309F8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F78A8B-7EE1-459B-81DE-8E382C3F86C9}">
  <ds:schemaRefs>
    <ds:schemaRef ds:uri="http://purl.org/dc/elements/1.1/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17848</TotalTime>
  <Words>735</Words>
  <Application>Microsoft Office PowerPoint</Application>
  <PresentationFormat>Экран (4:3)</PresentationFormat>
  <Paragraphs>104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Гаркуша Н.С.</dc:creator>
  <cp:lastModifiedBy>Светлана</cp:lastModifiedBy>
  <cp:revision>527</cp:revision>
  <dcterms:created xsi:type="dcterms:W3CDTF">2016-09-22T16:49:19Z</dcterms:created>
  <dcterms:modified xsi:type="dcterms:W3CDTF">2026-05-15T18:19:50Z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0x010100D152A4D475B3F94B9A44EC35E28A4960</vt:lpwstr>
  </property>
</Properties>
</file>