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8" r:id="rId2"/>
    <p:sldId id="269" r:id="rId3"/>
    <p:sldId id="282" r:id="rId4"/>
    <p:sldId id="283" r:id="rId5"/>
    <p:sldId id="285" r:id="rId6"/>
    <p:sldId id="275" r:id="rId7"/>
    <p:sldId id="261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57" r:id="rId16"/>
    <p:sldId id="293" r:id="rId17"/>
  </p:sldIdLst>
  <p:sldSz cx="12188825" cy="6858000"/>
  <p:notesSz cx="6858000" cy="9144000"/>
  <p:custDataLst>
    <p:tags r:id="rId20"/>
  </p:custDataLst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1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howGuides="1">
      <p:cViewPr>
        <p:scale>
          <a:sx n="67" d="100"/>
          <a:sy n="67" d="100"/>
        </p:scale>
        <p:origin x="528" y="6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7" d="100"/>
          <a:sy n="87" d="100"/>
        </p:scale>
        <p:origin x="301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31F9DBB-FBF6-4D34-8492-FE71ED83D7A0}" type="datetime1">
              <a:rPr lang="ru-RU" smtClean="0"/>
              <a:t>25.07.2021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3386A95-D0A4-44B9-98DA-3665758D82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9847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8238AF8-9BBF-48D1-A5FA-6D79D55F1AFE}" type="datetime1">
              <a:rPr lang="ru-RU" noProof="0" smtClean="0"/>
              <a:t>25.07.2021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3821A9-1C31-4760-BDBC-9A0BA471B1B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221613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ru-RU" noProof="0" smtClean="0"/>
              <a:t>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55294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ru-RU" noProof="0" smtClean="0"/>
              <a:t>10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40090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ru-RU" noProof="0" smtClean="0"/>
              <a:t>11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957613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ru-RU" noProof="0" smtClean="0"/>
              <a:t>12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9430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ru-RU" noProof="0" smtClean="0"/>
              <a:t>13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60478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ru-RU" noProof="0" smtClean="0"/>
              <a:t>14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69327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заменить рисунок, просто выделите и удалите его. Затем щелкните значок вставки рисунка, чтобы заменить его собственным изображением.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C3821A9-1C31-4760-BDBC-9A0BA471B1B7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0022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ru-RU" noProof="0" smtClean="0"/>
              <a:t>16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37492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A2CC701-D80A-463B-8415-A85485312088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3279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A2CC701-D80A-463B-8415-A85485312088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7742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A2CC701-D80A-463B-8415-A85485312088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1987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A2CC701-D80A-463B-8415-A85485312088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3195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ru-RU" noProof="0" smtClean="0"/>
              <a:t>6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16129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ru-RU" noProof="0" smtClean="0"/>
              <a:t>7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19958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ru-RU" noProof="0" smtClean="0"/>
              <a:t>8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5581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ru-RU" noProof="0" smtClean="0"/>
              <a:t>9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89520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2" y="1643064"/>
            <a:ext cx="9144002" cy="2928936"/>
          </a:xfrm>
        </p:spPr>
        <p:txBody>
          <a:bodyPr rtlCol="0">
            <a:noAutofit/>
          </a:bodyPr>
          <a:lstStyle>
            <a:lvl1pPr algn="ctr" rtl="0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4572000"/>
            <a:ext cx="9144000" cy="1066799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63B9FA-EE34-4CFB-B159-5D5336834B29}" type="datetime1">
              <a:rPr lang="ru-RU" smtClean="0"/>
              <a:t>25.07.2021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259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EE7764-C9DF-473E-83EB-768AA5A2657A}" type="datetime1">
              <a:rPr lang="ru-RU" smtClean="0"/>
              <a:t>25.07.2021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32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3212" y="1462088"/>
            <a:ext cx="3124201" cy="1966912"/>
          </a:xfrm>
        </p:spPr>
        <p:txBody>
          <a:bodyPr rtlCol="0" anchor="b">
            <a:normAutofit/>
          </a:bodyPr>
          <a:lstStyle>
            <a:lvl1pPr algn="l" rtl="0">
              <a:defRPr sz="3600" b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3" y="685800"/>
            <a:ext cx="647700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3124201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D797C6-7DFF-481F-A471-F2B9B7254EBC}" type="datetime1">
              <a:rPr lang="ru-RU" smtClean="0"/>
              <a:t>25.07.2021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39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gray">
          <a:xfrm>
            <a:off x="7313612" y="0"/>
            <a:ext cx="41910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4660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3212" y="1643063"/>
            <a:ext cx="3124201" cy="2776537"/>
          </a:xfrm>
        </p:spPr>
        <p:txBody>
          <a:bodyPr rtlCol="0" anchor="b">
            <a:normAutofit/>
          </a:bodyPr>
          <a:lstStyle>
            <a:lvl1pPr algn="l" rtl="0">
              <a:defRPr sz="3600" b="0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gray">
          <a:xfrm rot="120000">
            <a:off x="654916" y="532501"/>
            <a:ext cx="6103614" cy="571589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 bwMode="gray">
          <a:xfrm>
            <a:off x="745586" y="609600"/>
            <a:ext cx="5914664" cy="5562600"/>
          </a:xfrm>
          <a:solidFill>
            <a:srgbClr val="FFFFFF">
              <a:shade val="85000"/>
            </a:srgbClr>
          </a:solidFill>
          <a:ln w="152400" cap="flat" cmpd="sng">
            <a:solidFill>
              <a:srgbClr val="FFFFFF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5400" h="19050"/>
            <a:contourClr>
              <a:srgbClr val="FFFFFF"/>
            </a:contourClr>
          </a:sp3d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3212" y="4423913"/>
            <a:ext cx="3124201" cy="1748287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70D8EC-2B11-46BD-81CA-8B4B56499ABD}" type="datetime1">
              <a:rPr lang="ru-RU" smtClean="0"/>
              <a:t>25.07.2021</a:t>
            </a:fld>
            <a:endParaRPr lang="ru-RU" dirty="0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54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9A4CE2-D029-4587-8791-4EAAC4ED9FE9}" type="datetime1">
              <a:rPr lang="ru-RU" smtClean="0"/>
              <a:t>25.07.2021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487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18612" y="685801"/>
            <a:ext cx="1828801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1413" y="685800"/>
            <a:ext cx="7924799" cy="54864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C68F54-1097-48C5-8AAF-59F3456CD09B}" type="datetime1">
              <a:rPr lang="ru-RU" smtClean="0"/>
              <a:t>25.07.2021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32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2" y="4843464"/>
            <a:ext cx="9144002" cy="947736"/>
          </a:xfrm>
        </p:spPr>
        <p:txBody>
          <a:bodyPr rtlCol="0">
            <a:normAutofit/>
          </a:bodyPr>
          <a:lstStyle>
            <a:lvl1pPr algn="ctr" rtl="0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 bwMode="gray">
          <a:xfrm rot="185582">
            <a:off x="1414576" y="76262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1" name="Рисунок 10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3"/>
          </p:nvPr>
        </p:nvSpPr>
        <p:spPr bwMode="gray">
          <a:xfrm>
            <a:off x="1634550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gray">
          <a:xfrm rot="120000">
            <a:off x="4600738" y="74034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Рисунок 10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4"/>
          </p:nvPr>
        </p:nvSpPr>
        <p:spPr bwMode="gray">
          <a:xfrm>
            <a:off x="4787507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gray">
          <a:xfrm rot="21480000">
            <a:off x="7775260" y="727477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3" name="Рисунок 10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5"/>
          </p:nvPr>
        </p:nvSpPr>
        <p:spPr bwMode="gray">
          <a:xfrm>
            <a:off x="7940463" y="917753"/>
            <a:ext cx="2592388" cy="3314701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375D7F-A2C4-460F-8ED7-01465D1CA819}" type="datetime1">
              <a:rPr lang="ru-RU" smtClean="0"/>
              <a:t>25.07.2021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100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Альтернативный титульный слайд с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4843464"/>
            <a:ext cx="9144002" cy="947736"/>
          </a:xfrm>
        </p:spPr>
        <p:txBody>
          <a:bodyPr rtlCol="0">
            <a:normAutofit/>
          </a:bodyPr>
          <a:lstStyle>
            <a:lvl1pPr algn="ctr" rtl="0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1" name="Рисунок 10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3"/>
          </p:nvPr>
        </p:nvSpPr>
        <p:spPr>
          <a:xfrm>
            <a:off x="1853090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" name="Рисунок 10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4"/>
          </p:nvPr>
        </p:nvSpPr>
        <p:spPr>
          <a:xfrm>
            <a:off x="4722812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3" name="Рисунок 10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5"/>
          </p:nvPr>
        </p:nvSpPr>
        <p:spPr>
          <a:xfrm>
            <a:off x="7592534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5C46DC-6BC4-44CF-AF17-1029EE78C500}" type="datetime1">
              <a:rPr lang="ru-RU" smtClean="0"/>
              <a:t>25.07.2021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6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72A7B7-A271-4C59-9C4B-71BD3AE34B57}" type="datetime1">
              <a:rPr lang="ru-RU" smtClean="0"/>
              <a:t>25.07.2021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18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объект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 bwMode="gray">
          <a:xfrm>
            <a:off x="2159492" y="0"/>
            <a:ext cx="9345120" cy="685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5612" y="319088"/>
            <a:ext cx="7670802" cy="1143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 bwMode="gray">
          <a:xfrm rot="21379692">
            <a:off x="322262" y="211183"/>
            <a:ext cx="1542449" cy="2051702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4" name="Рисунок 1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3"/>
          </p:nvPr>
        </p:nvSpPr>
        <p:spPr bwMode="gray">
          <a:xfrm rot="180000">
            <a:off x="357415" y="280969"/>
            <a:ext cx="1446157" cy="1965874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tIns="182880" rtlCol="0">
            <a:normAutofit/>
          </a:bodyPr>
          <a:lstStyle>
            <a:lvl1pPr marL="45720" indent="0" algn="ctr">
              <a:buNone/>
              <a:defRPr sz="16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5612" y="1643063"/>
            <a:ext cx="7670802" cy="4529137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3098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303B1A-2E8C-46C0-B956-C5C997A98AC1}" type="datetime1">
              <a:rPr lang="ru-RU" smtClean="0"/>
              <a:t>25.07.2021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5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1643064"/>
            <a:ext cx="9144002" cy="2928936"/>
          </a:xfrm>
        </p:spPr>
        <p:txBody>
          <a:bodyPr rtlCol="0" anchor="b">
            <a:normAutofit/>
          </a:bodyPr>
          <a:lstStyle>
            <a:lvl1pPr algn="ctr" rtl="0">
              <a:lnSpc>
                <a:spcPct val="80000"/>
              </a:lnSpc>
              <a:defRPr sz="56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3" y="4572000"/>
            <a:ext cx="9144000" cy="1066799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9C3612-F9EE-4C81-83C0-67272496722B}" type="datetime1">
              <a:rPr lang="ru-RU" smtClean="0"/>
              <a:t>25.07.2021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3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2" y="1643063"/>
            <a:ext cx="4480560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5854" y="1643063"/>
            <a:ext cx="4480560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32F378-5FDB-4203-8C6A-EDFD0C180B56}" type="datetime1">
              <a:rPr lang="ru-RU" smtClean="0"/>
              <a:t>25.07.2021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62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4" y="1624372"/>
            <a:ext cx="4480560" cy="737828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4" y="2438400"/>
            <a:ext cx="4480560" cy="37337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5854" y="1624372"/>
            <a:ext cx="4480560" cy="737828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5854" y="2438400"/>
            <a:ext cx="4480560" cy="37337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886E6A-6AC2-4845-8762-38446FE3059E}" type="datetime1">
              <a:rPr lang="ru-RU" smtClean="0"/>
              <a:t>25.07.2021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44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0CE2BD-2545-4A65-A4E4-6C904D6E9400}" type="datetime1">
              <a:rPr lang="ru-RU" smtClean="0"/>
              <a:t>25.07.2021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2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gray">
          <a:xfrm>
            <a:off x="684211" y="0"/>
            <a:ext cx="108204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366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4" y="1643063"/>
            <a:ext cx="9144000" cy="452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07885" y="6400801"/>
            <a:ext cx="679632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456612" y="6400801"/>
            <a:ext cx="11676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1F32776F-04BE-43FC-8BAC-C35D989A0425}" type="datetime1">
              <a:rPr lang="ru-RU" noProof="0" smtClean="0"/>
              <a:t>25.07.2021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752012" y="6400801"/>
            <a:ext cx="9144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25A965E-3C11-4F28-82DC-E30D63FAC43C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478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MBOMRe1D-Jta4e0E9Zi2AQ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irina.garkusha12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83417" y="1124744"/>
            <a:ext cx="3744416" cy="2776537"/>
          </a:xfrm>
        </p:spPr>
        <p:txBody>
          <a:bodyPr rtlCol="0"/>
          <a:lstStyle/>
          <a:p>
            <a:pPr algn="ctr" rtl="0"/>
            <a:r>
              <a:rPr lang="ru-RU" dirty="0"/>
              <a:t>Кулинарное</a:t>
            </a:r>
            <a:r>
              <a:rPr lang="en-US" dirty="0"/>
              <a:t> </a:t>
            </a:r>
            <a:r>
              <a:rPr lang="en-US" dirty="0" err="1"/>
              <a:t>youtube</a:t>
            </a:r>
            <a:r>
              <a:rPr lang="en-US" dirty="0"/>
              <a:t>-</a:t>
            </a:r>
            <a:r>
              <a:rPr lang="ru-RU" dirty="0"/>
              <a:t>шоу «ТВ-оладушки»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93525" y="4581128"/>
            <a:ext cx="3124201" cy="1748287"/>
          </a:xfrm>
        </p:spPr>
        <p:txBody>
          <a:bodyPr rtlCol="0"/>
          <a:lstStyle/>
          <a:p>
            <a:r>
              <a:rPr lang="ru-RU" dirty="0"/>
              <a:t>Участник: Фонд поддержки пожилых людей и ветеранов войн "В.Н.У.К.«</a:t>
            </a:r>
          </a:p>
          <a:p>
            <a:r>
              <a:rPr lang="ru-RU" dirty="0"/>
              <a:t>Трек: Волонтеры и НКО</a:t>
            </a:r>
          </a:p>
          <a:p>
            <a:r>
              <a:rPr lang="ru-RU" dirty="0"/>
              <a:t>Номинация: «Страна возможностей»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28377CC-5522-4FD6-9AA0-4DE76BB247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" b="29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738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Целевая аудитория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ru-RU" dirty="0"/>
              <a:t>4.Волонтеры - 70  человек</a:t>
            </a:r>
          </a:p>
          <a:p>
            <a:pPr marL="45720" indent="0">
              <a:buNone/>
            </a:pPr>
            <a:r>
              <a:rPr lang="ru-RU" dirty="0"/>
              <a:t>от 18 лет, с которыми Фонд "В.Н.У.К." заключил Договора о добровольческой (волонтерской) деятельности. Волонтеры будут помогать организовывать отбор участников и съемочные дни.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0DD0D1-6AF5-4E9B-9449-731F5866DA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7" r="13207"/>
          <a:stretch>
            <a:fillRect/>
          </a:stretch>
        </p:blipFill>
        <p:spPr>
          <a:xfrm>
            <a:off x="357188" y="280988"/>
            <a:ext cx="1446212" cy="1965325"/>
          </a:xfrm>
          <a:prstGeom prst="rect">
            <a:avLst/>
          </a:prstGeom>
        </p:spPr>
      </p:pic>
      <p:pic>
        <p:nvPicPr>
          <p:cNvPr id="4098" name="Picture 2" descr="https://sun9-63.userapi.com/impg/O9HDGygIdBntN_NktNHtPXjp3_LNqHeZjdDBNw/vtputXVzhIw.jpg?size=979x578&amp;quality=96&amp;sign=8d4be45da039dbdd3f6db36592d0303b&amp;type=album">
            <a:extLst>
              <a:ext uri="{FF2B5EF4-FFF2-40B4-BE49-F238E27FC236}">
                <a16:creationId xmlns:a16="http://schemas.microsoft.com/office/drawing/2014/main" id="{70DBD820-1D19-4627-82E8-30B556627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60" y="3429000"/>
            <a:ext cx="4878511" cy="288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85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9173" y="-429741"/>
            <a:ext cx="7670802" cy="1143000"/>
          </a:xfrm>
        </p:spPr>
        <p:txBody>
          <a:bodyPr rtlCol="0"/>
          <a:lstStyle/>
          <a:p>
            <a:pPr rtl="0"/>
            <a:r>
              <a:rPr lang="ru-RU" dirty="0"/>
              <a:t>Результаты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2004" y="620689"/>
            <a:ext cx="9001000" cy="5551512"/>
          </a:xfrm>
        </p:spPr>
        <p:txBody>
          <a:bodyPr rtlCol="0">
            <a:normAutofit/>
          </a:bodyPr>
          <a:lstStyle/>
          <a:p>
            <a:r>
              <a:rPr lang="ru-RU" dirty="0"/>
              <a:t>Все 15 выпусков "ТВ-оладушки" будут храниться на </a:t>
            </a:r>
            <a:r>
              <a:rPr lang="ru-RU" dirty="0" err="1">
                <a:hlinkClick r:id="rId3"/>
              </a:rPr>
              <a:t>Youtube</a:t>
            </a:r>
            <a:r>
              <a:rPr lang="ru-RU" dirty="0">
                <a:hlinkClick r:id="rId3"/>
              </a:rPr>
              <a:t>-канале Фонда</a:t>
            </a:r>
            <a:r>
              <a:rPr lang="ru-RU" dirty="0"/>
              <a:t> и данный проект будет общедоступным. Идея проекта вдохновила и вдохновит многих пенсионеров выходить в интернет и делиться своими талантами и, при желании, каждый заинтересованный сможет организовать проведение данных видеоблогов у себя в городе, что создаст возможность тиражирования и масштабирования проекта.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0DD0D1-6AF5-4E9B-9449-731F5866DA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7" r="13207"/>
          <a:stretch>
            <a:fillRect/>
          </a:stretch>
        </p:blipFill>
        <p:spPr>
          <a:xfrm>
            <a:off x="357188" y="280988"/>
            <a:ext cx="1446212" cy="19653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7AF510-01F8-4FED-8670-DD7C75348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8108" y="2708920"/>
            <a:ext cx="6575599" cy="369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8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Результаты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5612" y="1643063"/>
            <a:ext cx="3098800" cy="4529137"/>
          </a:xfrm>
        </p:spPr>
        <p:txBody>
          <a:bodyPr rtlCol="0">
            <a:normAutofit/>
          </a:bodyPr>
          <a:lstStyle/>
          <a:p>
            <a:r>
              <a:rPr lang="ru-RU" dirty="0"/>
              <a:t>Например, участница -</a:t>
            </a:r>
            <a:r>
              <a:rPr lang="ru-RU" dirty="0">
                <a:hlinkClick r:id="rId3"/>
              </a:rPr>
              <a:t>Ирина Ивановна Гаркуша </a:t>
            </a:r>
            <a:r>
              <a:rPr lang="ru-RU" dirty="0"/>
              <a:t>завела свой блог в Инстаграм, где рассказывает не только о кулинарии русской кухни, но и о профессиональной деятельности - русской литературе и </a:t>
            </a:r>
            <a:r>
              <a:rPr lang="ru-RU" dirty="0" err="1"/>
              <a:t>и</a:t>
            </a:r>
            <a:r>
              <a:rPr lang="ru-RU" dirty="0"/>
              <a:t> истории.</a:t>
            </a:r>
            <a:endParaRPr lang="en-US" dirty="0"/>
          </a:p>
          <a:p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0DD0D1-6AF5-4E9B-9449-731F5866DA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7" r="13207"/>
          <a:stretch>
            <a:fillRect/>
          </a:stretch>
        </p:blipFill>
        <p:spPr>
          <a:xfrm>
            <a:off x="357188" y="280988"/>
            <a:ext cx="1446212" cy="1965325"/>
          </a:xfrm>
          <a:prstGeom prst="rect">
            <a:avLst/>
          </a:prstGeom>
        </p:spPr>
      </p:pic>
      <p:pic>
        <p:nvPicPr>
          <p:cNvPr id="10242" name="Picture 2" descr="https://sun9-77.userapi.com/impg/mxqQI-r78gBL2bfXJRY_wpJEd54JaWYskW0MnQ/tDhcZvaK0Dw.jpg?size=934x1688&amp;quality=96&amp;sign=ed93b1a33931e4a74e6eb5540f2f5669&amp;type=album">
            <a:extLst>
              <a:ext uri="{FF2B5EF4-FFF2-40B4-BE49-F238E27FC236}">
                <a16:creationId xmlns:a16="http://schemas.microsoft.com/office/drawing/2014/main" id="{482FBB57-2DAE-4C10-8D12-B97AA3023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4" y="890588"/>
            <a:ext cx="3098800" cy="56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74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Тиражирование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ru-RU" dirty="0"/>
              <a:t>Мы хотим продолжить этот проект в 2022 и снять 2 сезон "ТВ-оладушек", поскольку этот проект нашел отклик в сердцах не только у пенсионеров, но и у молодежи, но уже в количестве 30 роликов с публикацией не только на </a:t>
            </a:r>
            <a:r>
              <a:rPr lang="ru-RU" dirty="0" err="1"/>
              <a:t>you-tube</a:t>
            </a:r>
            <a:r>
              <a:rPr lang="ru-RU" dirty="0"/>
              <a:t>, но и в Тик Ток, поскольку именно там сидит большая часть молодежи.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0DD0D1-6AF5-4E9B-9449-731F5866DA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7" r="13207"/>
          <a:stretch>
            <a:fillRect/>
          </a:stretch>
        </p:blipFill>
        <p:spPr>
          <a:xfrm>
            <a:off x="357188" y="280988"/>
            <a:ext cx="1446212" cy="1965325"/>
          </a:xfrm>
          <a:prstGeom prst="rect">
            <a:avLst/>
          </a:prstGeom>
        </p:spPr>
      </p:pic>
      <p:pic>
        <p:nvPicPr>
          <p:cNvPr id="9218" name="Picture 2" descr="https://sun9-41.userapi.com/impg/3liSHuQX7VEyvvnHNFcT8Ujd5PjRz_Z9oCUXhw/kMRoNBFXnfU.jpg?size=1920x865&amp;quality=96&amp;sign=2d7ac883a8f252b31c408402ee57991c&amp;type=album">
            <a:extLst>
              <a:ext uri="{FF2B5EF4-FFF2-40B4-BE49-F238E27FC236}">
                <a16:creationId xmlns:a16="http://schemas.microsoft.com/office/drawing/2014/main" id="{C5DFD209-3B97-4D7F-9E6B-C8D8DC506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771" y="3535649"/>
            <a:ext cx="6742484" cy="303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45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Тиражирование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ru-RU" dirty="0"/>
              <a:t>Мы планируем в 2022 году, по завершению 1 сезона "ТВ-оладушки", проведение образовательных вебинаров для специализированных учреждений по поддержке старшего поколения в других регионах с целью повышения компьютерной грамотности пенсионеров, а также внедрения подобных практик.</a:t>
            </a:r>
          </a:p>
          <a:p>
            <a:r>
              <a:rPr lang="ru-RU" dirty="0"/>
              <a:t>Предварительно уже заключено соглашение с Московской и Владимирской областью с целью тиражирования проекта в другие регионы.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0DD0D1-6AF5-4E9B-9449-731F5866DA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7" r="13207"/>
          <a:stretch>
            <a:fillRect/>
          </a:stretch>
        </p:blipFill>
        <p:spPr>
          <a:xfrm>
            <a:off x="357188" y="280988"/>
            <a:ext cx="1446212" cy="1965325"/>
          </a:xfrm>
          <a:prstGeom prst="rect">
            <a:avLst/>
          </a:prstGeom>
        </p:spPr>
      </p:pic>
      <p:pic>
        <p:nvPicPr>
          <p:cNvPr id="12290" name="Picture 2" descr="Вебинары для педагогов, специалистов, родителей и подростков">
            <a:extLst>
              <a:ext uri="{FF2B5EF4-FFF2-40B4-BE49-F238E27FC236}">
                <a16:creationId xmlns:a16="http://schemas.microsoft.com/office/drawing/2014/main" id="{308B9FB8-4A7F-488A-94E3-F9403EACB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444" y="4324350"/>
            <a:ext cx="2952328" cy="221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38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909836" y="4838965"/>
            <a:ext cx="10369152" cy="947736"/>
          </a:xfrm>
        </p:spPr>
        <p:txBody>
          <a:bodyPr rtlCol="0">
            <a:noAutofit/>
          </a:bodyPr>
          <a:lstStyle/>
          <a:p>
            <a:pPr rtl="0"/>
            <a:r>
              <a:rPr lang="ru-RU" sz="5000" dirty="0"/>
              <a:t>Фото участников первых выпусков</a:t>
            </a:r>
          </a:p>
        </p:txBody>
      </p:sp>
      <p:pic>
        <p:nvPicPr>
          <p:cNvPr id="3074" name="Picture 2" descr="https://sun9-32.userapi.com/impg/IHGmz-EibN0wwF-tT7c2i6ajkBzbYDuqLE83ww/bbFcNy78F_g.jpg?size=1920x1276&amp;quality=96&amp;sign=c0e0ea8c37feff0ba210a647228764fb&amp;type=album">
            <a:extLst>
              <a:ext uri="{FF2B5EF4-FFF2-40B4-BE49-F238E27FC236}">
                <a16:creationId xmlns:a16="http://schemas.microsoft.com/office/drawing/2014/main" id="{36BD3F3E-8BE2-4793-A096-808901AE555C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2" r="2401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18.userapi.com/impg/hc6sThh8GL-CtsWJqkJgOsaJj8QAJDDqYjLKFg/DnI42fn6xZQ.jpg?size=1920x1077&amp;quality=96&amp;sign=807b7c594815b61e45e1f3eade473877&amp;type=album">
            <a:extLst>
              <a:ext uri="{FF2B5EF4-FFF2-40B4-BE49-F238E27FC236}">
                <a16:creationId xmlns:a16="http://schemas.microsoft.com/office/drawing/2014/main" id="{CE0C8D70-8169-4FCA-9311-3DCAC2895BE2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5" r="2806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78.userapi.com/impg/FTyLJVxoFIwomuqIZr6Rak7ol5zsc7wRVR0inA/w_mYFmNjccw.jpg?size=1170x727&amp;quality=96&amp;sign=2ba7067748e6c7ac7a4242a158618bbd&amp;type=album">
            <a:extLst>
              <a:ext uri="{FF2B5EF4-FFF2-40B4-BE49-F238E27FC236}">
                <a16:creationId xmlns:a16="http://schemas.microsoft.com/office/drawing/2014/main" id="{C4389C2A-020E-4A99-8543-7F394AC08A14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2" r="2570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916" y="3429000"/>
            <a:ext cx="9144002" cy="2928936"/>
          </a:xfrm>
        </p:spPr>
        <p:txBody>
          <a:bodyPr rtlCol="0">
            <a:normAutofit/>
          </a:bodyPr>
          <a:lstStyle/>
          <a:p>
            <a:r>
              <a:rPr lang="en-US" sz="4900" dirty="0"/>
              <a:t>C</a:t>
            </a:r>
            <a:r>
              <a:rPr lang="ru-RU" sz="4900" dirty="0" err="1"/>
              <a:t>пасибо</a:t>
            </a:r>
            <a:r>
              <a:rPr lang="ru-RU" sz="4900" dirty="0"/>
              <a:t> за внимание!</a:t>
            </a:r>
          </a:p>
        </p:txBody>
      </p:sp>
      <p:pic>
        <p:nvPicPr>
          <p:cNvPr id="14338" name="Picture 2" descr="https://sun9-39.userapi.com/impg/MO5bJfhr3AXKwJND1f_Ru4SaL9AKESC4bN_UUA/LrtpocaUwrc.jpg?size=1170x786&amp;quality=96&amp;sign=6ed69959873f54e30066e351a7e6d410&amp;type=album">
            <a:extLst>
              <a:ext uri="{FF2B5EF4-FFF2-40B4-BE49-F238E27FC236}">
                <a16:creationId xmlns:a16="http://schemas.microsoft.com/office/drawing/2014/main" id="{211CDC61-B2DA-4532-A1D6-88A319F35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596" y="509917"/>
            <a:ext cx="7193631" cy="483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9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Цель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ru-RU" dirty="0"/>
              <a:t>Предоставить возможность людям пенсионного возраста делиться своими талантами и накопленным опытом с молодым поколением в медиапространстве посредством видеоблога для продления долголетия и повышения качества жизни, в количестве 15 кулинарных выпусков с периодичностью публикаций 1-2 раза в месяц в 2021 году, и 30 выпусков в 2022 году.</a:t>
            </a:r>
          </a:p>
        </p:txBody>
      </p:sp>
      <p:pic>
        <p:nvPicPr>
          <p:cNvPr id="8194" name="Picture 2" descr="https://sun9-5.userapi.com/impg/BtFwPsE8N9xjYRvk6ndu4HMNoSECGmwX96PcHA/sn7-kHhhnvE.jpg?size=1920x1276&amp;quality=96&amp;sign=101f498844fa8f1e8ec0df67553672a2&amp;type=album">
            <a:extLst>
              <a:ext uri="{FF2B5EF4-FFF2-40B4-BE49-F238E27FC236}">
                <a16:creationId xmlns:a16="http://schemas.microsoft.com/office/drawing/2014/main" id="{030F5404-5C3E-4253-A1F6-BF46F632B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60" y="3284594"/>
            <a:ext cx="4896544" cy="325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25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История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ru-RU" dirty="0"/>
              <a:t>Проект «ТВ – оладушки» зародился еще в 2014 году, тогда нашу идею поддержал Департамент культуры города Москвы и Ресурсный центр «</a:t>
            </a:r>
            <a:r>
              <a:rPr lang="ru-RU" dirty="0" err="1"/>
              <a:t>Мосволонтер</a:t>
            </a:r>
            <a:r>
              <a:rPr lang="ru-RU" dirty="0"/>
              <a:t>».</a:t>
            </a:r>
          </a:p>
          <a:p>
            <a:r>
              <a:rPr lang="ru-RU" dirty="0"/>
              <a:t>Интересный факт: Участником первого выпуска 2014 года стала Ксения Разуваева, сейчас руководитель Федерального агентства по делам молодежи «РОСМОЛОДЕЖЬ».</a:t>
            </a:r>
            <a:r>
              <a:rPr lang="en-US" dirty="0"/>
              <a:t> </a:t>
            </a:r>
            <a:r>
              <a:rPr lang="ru-RU" dirty="0"/>
              <a:t>Выпуск с Ксенией можно посмотреть, перейдя по ссылке </a:t>
            </a:r>
            <a:r>
              <a:rPr lang="en-US" dirty="0"/>
              <a:t>QR</a:t>
            </a:r>
            <a:r>
              <a:rPr lang="ru-RU" dirty="0"/>
              <a:t>-кода</a:t>
            </a:r>
          </a:p>
        </p:txBody>
      </p:sp>
      <p:pic>
        <p:nvPicPr>
          <p:cNvPr id="1026" name="Picture 2" descr="http://qrcoder.ru/code/?https%3A%2F%2Fvk.com%2Fvideo-49924770_456239018&amp;4&amp;0">
            <a:extLst>
              <a:ext uri="{FF2B5EF4-FFF2-40B4-BE49-F238E27FC236}">
                <a16:creationId xmlns:a16="http://schemas.microsoft.com/office/drawing/2014/main" id="{AF2EF3C5-42AA-4A91-A0CD-DCB526A3A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748" y="4524447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80.userapi.com/impg/z_aZMERXS9Mv1M20tqkLe0hlQ0Mvg10EMkQONw/OxTFG2LJwj0.jpg?size=1170x649&amp;quality=96&amp;sign=f01676b6ca2e42651395e5693fc28c6d&amp;type=album">
            <a:extLst>
              <a:ext uri="{FF2B5EF4-FFF2-40B4-BE49-F238E27FC236}">
                <a16:creationId xmlns:a16="http://schemas.microsoft.com/office/drawing/2014/main" id="{565FA66B-9301-4AE9-AAB9-09C552EB4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020" y="3967308"/>
            <a:ext cx="4636020" cy="257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1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18172" y="-457200"/>
            <a:ext cx="9144000" cy="1143000"/>
          </a:xfrm>
        </p:spPr>
        <p:txBody>
          <a:bodyPr rtlCol="0"/>
          <a:lstStyle/>
          <a:p>
            <a:pPr rtl="0"/>
            <a:r>
              <a:rPr lang="ru-RU" dirty="0"/>
              <a:t>Аннотация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3892" y="714400"/>
            <a:ext cx="9144000" cy="4529137"/>
          </a:xfrm>
        </p:spPr>
        <p:txBody>
          <a:bodyPr rtlCol="0"/>
          <a:lstStyle/>
          <a:p>
            <a:r>
              <a:rPr lang="ru-RU" dirty="0"/>
              <a:t>Популярный в России стереотип о том, что жизнь на пенсии если не заканчивается, то становится скучной и безрадостной, успешно опровергают те, кто, несмотря на возраст, нашел интересное занятие в интернете - делиться своими кулинарными талантами.  Для популяризации новостных видеоблогов пенсионеров, обменов кулинарным и житейским опытом был создан проект "ТВ-оладушки". </a:t>
            </a:r>
          </a:p>
          <a:p>
            <a:r>
              <a:rPr lang="ru-RU" dirty="0"/>
              <a:t>Проект "ТВ-оладушки" объединяет на одной кухне пенсионеров - начинающих видеоблогеров и молодых топовых блогеров Москвы. </a:t>
            </a:r>
          </a:p>
        </p:txBody>
      </p:sp>
      <p:pic>
        <p:nvPicPr>
          <p:cNvPr id="13314" name="Picture 2" descr="https://sun9-64.userapi.com/impg/XHil5sv1wSWFGOuWFtRlliRZogfshIwwRPEdew/cxsQS6bdwOI.jpg?size=1440x1179&amp;quality=96&amp;sign=ddd927789edb9e7b5ed1512a8902d694&amp;type=album">
            <a:extLst>
              <a:ext uri="{FF2B5EF4-FFF2-40B4-BE49-F238E27FC236}">
                <a16:creationId xmlns:a16="http://schemas.microsoft.com/office/drawing/2014/main" id="{432B5908-E97C-4060-9129-E90327AD4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26900"/>
          <a:stretch/>
        </p:blipFill>
        <p:spPr bwMode="auto">
          <a:xfrm>
            <a:off x="2241984" y="3402682"/>
            <a:ext cx="7704856" cy="317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6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Аннотация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r>
              <a:rPr lang="ru-RU" dirty="0"/>
              <a:t>Кулинарный видеоблог предусматривает обмен опытом среди людей в первую очередь пенсионного возраста совместно с молодежью в приготовлении блюд традиционной русской кухни с применением своих секретных рецептов. Планируется осуществлять запись каждого выпуска кулинарного видеоблога и размещение его на  </a:t>
            </a:r>
            <a:r>
              <a:rPr lang="ru-RU" dirty="0" err="1"/>
              <a:t>Youtube</a:t>
            </a:r>
            <a:r>
              <a:rPr lang="ru-RU" dirty="0"/>
              <a:t>-канале Фонда "В.Н.У.К.": перейти на канал фонда можно, перейдя по ссылке </a:t>
            </a:r>
            <a:r>
              <a:rPr lang="en-US" dirty="0"/>
              <a:t>QR</a:t>
            </a:r>
            <a:r>
              <a:rPr lang="ru-RU" dirty="0"/>
              <a:t>-кода</a:t>
            </a:r>
          </a:p>
        </p:txBody>
      </p:sp>
      <p:pic>
        <p:nvPicPr>
          <p:cNvPr id="2050" name="Picture 2" descr="http://qrcoder.ru/code/?https%3A%2F%2Fwww.youtube.com%2Fchannel%2FUCMBOMRe1D-Jta4e0E9Zi2AQ&amp;4&amp;0">
            <a:extLst>
              <a:ext uri="{FF2B5EF4-FFF2-40B4-BE49-F238E27FC236}">
                <a16:creationId xmlns:a16="http://schemas.microsoft.com/office/drawing/2014/main" id="{5BC46E76-7482-4E9B-921A-B1DC4521A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60" y="3717032"/>
            <a:ext cx="2275469" cy="227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6D6801-7B01-4FB2-AC19-FD70892A3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" b="2966"/>
          <a:stretch>
            <a:fillRect/>
          </a:stretch>
        </p:blipFill>
        <p:spPr>
          <a:xfrm>
            <a:off x="2240007" y="3462372"/>
            <a:ext cx="2900554" cy="272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4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1" y="3931935"/>
            <a:ext cx="9144002" cy="2928936"/>
          </a:xfrm>
        </p:spPr>
        <p:txBody>
          <a:bodyPr rtlCol="0">
            <a:normAutofit/>
          </a:bodyPr>
          <a:lstStyle/>
          <a:p>
            <a:r>
              <a:rPr lang="ru-RU" sz="4900" dirty="0"/>
              <a:t>Заставка к кулинарному шоу «ТВ-оладушки»</a:t>
            </a:r>
          </a:p>
        </p:txBody>
      </p:sp>
      <p:pic>
        <p:nvPicPr>
          <p:cNvPr id="4" name="RPReplay_Final1627224667">
            <a:hlinkClick r:id="" action="ppaction://media"/>
            <a:extLst>
              <a:ext uri="{FF2B5EF4-FFF2-40B4-BE49-F238E27FC236}">
                <a16:creationId xmlns:a16="http://schemas.microsoft.com/office/drawing/2014/main" id="{4C0BE84B-2EC5-43CE-90DA-ADF319A338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860" y="341114"/>
            <a:ext cx="9937104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6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5612" y="-76958"/>
            <a:ext cx="7670802" cy="1143000"/>
          </a:xfrm>
        </p:spPr>
        <p:txBody>
          <a:bodyPr rtlCol="0"/>
          <a:lstStyle/>
          <a:p>
            <a:pPr rtl="0"/>
            <a:r>
              <a:rPr lang="ru-RU" dirty="0"/>
              <a:t>Целевая аудитория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0965" y="1066216"/>
            <a:ext cx="8355384" cy="4529137"/>
          </a:xfrm>
        </p:spPr>
        <p:txBody>
          <a:bodyPr rtlCol="0">
            <a:normAutofit/>
          </a:bodyPr>
          <a:lstStyle/>
          <a:p>
            <a:r>
              <a:rPr lang="ru-RU" dirty="0"/>
              <a:t>1.Люди старшего возраста - 100 человек</a:t>
            </a:r>
          </a:p>
          <a:p>
            <a:pPr marL="45720" indent="0">
              <a:buNone/>
            </a:pPr>
            <a:r>
              <a:rPr lang="ru-RU" dirty="0"/>
              <a:t>от 55 лет, желающие транслировать свои кулинарные таланты в интернет пространстве;</a:t>
            </a:r>
          </a:p>
          <a:p>
            <a:pPr marL="45720" indent="0">
              <a:buNone/>
            </a:pPr>
            <a:r>
              <a:rPr lang="ru-RU" dirty="0"/>
              <a:t>Привлекать данную целевую аудиторию планируем посредством информационных писем по базе данных Фонда "В.Н.У.К.". Основная целевая аудитория проекта.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0DD0D1-6AF5-4E9B-9449-731F5866DA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7" r="13207"/>
          <a:stretch>
            <a:fillRect/>
          </a:stretch>
        </p:blipFill>
        <p:spPr>
          <a:xfrm>
            <a:off x="357188" y="280988"/>
            <a:ext cx="1446212" cy="1965325"/>
          </a:xfrm>
          <a:prstGeom prst="rect">
            <a:avLst/>
          </a:prstGeom>
        </p:spPr>
      </p:pic>
      <p:pic>
        <p:nvPicPr>
          <p:cNvPr id="7170" name="Picture 2" descr="https://sun9-75.userapi.com/impg/eGjgvD65SgZ3BOwpyjHItLoYhi9eu8VebkoUsA/ml8Bb1IIOQA.jpg?size=1170x733&amp;quality=96&amp;sign=eb93242a9e1a8101fd26edaf3eb3e7f8&amp;type=album">
            <a:extLst>
              <a:ext uri="{FF2B5EF4-FFF2-40B4-BE49-F238E27FC236}">
                <a16:creationId xmlns:a16="http://schemas.microsoft.com/office/drawing/2014/main" id="{091E0658-A0BE-4825-BEAF-16C7FF198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839" y="3417133"/>
            <a:ext cx="4897635" cy="306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34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Целевая аудитория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ru-RU" dirty="0"/>
              <a:t>2. Молодые люди  - 250 человек</a:t>
            </a:r>
          </a:p>
          <a:p>
            <a:pPr marL="45720" indent="0">
              <a:buNone/>
            </a:pPr>
            <a:r>
              <a:rPr lang="ru-RU" dirty="0"/>
              <a:t>от 14 лет, которые интересуются социальными сетями и видеоблогами; Привлекать данную целевую аудиторию будем с помощью проведения контекстной и таргетированной рекламы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0DD0D1-6AF5-4E9B-9449-731F5866DA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7" r="13207"/>
          <a:stretch>
            <a:fillRect/>
          </a:stretch>
        </p:blipFill>
        <p:spPr>
          <a:xfrm>
            <a:off x="357188" y="280988"/>
            <a:ext cx="1446212" cy="1965325"/>
          </a:xfrm>
          <a:prstGeom prst="rect">
            <a:avLst/>
          </a:prstGeom>
        </p:spPr>
      </p:pic>
      <p:pic>
        <p:nvPicPr>
          <p:cNvPr id="6" name="Picture 2" descr="https://sun9-86.userapi.com/impg/Xqdmg9g7_OkodoOJqSxmfOX55-tuBESqVnQmtw/Vqj6emaN748.jpg?size=1165x763&amp;quality=96&amp;sign=0da60efcbde03c599ff263e435316a8f&amp;type=album">
            <a:extLst>
              <a:ext uri="{FF2B5EF4-FFF2-40B4-BE49-F238E27FC236}">
                <a16:creationId xmlns:a16="http://schemas.microsoft.com/office/drawing/2014/main" id="{EC96B2F2-A42C-4632-81DF-E33ED5972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68" y="3284984"/>
            <a:ext cx="4829862" cy="316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34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5612" y="-171400"/>
            <a:ext cx="7670802" cy="1143000"/>
          </a:xfrm>
        </p:spPr>
        <p:txBody>
          <a:bodyPr rtlCol="0"/>
          <a:lstStyle/>
          <a:p>
            <a:pPr rtl="0"/>
            <a:r>
              <a:rPr lang="ru-RU" dirty="0"/>
              <a:t>Целевая аудитория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5612" y="971600"/>
            <a:ext cx="7670802" cy="4529137"/>
          </a:xfrm>
        </p:spPr>
        <p:txBody>
          <a:bodyPr rtlCol="0">
            <a:normAutofit/>
          </a:bodyPr>
          <a:lstStyle/>
          <a:p>
            <a:r>
              <a:rPr lang="ru-RU" dirty="0"/>
              <a:t>3.  Молодые люди, занимающиеся развитием блога, с аудиторией более 5000 человек  - 15  человек</a:t>
            </a:r>
          </a:p>
          <a:p>
            <a:pPr marL="45720" indent="0">
              <a:buNone/>
            </a:pPr>
            <a:r>
              <a:rPr lang="ru-RU" dirty="0"/>
              <a:t>от 18 лет, которые ведут свои блоги в социальных сетях. Привлекать данную целевую аудиторию планируем посредством информационных писем и приглашений;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0DD0D1-6AF5-4E9B-9449-731F5866DA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7" r="13207"/>
          <a:stretch>
            <a:fillRect/>
          </a:stretch>
        </p:blipFill>
        <p:spPr>
          <a:xfrm>
            <a:off x="357188" y="280988"/>
            <a:ext cx="1446212" cy="1965325"/>
          </a:xfrm>
          <a:prstGeom prst="rect">
            <a:avLst/>
          </a:prstGeom>
        </p:spPr>
      </p:pic>
      <p:pic>
        <p:nvPicPr>
          <p:cNvPr id="5122" name="Picture 2" descr="https://sun9-41.userapi.com/impg/NHcq0XlHHP15B1LfIBH_B7PZUmj8RH3GN4WwyQ/tRZejHRwNYE.jpg?size=1170x1428&amp;quality=96&amp;sign=b478c3a5ecf746782def9518ee23a929&amp;type=album">
            <a:extLst>
              <a:ext uri="{FF2B5EF4-FFF2-40B4-BE49-F238E27FC236}">
                <a16:creationId xmlns:a16="http://schemas.microsoft.com/office/drawing/2014/main" id="{1EECF8D4-DA2C-4D77-813F-B84B57B52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332" y="2989839"/>
            <a:ext cx="2664296" cy="325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72.userapi.com/impg/Tolq5i3uKEXHFFX6vndBT3DD-rBDTH-MUCj8Xg/ewcr75FdMQY.jpg?size=1140x1688&amp;quality=96&amp;sign=03c7f9946ef28c114fc363f9109d565a&amp;type=album">
            <a:extLst>
              <a:ext uri="{FF2B5EF4-FFF2-40B4-BE49-F238E27FC236}">
                <a16:creationId xmlns:a16="http://schemas.microsoft.com/office/drawing/2014/main" id="{D1975BF6-BF6E-4B5D-B99C-FD71FC80D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10" y="2989839"/>
            <a:ext cx="2267523" cy="33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un9-82.userapi.com/impg/wQore2LK7VqvA0AZ421Wy24XyKBmaWhNm7Z-UQ/GZwVpTS0RaQ.jpg?size=1144x1688&amp;quality=96&amp;sign=db8f00a96e906685746edd327759bf11&amp;type=album">
            <a:extLst>
              <a:ext uri="{FF2B5EF4-FFF2-40B4-BE49-F238E27FC236}">
                <a16:creationId xmlns:a16="http://schemas.microsoft.com/office/drawing/2014/main" id="{5AFA5985-17A5-4908-BB9C-7796C7426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227" y="2989839"/>
            <a:ext cx="2204311" cy="325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84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Деликатесы (16x9)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5196_TF02901023" id="{E36CCFD1-0AC2-46C3-8627-B47474A99C12}" vid="{94124192-0B5A-44CE-B2F4-7FD526EAF1C3}"/>
    </a:ext>
  </a:extLst>
</a:theme>
</file>

<file path=ppt/theme/theme2.xml><?xml version="1.0" encoding="utf-8"?>
<a:theme xmlns:a="http://schemas.openxmlformats.org/drawingml/2006/main" name="Тема Office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Пища — подготовка к презентации (широкоэкранный формат)</Template>
  <TotalTime>46</TotalTime>
  <Words>733</Words>
  <Application>Microsoft Office PowerPoint</Application>
  <PresentationFormat>Произвольный</PresentationFormat>
  <Paragraphs>56</Paragraphs>
  <Slides>16</Slides>
  <Notes>16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Cambria</vt:lpstr>
      <vt:lpstr>Деликатесы (16x9)</vt:lpstr>
      <vt:lpstr>Кулинарное youtube-шоу «ТВ-оладушки» </vt:lpstr>
      <vt:lpstr>Цель</vt:lpstr>
      <vt:lpstr>История проекта</vt:lpstr>
      <vt:lpstr>Аннотация проекта</vt:lpstr>
      <vt:lpstr>Аннотация проекта</vt:lpstr>
      <vt:lpstr>Заставка к кулинарному шоу «ТВ-оладушки»</vt:lpstr>
      <vt:lpstr>Целевая аудитория проекта</vt:lpstr>
      <vt:lpstr>Целевая аудитория проекта</vt:lpstr>
      <vt:lpstr>Целевая аудитория проекта</vt:lpstr>
      <vt:lpstr>Целевая аудитория проекта</vt:lpstr>
      <vt:lpstr>Результаты проекта</vt:lpstr>
      <vt:lpstr>Результаты проекта</vt:lpstr>
      <vt:lpstr>Тиражирование проекта</vt:lpstr>
      <vt:lpstr>Тиражирование проекта</vt:lpstr>
      <vt:lpstr>Фото участников первых выпусков</vt:lpstr>
      <vt:lpstr>Cпасибо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Кулинарное youtube-шоу «ТВ-оладушки»</dc:title>
  <dc:creator>юлия</dc:creator>
  <cp:lastModifiedBy>юлия</cp:lastModifiedBy>
  <cp:revision>6</cp:revision>
  <dcterms:created xsi:type="dcterms:W3CDTF">2021-07-25T20:01:02Z</dcterms:created>
  <dcterms:modified xsi:type="dcterms:W3CDTF">2021-07-25T20:47:47Z</dcterms:modified>
</cp:coreProperties>
</file>