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77" r:id="rId3"/>
    <p:sldId id="256" r:id="rId4"/>
    <p:sldId id="257" r:id="rId6"/>
    <p:sldId id="258" r:id="rId7"/>
    <p:sldId id="259" r:id="rId8"/>
    <p:sldId id="260" r:id="rId9"/>
    <p:sldId id="261" r:id="rId10"/>
    <p:sldId id="264" r:id="rId11"/>
    <p:sldId id="274" r:id="rId12"/>
    <p:sldId id="265" r:id="rId13"/>
    <p:sldId id="275" r:id="rId14"/>
    <p:sldId id="266" r:id="rId15"/>
    <p:sldId id="267" r:id="rId16"/>
    <p:sldId id="268" r:id="rId17"/>
    <p:sldId id="271" r:id="rId18"/>
    <p:sldId id="272" r:id="rId19"/>
    <p:sldId id="273" r:id="rId20"/>
  </p:sldIdLst>
  <p:sldSz cx="9144000" cy="5143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SLIDES_API1707709057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SLIDES_API1707709057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SLIDES_API1707709057_5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SLIDES_API1707709057_5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SLIDES_API1707709057_58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SLIDES_API1707709057_58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SLIDES_API1707709057_6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SLIDES_API1707709057_6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SLIDES_API1707709057_69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SLIDES_API1707709057_6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SLIDES_API1707709057_85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SLIDES_API1707709057_8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SLIDES_API1707709057_9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SLIDES_API1707709057_9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SLIDES_API1707709057_9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SLIDES_API1707709057_9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SLIDES_API1707709057_5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SLIDES_API1707709057_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SLIDES_API1707709057_11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SLIDES_API1707709057_1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SLIDES_API1707709057_1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SLIDES_API1707709057_1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SLIDES_API1707709057_2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SLIDES_API1707709057_2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SLIDES_API1707709057_29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SLIDES_API1707709057_29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SLIDES_API1707709057_47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SLIDES_API1707709057_47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SLIDES_API1707709057_5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SLIDES_API1707709057_5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SLIDES_API1707709057_53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SLIDES_API1707709057_5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5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5293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4468F-6682-48AA-B5F4-BEF8E7F9833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2897F-7A41-40D7-BC9E-F666B07C585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2504" cy="33944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54296" y="1200150"/>
            <a:ext cx="4032504" cy="33944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7" Type="http://schemas.openxmlformats.org/officeDocument/2006/relationships/theme" Target="../theme/theme1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Заголовок 1025"/>
          <p:cNvSpPr/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t>Click to edit Master title style</a:t>
            </a:r>
          </a:p>
        </p:txBody>
      </p:sp>
      <p:sp>
        <p:nvSpPr>
          <p:cNvPr id="1027" name="Замещающий текст 1026"/>
          <p:cNvSpPr/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Замещающая дата 1027"/>
          <p:cNvSpPr/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50"/>
            </a:lvl1pPr>
          </a:lstStyle>
          <a:p>
            <a:pPr lvl="0"/>
            <a:endParaRPr lang="en-US"/>
          </a:p>
        </p:txBody>
      </p:sp>
      <p:sp>
        <p:nvSpPr>
          <p:cNvPr id="1029" name="Замещающий нижний колонтитул 1028"/>
          <p:cNvSpPr/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50"/>
            </a:lvl1pPr>
          </a:lstStyle>
          <a:p>
            <a:pPr lvl="0"/>
            <a:endParaRPr lang="en-US"/>
          </a:p>
        </p:txBody>
      </p:sp>
      <p:sp>
        <p:nvSpPr>
          <p:cNvPr id="1030" name="Замещающий номер слайда 1029"/>
          <p:cNvSpPr/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50"/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</p:sldLayoutIdLst>
  <p:hf hdr="0" ftr="0" dt="0"/>
  <p:txStyles>
    <p:titleStyle>
      <a:lvl1pPr marL="0" lvl="0" indent="0" algn="ctr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lvl="5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8850" lvl="6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1750" lvl="7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4650" lvl="8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685800" lvl="2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028700" lvl="3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371600" lvl="4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714500" lvl="5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057400" lvl="6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2400300" lvl="7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2743200" lvl="8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Picture background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143001" y="0"/>
            <a:ext cx="6858000" cy="51435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442520" y="1339445"/>
            <a:ext cx="264160" cy="1176020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endParaRPr lang="ru-RU" sz="3600" b="1" cap="none" spc="0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pPr algn="ctr"/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8914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Мероприятия и акции в рамках проекта 'Победа в наших сердцах'</a:t>
            </a:r>
            <a:endParaRPr lang="en-GB"/>
          </a:p>
        </p:txBody>
      </p:sp>
      <p:sp>
        <p:nvSpPr>
          <p:cNvPr id="122" name="Google Shape;122;p22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Мероприятия и акции в рамках проекта 'Победа в наших сердцах'</a:t>
            </a:r>
            <a:endParaRPr lang="en-GB"/>
          </a:p>
        </p:txBody>
      </p:sp>
      <p:sp>
        <p:nvSpPr>
          <p:cNvPr id="122" name="Google Shape;122;p22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/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Мероприятия и акции в рамках проекта 'Победа в наших сердцах'</a:t>
            </a:r>
            <a:endParaRPr lang="en-GB"/>
          </a:p>
        </p:txBody>
      </p:sp>
      <p:sp>
        <p:nvSpPr>
          <p:cNvPr id="129" name="Google Shape;129;p23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Ожидаемые результаты</a:t>
            </a:r>
            <a:endParaRPr lang="en-GB"/>
          </a:p>
        </p:txBody>
      </p:sp>
      <p:sp>
        <p:nvSpPr>
          <p:cNvPr id="136" name="Google Shape;136;p24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. Создание новых мероприятий и образовательных программ будет способствовать развитию интереса к местной истории и интеграции патриотического воспитания в учебный процесс. </a:t>
            </a:r>
            <a:r>
              <a:rPr lang="ru-RU" altLang="en-GB"/>
              <a:t>Посредством участия в реализуемых мероприятиях </a:t>
            </a:r>
            <a:r>
              <a:rPr lang="en-GB"/>
              <a:t> активизиру</a:t>
            </a:r>
            <a:r>
              <a:rPr lang="ru-RU" altLang="en-GB"/>
              <a:t>ется </a:t>
            </a:r>
            <a:r>
              <a:rPr lang="en-GB"/>
              <a:t>участие молодежи</a:t>
            </a:r>
            <a:r>
              <a:rPr lang="ru-RU" altLang="en-GB"/>
              <a:t> и родительского сообщества </a:t>
            </a:r>
            <a:r>
              <a:rPr lang="en-GB"/>
              <a:t> в патриотической деятельности, что поможет формировать личностные и нравственные качества, укрепляя социальную сплоченность и чувство принадлежности.</a:t>
            </a:r>
            <a:endParaRPr lang="en-GB"/>
          </a:p>
        </p:txBody>
      </p:sp>
      <p:sp>
        <p:nvSpPr>
          <p:cNvPr id="137" name="Google Shape;137;p24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Оценка эффективности социальных проектов</a:t>
            </a:r>
            <a:endParaRPr lang="en-GB"/>
          </a:p>
        </p:txBody>
      </p:sp>
      <p:sp>
        <p:nvSpPr>
          <p:cNvPr id="143" name="Google Shape;143;p25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Оценка эффективности социальных проектов — это сложный многоаспектный процесс, включающий разнообразные методические подходы. Новая методика от фонда «Вклад в будущее» позволит не только анализировать текущие проекты, но и планировать новые. Тем не менее, необходимо преодоление методологической неполноты и адаптация методов к свежим реалиям, учитывающим интересы всех участников. Комплексный подход с применением гибких методов может повысить результативность и создать более стабильное социальное пространство.</a:t>
            </a:r>
            <a:endParaRPr lang="en-GB"/>
          </a:p>
        </p:txBody>
      </p:sp>
      <p:sp>
        <p:nvSpPr>
          <p:cNvPr id="144" name="Google Shape;144;p25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Перспективы дальнейшего развития</a:t>
            </a:r>
            <a:endParaRPr lang="en-GB"/>
          </a:p>
        </p:txBody>
      </p:sp>
      <p:sp>
        <p:nvSpPr>
          <p:cNvPr id="164" name="Google Shape;164;p28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Социальные проекты в России имеют значительные перспективы. Ключевыми аспектами являются поиск внебюджетных источников финансирования, сотрудничество между государственными органами, НПО, бизнесом и академией. Образовательные программы способствуют формированию активных граждан, способных улучшать свою среду. Успешные инициативы требуют системного подхода и увеличения финансирования. Важна также оптимизация финансовых потоков и внедрение инноваций, включая цифровые платформы для повышения доступности социальных услуг.</a:t>
            </a:r>
            <a:endParaRPr lang="en-GB"/>
          </a:p>
        </p:txBody>
      </p:sp>
      <p:sp>
        <p:nvSpPr>
          <p:cNvPr id="165" name="Google Shape;165;p28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Заключение</a:t>
            </a:r>
            <a:endParaRPr lang="en-GB"/>
          </a:p>
        </p:txBody>
      </p:sp>
      <p:sp>
        <p:nvSpPr>
          <p:cNvPr id="171" name="Google Shape;171;p29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Проект "Победа в наших сердцах: вместе ради будущего" объединяет молодежь для сохранения исторической памяти о подвигах предков и формирования позитивного взгляда на будущее. Актуальность проекта определяется недостаточной вовлеченностью молодежи в изучение истории. Основные мероприятия, такие как тематические встречи и конкурсы, направлены на активизацию интереса к истории и формирование гражданской позиции. Перспективы развития проекта включают масштабирование и сотрудничество с образовательными учреждениями.</a:t>
            </a:r>
            <a:endParaRPr lang="en-GB"/>
          </a:p>
        </p:txBody>
      </p:sp>
      <p:sp>
        <p:nvSpPr>
          <p:cNvPr id="172" name="Google Shape;172;p29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en-GB"/>
              <a:t>КОНТАКТЫ</a:t>
            </a:r>
            <a:endParaRPr lang="ru-RU" altLang="en-GB"/>
          </a:p>
        </p:txBody>
      </p:sp>
      <p:sp>
        <p:nvSpPr>
          <p:cNvPr id="178" name="Google Shape;178;p30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GB"/>
          </a:p>
        </p:txBody>
      </p:sp>
      <p:sp>
        <p:nvSpPr>
          <p:cNvPr id="179" name="Google Shape;179;p30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0450" y="1257300"/>
            <a:ext cx="8123100" cy="1588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Победа в наших сердцах: вместе ради будущего</a:t>
            </a:r>
            <a:endParaRPr lang="en-GB"/>
          </a:p>
        </p:txBody>
      </p:sp>
      <p:sp>
        <p:nvSpPr>
          <p:cNvPr id="60" name="Google Shape;60;p13"/>
          <p:cNvSpPr txBox="1"/>
          <p:nvPr>
            <p:ph type="subTitle" idx="1"/>
          </p:nvPr>
        </p:nvSpPr>
        <p:spPr>
          <a:xfrm>
            <a:off x="510450" y="3182313"/>
            <a:ext cx="8123100" cy="63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en-GB"/>
              <a:t>Должикова Лариса Сергеевна</a:t>
            </a:r>
            <a:endParaRPr lang="ru-RU" altLang="en-GB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en-GB"/>
              <a:t>куратор первичоного отделения Движения Первых</a:t>
            </a:r>
            <a:endParaRPr lang="ru-RU" altLang="en-GB"/>
          </a:p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en-GB"/>
              <a:t>МБОУ «Шумячская СШ им.В.Ф. Алешина»</a:t>
            </a:r>
            <a:endParaRPr lang="ru-RU" altLang="en-GB"/>
          </a:p>
        </p:txBody>
      </p:sp>
      <p:pic>
        <p:nvPicPr>
          <p:cNvPr id="78854" name="Picture 6" descr="Picture background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7950" y="38100"/>
            <a:ext cx="1953895" cy="121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Цель</a:t>
            </a:r>
            <a:endParaRPr lang="en-GB"/>
          </a:p>
        </p:txBody>
      </p:sp>
      <p:sp>
        <p:nvSpPr>
          <p:cNvPr id="66" name="Google Shape;66;p14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С</a:t>
            </a:r>
            <a:r>
              <a:rPr lang="ru-RU" altLang="en-GB"/>
              <a:t>охранить историческую память о Победе советского народа в Великой Отчечественной войне, </a:t>
            </a:r>
            <a:r>
              <a:rPr lang="en-GB"/>
              <a:t> способствующ</a:t>
            </a:r>
            <a:r>
              <a:rPr lang="ru-RU" altLang="en-GB"/>
              <a:t>ей</a:t>
            </a:r>
            <a:r>
              <a:rPr lang="en-GB"/>
              <a:t> духу единства и гордости за страну</a:t>
            </a:r>
            <a:r>
              <a:rPr lang="ru-RU" altLang="en-GB"/>
              <a:t> среди молодежи, родительского и педагогического сообщества</a:t>
            </a:r>
            <a:r>
              <a:rPr lang="en-GB"/>
              <a:t>.</a:t>
            </a:r>
            <a:endParaRPr lang="en-GB"/>
          </a:p>
        </p:txBody>
      </p:sp>
      <p:sp>
        <p:nvSpPr>
          <p:cNvPr id="67" name="Google Shape;67;p14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Задачи</a:t>
            </a:r>
            <a:endParaRPr lang="en-GB"/>
          </a:p>
        </p:txBody>
      </p:sp>
      <p:sp>
        <p:nvSpPr>
          <p:cNvPr id="73" name="Google Shape;73;p15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1. Организация тематических встреч и </a:t>
            </a:r>
            <a:r>
              <a:rPr lang="ru-RU" altLang="en-GB"/>
              <a:t>уроков мужества</a:t>
            </a:r>
            <a:r>
              <a:rPr lang="en-GB"/>
              <a:t> о военной истории. </a:t>
            </a:r>
            <a:endParaRPr lang="en-GB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2. Проведение творческих конкурсов на тему патриотизма. </a:t>
            </a:r>
            <a:endParaRPr lang="en-GB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3. Создание онлайн-платформы для обмена идеями и проектами. </a:t>
            </a:r>
            <a:endParaRPr lang="en-GB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4. Реализация акций по увековечению памяти героев.</a:t>
            </a:r>
            <a:endParaRPr lang="en-GB"/>
          </a:p>
        </p:txBody>
      </p:sp>
      <p:sp>
        <p:nvSpPr>
          <p:cNvPr id="74" name="Google Shape;74;p15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Проблема</a:t>
            </a:r>
            <a:endParaRPr lang="en-GB"/>
          </a:p>
        </p:txBody>
      </p:sp>
      <p:sp>
        <p:nvSpPr>
          <p:cNvPr id="80" name="Google Shape;80;p16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Недостаточная вовлеченность молодежи</a:t>
            </a:r>
            <a:r>
              <a:rPr lang="ru-RU" altLang="en-GB"/>
              <a:t> и родительского сообщества</a:t>
            </a:r>
            <a:r>
              <a:rPr lang="en-GB"/>
              <a:t> в изучение истории своей страны </a:t>
            </a:r>
            <a:endParaRPr lang="en-GB"/>
          </a:p>
        </p:txBody>
      </p:sp>
      <p:sp>
        <p:nvSpPr>
          <p:cNvPr id="81" name="Google Shape;81;p16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Введение</a:t>
            </a:r>
            <a:endParaRPr lang="en-GB"/>
          </a:p>
        </p:txBody>
      </p:sp>
      <p:sp>
        <p:nvSpPr>
          <p:cNvPr id="87" name="Google Shape;87;p17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Проект "Победа в наших сердцах: вместе ради будущего" направлен на объединение молодежи</a:t>
            </a:r>
            <a:r>
              <a:rPr lang="ru-RU" altLang="en-GB"/>
              <a:t>, родительского и педагогического сообщества</a:t>
            </a:r>
            <a:r>
              <a:rPr lang="en-GB"/>
              <a:t> для сохранения исторической памяти о подвигах предков и формирования патриотического сознания. В условиях глобализации, освещение актуальности патриотического воспитания среди молодежи помогает сформировать активное гражданское общество. </a:t>
            </a:r>
            <a:endParaRPr lang="en-GB"/>
          </a:p>
        </p:txBody>
      </p:sp>
      <p:sp>
        <p:nvSpPr>
          <p:cNvPr id="88" name="Google Shape;88;p17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Актуальность проекта</a:t>
            </a:r>
            <a:endParaRPr lang="en-GB"/>
          </a:p>
        </p:txBody>
      </p:sp>
      <p:sp>
        <p:nvSpPr>
          <p:cNvPr id="94" name="Google Shape;94;p18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GB"/>
              <a:t>В 2023 году молодежное патриотическое воспитание стало приоритетом государственной политики России, направленной на формирование гражданской идентичности. 75% молодежи готовы к участию в проектах, что подчеркивает растущий интерес к гражданской ответственности. Важное значение имеет взаимодействие образовательных учреждений, государственных органов и родителей для формирования активной гражданской позиции и патриотизма как искреннего чувства.</a:t>
            </a:r>
            <a:endParaRPr lang="en-GB"/>
          </a:p>
        </p:txBody>
      </p:sp>
      <p:sp>
        <p:nvSpPr>
          <p:cNvPr id="95" name="Google Shape;95;p18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Ключевые мероприятия проекта</a:t>
            </a:r>
            <a:endParaRPr lang="en-GB"/>
          </a:p>
        </p:txBody>
      </p:sp>
      <p:sp>
        <p:nvSpPr>
          <p:cNvPr id="115" name="Google Shape;115;p21"/>
          <p:cNvSpPr txBox="1"/>
          <p:nvPr>
            <p:ph type="body" idx="1"/>
          </p:nvPr>
        </p:nvSpPr>
        <p:spPr>
          <a:xfrm>
            <a:off x="311700" y="1511975"/>
            <a:ext cx="8520600" cy="320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altLang="en-GB"/>
              <a:t>1. Уроки мужества</a:t>
            </a:r>
            <a:endParaRPr lang="ru-RU" altLang="en-GB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altLang="en-GB"/>
              <a:t>2. Тематические (классные ) встречи</a:t>
            </a:r>
            <a:endParaRPr lang="ru-RU" altLang="en-GB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altLang="en-GB"/>
              <a:t>3. Творческие фестивали (фестиваль военной песни, </a:t>
            </a:r>
            <a:endParaRPr lang="ru-RU" altLang="en-GB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altLang="en-GB"/>
              <a:t>4. Акции («Добрые письма», «Талисманы», «Защитники Отечества», «Семейные книги памяти», «Первомай», «Окна Победы», «Свеча памяти», «Доброхоты»)</a:t>
            </a:r>
            <a:endParaRPr lang="ru-RU" altLang="en-GB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altLang="en-GB"/>
              <a:t>5. Экскурсии в Шумячский краеведческий музей </a:t>
            </a:r>
            <a:endParaRPr lang="ru-RU" altLang="en-GB"/>
          </a:p>
        </p:txBody>
      </p:sp>
      <p:sp>
        <p:nvSpPr>
          <p:cNvPr id="116" name="Google Shape;116;p21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/>
          <p:nvPr>
            <p:ph type="body" idx="1"/>
          </p:nvPr>
        </p:nvSpPr>
        <p:spPr>
          <a:xfrm>
            <a:off x="311700" y="42368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Мероприятия и акции в рамках проекта 'Победа в наших сердцах'</a:t>
            </a:r>
            <a:endParaRPr lang="en-GB"/>
          </a:p>
        </p:txBody>
      </p:sp>
      <p:sp>
        <p:nvSpPr>
          <p:cNvPr id="122" name="Google Shape;122;p22"/>
          <p:cNvSpPr txBox="1"/>
          <p:nvPr>
            <p:ph type="sldNum" sz="quarter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</a:fld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4214</Words>
  <Application>WPS Presentation</Application>
  <PresentationFormat/>
  <Paragraphs>95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Arial</vt:lpstr>
      <vt:lpstr>SimSun</vt:lpstr>
      <vt:lpstr>Wingdings</vt:lpstr>
      <vt:lpstr>Arial</vt:lpstr>
      <vt:lpstr>Microsoft YaHei</vt:lpstr>
      <vt:lpstr>Arial Unicode MS</vt:lpstr>
      <vt:lpstr>Default Design</vt:lpstr>
      <vt:lpstr>PowerPoint 演示文稿</vt:lpstr>
      <vt:lpstr>Победа в наших сердцах: вместе ради будущего</vt:lpstr>
      <vt:lpstr>Цель</vt:lpstr>
      <vt:lpstr>Задачи</vt:lpstr>
      <vt:lpstr>Проблема</vt:lpstr>
      <vt:lpstr>Введение</vt:lpstr>
      <vt:lpstr>Актуальность проекта</vt:lpstr>
      <vt:lpstr>Ключевые мероприятия проекта</vt:lpstr>
      <vt:lpstr>PowerPoint 演示文稿</vt:lpstr>
      <vt:lpstr>PowerPoint 演示文稿</vt:lpstr>
      <vt:lpstr>PowerPoint 演示文稿</vt:lpstr>
      <vt:lpstr>PowerPoint 演示文稿</vt:lpstr>
      <vt:lpstr>Ожидаемые результаты</vt:lpstr>
      <vt:lpstr>Оценка эффективности социальных проектов</vt:lpstr>
      <vt:lpstr>Перспективы дальнейшего развития</vt:lpstr>
      <vt:lpstr>Заключение</vt:lpstr>
      <vt:lpstr>КОНТАКТЫ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Победа в наших сердцах: вместе ради будущего</dc:title>
  <dc:creator/>
  <cp:lastModifiedBy>shsch</cp:lastModifiedBy>
  <cp:revision>3</cp:revision>
  <dcterms:created xsi:type="dcterms:W3CDTF">2025-04-08T12:54:00Z</dcterms:created>
  <dcterms:modified xsi:type="dcterms:W3CDTF">2025-04-27T13:04:09Z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3142C889A43546379B072D67E53EED18_13</vt:lpwstr>
  </property>
  <property fmtid="{D5CDD505-2E9C-101B-9397-08002B2CF9AE}" pid="3" name="KSOProductBuildVer">
    <vt:lpwstr>1049-12.2.0.20795</vt:lpwstr>
  </property>
</Properties>
</file>