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sldIdLst>
    <p:sldId id="256" r:id="rId2"/>
    <p:sldId id="269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59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5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1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126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5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8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85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9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4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7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5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8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7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3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7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0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6D19DF2-EE87-439D-BF9D-F6CE09FCACC5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31779A0-480B-491D-B930-86A998C07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94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Tm="6917">
        <p:fade/>
      </p:transition>
    </mc:Choice>
    <mc:Fallback>
      <p:transition spd="med" advTm="691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dobro.ru/organizations/10017245/info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12190">
            <a:off x="981778" y="1020369"/>
            <a:ext cx="7061733" cy="30945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Муниципальный ресурсный</a:t>
            </a:r>
            <a:b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</a:br>
            <a: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центр (отдел) поддержки добровольчества (волонтерства) </a:t>
            </a:r>
            <a:b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</a:br>
            <a: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ГО ЗАТО Комаровский</a:t>
            </a:r>
            <a:br>
              <a:rPr lang="ru-RU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</a:br>
            <a:r>
              <a:rPr lang="ru-RU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«Горячие сердца»</a:t>
            </a:r>
            <a:endParaRPr lang="ru-RU" sz="4000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Казначейская И., Волонтеры ЗАТО - Гимн волонтеров - Кто если не м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655" y="6228882"/>
            <a:ext cx="406400" cy="40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924">
            <a:off x="173547" y="1688427"/>
            <a:ext cx="2660490" cy="26604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406452">
            <a:off x="990236" y="4477004"/>
            <a:ext cx="7061733" cy="1203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ru-RU" sz="3200" b="1" cap="none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/>
            </a:r>
            <a:br>
              <a:rPr lang="ru-RU" sz="3200" b="1" cap="none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</a:br>
            <a:r>
              <a:rPr lang="ru-RU" sz="3200" b="1" cap="none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2023 год</a:t>
            </a:r>
            <a:endParaRPr lang="ru-RU" sz="3200" cap="none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21406452">
            <a:off x="48608" y="5512297"/>
            <a:ext cx="8347296" cy="482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500" b="1" cap="none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«Кто, если не мы» исполняют </a:t>
            </a:r>
            <a:r>
              <a:rPr lang="ru-RU" sz="1500" b="1" cap="none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И.Казначейская</a:t>
            </a:r>
            <a:r>
              <a:rPr lang="ru-RU" sz="1500" b="1" cap="none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и волонтеры ЗАТО </a:t>
            </a:r>
            <a:r>
              <a:rPr lang="ru-RU" sz="1500" b="1" cap="none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Комаровский</a:t>
            </a:r>
            <a:endParaRPr lang="ru-RU" sz="1500" cap="none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4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05">
        <p:fade/>
      </p:transition>
    </mc:Choice>
    <mc:Fallback>
      <p:transition spd="med" advTm="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7729" y="1339488"/>
            <a:ext cx="880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содействует организациям, независимо от организационно-правовых форм, в привлечении добровольческих волонтерских ресурсов для их деятельности, направленных на решение общественно - значимых социальных задач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1" y="3015229"/>
            <a:ext cx="4139160" cy="319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6"/>
          <a:stretch/>
        </p:blipFill>
        <p:spPr>
          <a:xfrm>
            <a:off x="4320644" y="2193941"/>
            <a:ext cx="4681927" cy="342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54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91">
        <p:fade/>
      </p:transition>
    </mc:Choice>
    <mc:Fallback>
      <p:transition spd="med" advTm="13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7729" y="1339488"/>
            <a:ext cx="880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содействует организациям, независимо от организационно-правовых форм, в привлечении добровольческих волонтерских ресурсов для их деятельности, направленных на решение общественно - значимых социальных задач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639110"/>
            <a:ext cx="878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Информирование граждан об особом противопожарном режиме в Оренбургской области 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32" y="2226639"/>
            <a:ext cx="4317739" cy="323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76460" y="2602024"/>
            <a:ext cx="4317739" cy="292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64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52">
        <p:fade/>
      </p:transition>
    </mc:Choice>
    <mc:Fallback>
      <p:transition spd="med" advTm="10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7729" y="1339488"/>
            <a:ext cx="880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содействует организациям, независимо от организационно-правовых форм, в привлечении добровольческих волонтерских ресурсов для их деятельности, направленных на решение общественно - значимых социальных задач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639110"/>
            <a:ext cx="878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Помощь в проведении массовой лыжной гонки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«Лыжня России – 2023»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9" y="2357355"/>
            <a:ext cx="4105983" cy="273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" y="2689757"/>
            <a:ext cx="4105983" cy="273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7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14">
        <p:fade/>
      </p:transition>
    </mc:Choice>
    <mc:Fallback>
      <p:transition spd="med" advTm="15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Мы такие разные, но похожи в главном: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8901" y="1029754"/>
            <a:ext cx="8449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2200" b="1" dirty="0">
                <a:latin typeface="Century Gothic" panose="020B0502020202020204" pitchFamily="34" charset="0"/>
              </a:rPr>
              <a:t>- </a:t>
            </a:r>
            <a:r>
              <a:rPr lang="ru-RU" sz="2200" b="1" dirty="0" smtClean="0">
                <a:latin typeface="Century Gothic" panose="020B0502020202020204" pitchFamily="34" charset="0"/>
              </a:rPr>
              <a:t>не можем пройти равнодушно, если нужна наша помощь</a:t>
            </a:r>
            <a:endParaRPr lang="ru-RU" sz="2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59" y="1510727"/>
            <a:ext cx="2791327" cy="209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1755613"/>
            <a:ext cx="3382869" cy="225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15" y="2461222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15" y="3977491"/>
            <a:ext cx="3316371" cy="221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1" y="4551188"/>
            <a:ext cx="3285844" cy="21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5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31">
        <p:fade/>
      </p:transition>
    </mc:Choice>
    <mc:Fallback>
      <p:transition spd="med" advTm="7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Мы такие разные, но похожи в главном: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8901" y="1029754"/>
            <a:ext cx="8449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2200" b="1" dirty="0">
                <a:latin typeface="Century Gothic" panose="020B0502020202020204" pitchFamily="34" charset="0"/>
              </a:rPr>
              <a:t>- </a:t>
            </a:r>
            <a:r>
              <a:rPr lang="ru-RU" sz="2200" b="1" dirty="0" smtClean="0">
                <a:latin typeface="Century Gothic" panose="020B0502020202020204" pitchFamily="34" charset="0"/>
              </a:rPr>
              <a:t>не можем пройти равнодушно, если нужна наша помощь</a:t>
            </a:r>
            <a:endParaRPr lang="ru-RU" sz="2200" b="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7" y="4213446"/>
            <a:ext cx="2916454" cy="224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" y="4320997"/>
            <a:ext cx="2916454" cy="224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4" y="1906746"/>
            <a:ext cx="3459376" cy="230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82" y="4532494"/>
            <a:ext cx="2916454" cy="224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85" y="1782785"/>
            <a:ext cx="3459376" cy="230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75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59">
        <p:fade/>
      </p:transition>
    </mc:Choice>
    <mc:Fallback>
      <p:transition spd="med" advTm="83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Мы такие разные, но похожи в главном: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8901" y="1029754"/>
            <a:ext cx="8449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2200" b="1" dirty="0">
                <a:latin typeface="Century Gothic" panose="020B0502020202020204" pitchFamily="34" charset="0"/>
              </a:rPr>
              <a:t>- </a:t>
            </a:r>
            <a:r>
              <a:rPr lang="ru-RU" sz="2200" b="1" dirty="0" smtClean="0">
                <a:latin typeface="Century Gothic" panose="020B0502020202020204" pitchFamily="34" charset="0"/>
              </a:rPr>
              <a:t>не можем пройти равнодушно, если нужна наша помощь</a:t>
            </a:r>
            <a:endParaRPr lang="ru-RU" sz="2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83" y="4727484"/>
            <a:ext cx="3099335" cy="206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52" y="1591524"/>
            <a:ext cx="3099335" cy="2065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4198059"/>
            <a:ext cx="3099335" cy="232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9" y="1814492"/>
            <a:ext cx="3099335" cy="206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96" y="2980709"/>
            <a:ext cx="3102146" cy="2326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66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48">
        <p:fade/>
      </p:transition>
    </mc:Choice>
    <mc:Fallback>
      <p:transition spd="med" advTm="26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719" y="63760"/>
            <a:ext cx="7797662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Организатор на платформе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36347" y="168155"/>
            <a:ext cx="2252314" cy="82536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2389" y="763823"/>
            <a:ext cx="8321643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  <a:hlinkClick r:id="rId3"/>
              </a:rPr>
              <a:t>https://dobro.ru/organizations/10017245/info</a:t>
            </a:r>
            <a:endParaRPr lang="ru-RU" sz="25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0908" y="1842307"/>
            <a:ext cx="642223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 smtClean="0">
                <a:latin typeface="Century Gothic" panose="020B0502020202020204" pitchFamily="34" charset="0"/>
              </a:rPr>
              <a:t>Организация верифицирована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latin typeface="Century Gothic" panose="020B0502020202020204" pitchFamily="34" charset="0"/>
              </a:rPr>
              <a:t>    </a:t>
            </a:r>
            <a:r>
              <a:rPr lang="ru-RU" sz="2000" dirty="0" smtClean="0">
                <a:latin typeface="Century Gothic" panose="020B0502020202020204" pitchFamily="34" charset="0"/>
              </a:rPr>
              <a:t>  </a:t>
            </a:r>
            <a:r>
              <a:rPr lang="ru-RU" sz="1500" dirty="0" smtClean="0">
                <a:latin typeface="Century Gothic" panose="020B0502020202020204" pitchFamily="34" charset="0"/>
              </a:rPr>
              <a:t>Оренбургская обл</a:t>
            </a:r>
            <a:r>
              <a:rPr lang="ru-RU" sz="1500" dirty="0">
                <a:latin typeface="Century Gothic" panose="020B0502020202020204" pitchFamily="34" charset="0"/>
              </a:rPr>
              <a:t>.</a:t>
            </a:r>
            <a:r>
              <a:rPr lang="ru-RU" sz="1500" dirty="0" smtClean="0">
                <a:latin typeface="Century Gothic" panose="020B0502020202020204" pitchFamily="34" charset="0"/>
              </a:rPr>
              <a:t>, ГО ЗАТО Комаровский, ул. Южная 20А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entury Gothic" panose="020B0502020202020204" pitchFamily="34" charset="0"/>
              </a:rPr>
              <a:t>Направления деятельности: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27" b="58770" l="86008" r="88239"/>
                    </a14:imgEffect>
                  </a14:imgLayer>
                </a14:imgProps>
              </a:ext>
            </a:extLst>
          </a:blip>
          <a:srcRect l="85729" t="54222" r="11482" b="40725"/>
          <a:stretch/>
        </p:blipFill>
        <p:spPr>
          <a:xfrm>
            <a:off x="6684497" y="1596680"/>
            <a:ext cx="778007" cy="792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" y="1794597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5" y="2323607"/>
            <a:ext cx="503209" cy="5032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082" y="5571158"/>
            <a:ext cx="80381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Контакты: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2200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kaznarina@mail.ru</a:t>
            </a:r>
            <a:r>
              <a:rPr lang="en-US" sz="2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         </a:t>
            </a:r>
            <a:r>
              <a:rPr lang="ru-RU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7 (353) 682-56-63,  +79225350834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49743" y="5883390"/>
            <a:ext cx="515553" cy="507004"/>
            <a:chOff x="1580717" y="4944541"/>
            <a:chExt cx="609773" cy="610640"/>
          </a:xfrm>
        </p:grpSpPr>
        <p:sp>
          <p:nvSpPr>
            <p:cNvPr id="13" name="Овал 12"/>
            <p:cNvSpPr/>
            <p:nvPr/>
          </p:nvSpPr>
          <p:spPr>
            <a:xfrm>
              <a:off x="1580717" y="4944541"/>
              <a:ext cx="609773" cy="610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43" b="95054" l="2907" r="97326">
                          <a14:foregroundMark x1="14651" y1="63329" x2="14651" y2="63329"/>
                          <a14:foregroundMark x1="85349" y1="63209" x2="85349" y2="63209"/>
                          <a14:foregroundMark x1="83605" y1="39324" x2="83605" y2="39324"/>
                          <a14:foregroundMark x1="54419" y1="40531" x2="54419" y2="40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930" y="5003404"/>
              <a:ext cx="511346" cy="492914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513221" y="5867413"/>
            <a:ext cx="490461" cy="522981"/>
            <a:chOff x="2046372" y="4690038"/>
            <a:chExt cx="609773" cy="610640"/>
          </a:xfrm>
        </p:grpSpPr>
        <p:sp>
          <p:nvSpPr>
            <p:cNvPr id="16" name="Овал 15"/>
            <p:cNvSpPr/>
            <p:nvPr/>
          </p:nvSpPr>
          <p:spPr>
            <a:xfrm>
              <a:off x="2046372" y="4690038"/>
              <a:ext cx="609773" cy="610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58" y="4827042"/>
              <a:ext cx="392525" cy="401540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/>
          <a:srcRect l="29936" t="41555" r="10087" b="31367"/>
          <a:stretch/>
        </p:blipFill>
        <p:spPr>
          <a:xfrm>
            <a:off x="531495" y="3513916"/>
            <a:ext cx="7911112" cy="200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7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22">
        <p:fade/>
      </p:transition>
    </mc:Choice>
    <mc:Fallback>
      <p:transition spd="med" advTm="7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9711" y="63760"/>
            <a:ext cx="7094032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Руководитель муниципального центра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729" y="1832708"/>
            <a:ext cx="46304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Century Gothic" panose="020B0502020202020204" pitchFamily="34" charset="0"/>
              </a:rPr>
              <a:t>Казначейская Ирина Олеговна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ID</a:t>
            </a:r>
            <a:r>
              <a:rPr lang="ru-RU" sz="2400" b="1" dirty="0" smtClean="0">
                <a:latin typeface="Century Gothic" panose="020B0502020202020204" pitchFamily="34" charset="0"/>
              </a:rPr>
              <a:t>: 92384144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Century Gothic" panose="020B0502020202020204" pitchFamily="34" charset="0"/>
              </a:rPr>
              <a:t>м</a:t>
            </a:r>
            <a:r>
              <a:rPr lang="ru-RU" b="1" dirty="0" smtClean="0">
                <a:latin typeface="Century Gothic" panose="020B0502020202020204" pitchFamily="34" charset="0"/>
              </a:rPr>
              <a:t>етодист МБУ ДО Центр «Ровесник»,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Century Gothic" panose="020B0502020202020204" pitchFamily="34" charset="0"/>
              </a:rPr>
              <a:t>педагог дополнительного образования, руководитель кадетского хора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Century Gothic" panose="020B0502020202020204" pitchFamily="34" charset="0"/>
              </a:rPr>
              <a:t>руководитель военно-патриотического ансамбля «САРМАТ» 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endParaRPr lang="ru-RU" b="1" dirty="0" smtClean="0">
              <a:latin typeface="Century Gothic" panose="020B0502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/>
          <a:stretch/>
        </p:blipFill>
        <p:spPr>
          <a:xfrm>
            <a:off x="4828196" y="730639"/>
            <a:ext cx="3802195" cy="476538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64068" y="5512110"/>
            <a:ext cx="80381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Контакты: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2200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kaznarina@mail.ru</a:t>
            </a:r>
            <a:r>
              <a:rPr lang="en-US" sz="2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         </a:t>
            </a:r>
            <a:r>
              <a:rPr lang="ru-RU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7 (353) </a:t>
            </a:r>
            <a:r>
              <a:rPr lang="ru-RU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682-64-07,  </a:t>
            </a:r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+79225350834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97729" y="5824342"/>
            <a:ext cx="515553" cy="507004"/>
            <a:chOff x="1580717" y="4944541"/>
            <a:chExt cx="609773" cy="610640"/>
          </a:xfrm>
        </p:grpSpPr>
        <p:sp>
          <p:nvSpPr>
            <p:cNvPr id="12" name="Овал 11"/>
            <p:cNvSpPr/>
            <p:nvPr/>
          </p:nvSpPr>
          <p:spPr>
            <a:xfrm>
              <a:off x="1580717" y="4944541"/>
              <a:ext cx="609773" cy="610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43" b="95054" l="2907" r="97326">
                          <a14:foregroundMark x1="14651" y1="63329" x2="14651" y2="63329"/>
                          <a14:foregroundMark x1="85349" y1="63209" x2="85349" y2="63209"/>
                          <a14:foregroundMark x1="83605" y1="39324" x2="83605" y2="39324"/>
                          <a14:foregroundMark x1="54419" y1="40531" x2="54419" y2="40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930" y="5003404"/>
              <a:ext cx="511346" cy="492914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461207" y="5808365"/>
            <a:ext cx="490461" cy="522981"/>
            <a:chOff x="2046372" y="4690038"/>
            <a:chExt cx="609773" cy="610640"/>
          </a:xfrm>
        </p:grpSpPr>
        <p:sp>
          <p:nvSpPr>
            <p:cNvPr id="15" name="Овал 14"/>
            <p:cNvSpPr/>
            <p:nvPr/>
          </p:nvSpPr>
          <p:spPr>
            <a:xfrm>
              <a:off x="2046372" y="4690038"/>
              <a:ext cx="609773" cy="610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58" y="4827042"/>
              <a:ext cx="392525" cy="401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21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48">
        <p:fade/>
      </p:transition>
    </mc:Choice>
    <mc:Fallback>
      <p:transition spd="med" advTm="13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4199" y="164019"/>
            <a:ext cx="7039543" cy="850640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Мы на связи в социальных сетях: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5753410"/>
            <a:ext cx="8788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https</a:t>
            </a:r>
            <a:r>
              <a:rPr lang="en-US" sz="21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://vk.com/volonteryzato</a:t>
            </a:r>
            <a:r>
              <a:rPr lang="en-US" sz="2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ru-RU" sz="2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https://t.me/resoursecentrzato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8"/>
          <a:stretch/>
        </p:blipFill>
        <p:spPr>
          <a:xfrm>
            <a:off x="3898900" y="1249897"/>
            <a:ext cx="4673600" cy="40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41184" r="14750" b="21825"/>
          <a:stretch/>
        </p:blipFill>
        <p:spPr>
          <a:xfrm>
            <a:off x="441765" y="2753237"/>
            <a:ext cx="2802679" cy="261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3680"/>
          <a:stretch/>
        </p:blipFill>
        <p:spPr>
          <a:xfrm>
            <a:off x="452777" y="1824344"/>
            <a:ext cx="2802844" cy="10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23">
        <p:fade/>
      </p:transition>
    </mc:Choice>
    <mc:Fallback>
      <p:transition spd="med" advTm="77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центр оказывает поддержку волонтерским организациям и волонтерам: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8900" y="1370569"/>
            <a:ext cx="880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                              - информационную</a:t>
            </a:r>
            <a:r>
              <a:rPr lang="ru-RU" b="1" dirty="0">
                <a:latin typeface="Century Gothic" panose="020B0502020202020204" pitchFamily="34" charset="0"/>
              </a:rPr>
              <a:t>, консультационную, методическую, организационную, техническую, экспертно-аналитическую поддержку </a:t>
            </a:r>
            <a:r>
              <a:rPr lang="ru-RU" b="1" dirty="0" smtClean="0">
                <a:latin typeface="Century Gothic" panose="020B0502020202020204" pitchFamily="34" charset="0"/>
              </a:rPr>
              <a:t>волонтерским организациям </a:t>
            </a:r>
            <a:r>
              <a:rPr lang="ru-RU" b="1" dirty="0">
                <a:latin typeface="Century Gothic" panose="020B0502020202020204" pitchFamily="34" charset="0"/>
              </a:rPr>
              <a:t>и их членам, а также инициативным группам граждан, осуществляющим подготовку к созданию добровольческих </a:t>
            </a:r>
            <a:r>
              <a:rPr lang="ru-RU" b="1" dirty="0" smtClean="0">
                <a:latin typeface="Century Gothic" panose="020B0502020202020204" pitchFamily="34" charset="0"/>
              </a:rPr>
              <a:t>объединений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724328"/>
            <a:ext cx="3277120" cy="269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0" y="2933952"/>
            <a:ext cx="3734778" cy="248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5639110"/>
            <a:ext cx="878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 Волонтеры                               Волонтерский отряд</a:t>
            </a:r>
          </a:p>
          <a:p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       Движения Первых                             «Лучики добра»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6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840">
        <p:fade/>
      </p:transition>
    </mc:Choice>
    <mc:Fallback>
      <p:transition spd="med" advTm="188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развивает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взаимодействие: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04999" y="1151508"/>
            <a:ext cx="6642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- </a:t>
            </a:r>
            <a:r>
              <a:rPr lang="ru-RU" b="1" dirty="0">
                <a:latin typeface="Century Gothic" panose="020B0502020202020204" pitchFamily="34" charset="0"/>
              </a:rPr>
              <a:t>между волонтерскими организациями и органами исполнительной власти, местного </a:t>
            </a:r>
            <a:r>
              <a:rPr lang="ru-RU" b="1" dirty="0" smtClean="0">
                <a:latin typeface="Century Gothic" panose="020B0502020202020204" pitchFamily="34" charset="0"/>
              </a:rPr>
              <a:t>самоуправления</a:t>
            </a:r>
            <a:r>
              <a:rPr lang="ru-RU" b="1" dirty="0">
                <a:latin typeface="Century Gothic" panose="020B0502020202020204" pitchFamily="34" charset="0"/>
              </a:rPr>
              <a:t/>
            </a:r>
            <a:br>
              <a:rPr lang="ru-RU" b="1" dirty="0">
                <a:latin typeface="Century Gothic" panose="020B0502020202020204" pitchFamily="34" charset="0"/>
              </a:rPr>
            </a:b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507443"/>
            <a:ext cx="878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   Фестиваль творчества                                  Встреча активистов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Студенческая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весна                             волонтерского движения с </a:t>
            </a:r>
          </a:p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 на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Николаевской -2023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                      руководством администрации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-4668" b="1"/>
          <a:stretch/>
        </p:blipFill>
        <p:spPr>
          <a:xfrm>
            <a:off x="162522" y="2654299"/>
            <a:ext cx="3657421" cy="265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7"/>
          <a:stretch/>
        </p:blipFill>
        <p:spPr>
          <a:xfrm>
            <a:off x="4021979" y="1955800"/>
            <a:ext cx="4724255" cy="282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38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37">
        <p:fade/>
      </p:transition>
    </mc:Choice>
    <mc:Fallback>
      <p:transition spd="med" advTm="109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8900" y="1314088"/>
            <a:ext cx="88048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</a:t>
            </a:r>
            <a:r>
              <a:rPr lang="ru-RU" sz="1700" b="1" dirty="0" smtClean="0">
                <a:latin typeface="Century Gothic" panose="020B0502020202020204" pitchFamily="34" charset="0"/>
              </a:rPr>
              <a:t>направленных </a:t>
            </a:r>
            <a:r>
              <a:rPr lang="ru-RU" sz="1700" b="1" dirty="0">
                <a:latin typeface="Century Gothic" panose="020B0502020202020204" pitchFamily="34" charset="0"/>
              </a:rPr>
              <a:t>на популяризацию волонтерской деятельности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639110"/>
            <a:ext cx="878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Награждение активистов волонтерского движения 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ГО ЗАТО Комаровский в День Молодёжи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1329021" y="1766394"/>
            <a:ext cx="6324600" cy="37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2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20">
        <p:fade/>
      </p:transition>
    </mc:Choice>
    <mc:Fallback>
      <p:transition spd="med" advTm="9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7729" y="1339488"/>
            <a:ext cx="880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содействует организациям, независимо от организационно-правовых форм, в привлечении добровольческих волонтерских ресурсов для их деятельности, направленных на решение общественно - значимых социальных задач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36" y="2222500"/>
            <a:ext cx="4402336" cy="339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" y="2941470"/>
            <a:ext cx="4323471" cy="333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53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61">
        <p:fade/>
      </p:transition>
    </mc:Choice>
    <mc:Fallback>
      <p:transition spd="med" advTm="10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999" y="63760"/>
            <a:ext cx="6988743" cy="1151965"/>
          </a:xfrm>
        </p:spPr>
        <p:txBody>
          <a:bodyPr/>
          <a:lstStyle/>
          <a:p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Ресурсный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центр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оказывает </a:t>
            </a:r>
            <a:r>
              <a:rPr lang="ru-RU" sz="3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содействие в проведении </a:t>
            </a:r>
            <a:r>
              <a:rPr lang="ru-RU" sz="3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entury Gothic" panose="020B0502020202020204" pitchFamily="34" charset="0"/>
              </a:rPr>
              <a:t>мероприятий:</a:t>
            </a:r>
            <a:endParaRPr lang="ru-RU" sz="3000" b="1" dirty="0">
              <a:ln>
                <a:solidFill>
                  <a:schemeClr val="accent1">
                    <a:lumMod val="50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9" y="91465"/>
            <a:ext cx="1601982" cy="160198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97729" y="1339488"/>
            <a:ext cx="880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Century Gothic" panose="020B0502020202020204" pitchFamily="34" charset="0"/>
              </a:rPr>
              <a:t>                       </a:t>
            </a:r>
            <a:r>
              <a:rPr lang="ru-RU" sz="1700" b="1" dirty="0">
                <a:latin typeface="Century Gothic" panose="020B0502020202020204" pitchFamily="34" charset="0"/>
              </a:rPr>
              <a:t>- содействует организациям, независимо от организационно-правовых форм, в привлечении добровольческих волонтерских ресурсов для их деятельности, направленных на решение общественно - значимых социальных задач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639110"/>
            <a:ext cx="8788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Вручение новогодних подарков детям с ограниченными возможностями и детям участников СВО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/>
          <a:stretch/>
        </p:blipFill>
        <p:spPr>
          <a:xfrm>
            <a:off x="867275" y="2517063"/>
            <a:ext cx="2559319" cy="290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4196615" y="2237069"/>
            <a:ext cx="3925579" cy="319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89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39">
        <p:fade/>
      </p:transition>
    </mc:Choice>
    <mc:Fallback>
      <p:transition spd="med" advTm="11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487</Words>
  <Application>Microsoft Office PowerPoint</Application>
  <PresentationFormat>Экран (4:3)</PresentationFormat>
  <Paragraphs>53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Impact</vt:lpstr>
      <vt:lpstr>Главное мероприятие</vt:lpstr>
      <vt:lpstr>Муниципальный ресурсный  центр (отдел) поддержки добровольчества (волонтерства)  ГО ЗАТО Комаровский «Горячие сердца»</vt:lpstr>
      <vt:lpstr>Организатор на платформе</vt:lpstr>
      <vt:lpstr>Руководитель муниципального центра</vt:lpstr>
      <vt:lpstr>Мы на связи в социальных сетях:</vt:lpstr>
      <vt:lpstr>Ресурсный центр оказывает поддержку волонтерским организациям и волонтерам:</vt:lpstr>
      <vt:lpstr>Ресурсный центр развивает взаимодействие:</vt:lpstr>
      <vt:lpstr>Ресурсный центр оказывает содействие в проведении мероприятий:</vt:lpstr>
      <vt:lpstr>Ресурсный центр оказывает содействие в проведении мероприятий:</vt:lpstr>
      <vt:lpstr>Ресурсный центр оказывает содействие в проведении мероприятий:</vt:lpstr>
      <vt:lpstr>Ресурсный центр оказывает содействие в проведении мероприятий:</vt:lpstr>
      <vt:lpstr>Ресурсный центр оказывает содействие в проведении мероприятий:</vt:lpstr>
      <vt:lpstr>Ресурсный центр оказывает содействие в проведении мероприятий:</vt:lpstr>
      <vt:lpstr>Мы такие разные, но похожи в главном:</vt:lpstr>
      <vt:lpstr>Мы такие разные, но похожи в главном:</vt:lpstr>
      <vt:lpstr>Мы такие разные, но похожи в главном: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ИНСТРУКЦИЯ: Как стать волонтером нашего ресурсного центра на постоянной основе?</dc:title>
  <dc:creator>Пользователь</dc:creator>
  <cp:lastModifiedBy>Пользователь</cp:lastModifiedBy>
  <cp:revision>36</cp:revision>
  <dcterms:created xsi:type="dcterms:W3CDTF">2022-09-05T01:14:10Z</dcterms:created>
  <dcterms:modified xsi:type="dcterms:W3CDTF">2023-11-19T20:56:12Z</dcterms:modified>
</cp:coreProperties>
</file>