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jiRqk3q8lVsTV9WxiET5FJCINs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0B641D-58CD-421D-8F8F-AADC5BCB97F0}">
  <a:tblStyle styleId="{7A0B641D-58CD-421D-8F8F-AADC5BCB97F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FCEC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ECE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C071DF-EFF0-42B3-B643-44D75A6BCCE6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CE7"/>
          </a:solidFill>
        </a:fill>
      </a:tcStyle>
    </a:wholeTbl>
    <a:band1H>
      <a:tcTxStyle/>
      <a:tcStyle>
        <a:tcBdr/>
        <a:fill>
          <a:solidFill>
            <a:srgbClr val="F8D6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8D6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1390250-8338-4D8C-B929-712559CCBC68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C38F54B-6B41-4816-8D65-8DFE48D43C50}" styleName="Table_3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CD5F-4D5B-824E-0B184614BC8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CD5F-4D5B-824E-0B184614BC8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CD5F-4D5B-824E-0B184614BC8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CD5F-4D5B-824E-0B184614BC87}"/>
              </c:ext>
            </c:extLst>
          </c:dPt>
          <c:cat>
            <c:strRef>
              <c:f>Лист1!$A$2:$A$5</c:f>
              <c:strCache>
                <c:ptCount val="4"/>
                <c:pt idx="0">
                  <c:v>Ростовская область - 24</c:v>
                </c:pt>
                <c:pt idx="1">
                  <c:v>Красндарский край - 10</c:v>
                </c:pt>
                <c:pt idx="2">
                  <c:v>Республика Адыгея - 1</c:v>
                </c:pt>
                <c:pt idx="3">
                  <c:v>Республика Калмыкия - 1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  <c:pt idx="1">
                  <c:v>10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43-429C-9920-D7D09F82C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0" baseline="0">
              <a:ln w="0"/>
              <a:solidFill>
                <a:srgbClr val="2F559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65638944326275"/>
          <c:y val="0.14897080196453419"/>
          <c:w val="0.39025169326828785"/>
          <c:h val="0.7133287742876780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62C-4789-9AEA-C04F4B37368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2C-4789-9AEA-C04F4B37368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2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B9-4D4F-ABF6-4C4B06A3268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5B9-4D4F-ABF6-4C4B06A32682}"/>
              </c:ext>
            </c:extLst>
          </c:dPt>
          <c:cat>
            <c:strRef>
              <c:f>Лист1!$A$2:$A$5</c:f>
              <c:strCache>
                <c:ptCount val="4"/>
                <c:pt idx="0">
                  <c:v>Ростовская область</c:v>
                </c:pt>
                <c:pt idx="1">
                  <c:v>Краснодарский край</c:v>
                </c:pt>
                <c:pt idx="2">
                  <c:v>Респ. Калмыкия</c:v>
                </c:pt>
                <c:pt idx="3">
                  <c:v>Др. регионы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28-4148-BF76-11416BD2BA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916933348840736"/>
          <c:y val="0.14183834458820554"/>
          <c:w val="0.56756768970348748"/>
          <c:h val="0.433022677701701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4472C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4472C4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FE4B-4A82-9274-E4AF71929AA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31E6-4CB4-BA7F-A16C8304CF7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31E6-4CB4-BA7F-A16C8304CF7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31E6-4CB4-BA7F-A16C8304CF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Ростовская область </c:v>
                </c:pt>
                <c:pt idx="1">
                  <c:v>Краснодарский край </c:v>
                </c:pt>
                <c:pt idx="2">
                  <c:v>Республика Адыгея</c:v>
                </c:pt>
                <c:pt idx="3">
                  <c:v>Республика Калмыкия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156</c:v>
                </c:pt>
                <c:pt idx="1">
                  <c:v>186</c:v>
                </c:pt>
                <c:pt idx="2">
                  <c:v>24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4B-4A82-9274-E4AF71929AA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Ростовская область </c:v>
                </c:pt>
                <c:pt idx="1">
                  <c:v>Краснодарский край</c:v>
                </c:pt>
                <c:pt idx="2">
                  <c:v>Республика Адыгея</c:v>
                </c:pt>
                <c:pt idx="3">
                  <c:v>Республика Калмыкия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114</c:v>
                </c:pt>
                <c:pt idx="2">
                  <c:v>13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1-4DD8-BB52-F3BB67AEDD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Ростовская область </c:v>
                </c:pt>
                <c:pt idx="1">
                  <c:v>Краснодарский край</c:v>
                </c:pt>
                <c:pt idx="2">
                  <c:v>Республика Адыгея</c:v>
                </c:pt>
                <c:pt idx="3">
                  <c:v>Республика Калмыкия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76B1-4DD8-BB52-F3BB67AEDD3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Ростовская область </c:v>
                </c:pt>
                <c:pt idx="1">
                  <c:v>Краснодарский край</c:v>
                </c:pt>
                <c:pt idx="2">
                  <c:v>Республика Адыгея</c:v>
                </c:pt>
                <c:pt idx="3">
                  <c:v>Республика Калмыкия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76B1-4DD8-BB52-F3BB67AEDD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88191327"/>
        <c:axId val="488195487"/>
      </c:barChart>
      <c:catAx>
        <c:axId val="4881913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88195487"/>
        <c:crosses val="autoZero"/>
        <c:auto val="1"/>
        <c:lblAlgn val="ctr"/>
        <c:lblOffset val="100"/>
        <c:noMultiLvlLbl val="0"/>
      </c:catAx>
      <c:valAx>
        <c:axId val="4881954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191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Ростовская облсть </c:v>
                </c:pt>
                <c:pt idx="1">
                  <c:v>Краснодарский край</c:v>
                </c:pt>
                <c:pt idx="2">
                  <c:v>Республика Калмыкия</c:v>
                </c:pt>
                <c:pt idx="3">
                  <c:v>Респулика Адыгея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76</c:v>
                </c:pt>
                <c:pt idx="2">
                  <c:v>14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48-4E83-8C4F-584508C9E7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Ростовская облсть </c:v>
                </c:pt>
                <c:pt idx="1">
                  <c:v>Краснодарский край</c:v>
                </c:pt>
                <c:pt idx="2">
                  <c:v>Республика Калмыкия</c:v>
                </c:pt>
                <c:pt idx="3">
                  <c:v>Респулика Адыгея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FB48-4E83-8C4F-584508C9E7B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Ростовская облсть </c:v>
                </c:pt>
                <c:pt idx="1">
                  <c:v>Краснодарский край</c:v>
                </c:pt>
                <c:pt idx="2">
                  <c:v>Республика Калмыкия</c:v>
                </c:pt>
                <c:pt idx="3">
                  <c:v>Респулика Адыгея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FB48-4E83-8C4F-584508C9E7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85876367"/>
        <c:axId val="485873871"/>
      </c:barChart>
      <c:catAx>
        <c:axId val="4858763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85873871"/>
        <c:crosses val="autoZero"/>
        <c:auto val="1"/>
        <c:lblAlgn val="ctr"/>
        <c:lblOffset val="100"/>
        <c:noMultiLvlLbl val="0"/>
      </c:catAx>
      <c:valAx>
        <c:axId val="4858738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876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85313720770926"/>
          <c:y val="0"/>
          <c:w val="0.66615162737138633"/>
          <c:h val="0.5691930857070230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47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shade val="47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7871-4205-A67D-25EEFC6E4BC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65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shade val="65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7871-4205-A67D-25EEFC6E4BC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2">
                      <a:shade val="82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shade val="82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7871-4205-A67D-25EEFC6E4BC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7871-4205-A67D-25EEFC6E4BC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2">
                      <a:tint val="83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83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7871-4205-A67D-25EEFC6E4BC3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2">
                      <a:tint val="65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65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7871-4205-A67D-25EEFC6E4BC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tint val="48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48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7871-4205-A67D-25EEFC6E4B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Родитель </c:v>
                </c:pt>
                <c:pt idx="1">
                  <c:v>Абитуриент</c:v>
                </c:pt>
                <c:pt idx="2">
                  <c:v>Студент</c:v>
                </c:pt>
                <c:pt idx="3">
                  <c:v>Другое</c:v>
                </c:pt>
                <c:pt idx="4">
                  <c:v>Научно-педагогический персонал вуза</c:v>
                </c:pt>
                <c:pt idx="5">
                  <c:v>Административно-управленческий персонал вуза</c:v>
                </c:pt>
                <c:pt idx="6">
                  <c:v>Учебно-вспомогательный персонал вуза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</c:v>
                </c:pt>
                <c:pt idx="1">
                  <c:v>36</c:v>
                </c:pt>
                <c:pt idx="2">
                  <c:v>166</c:v>
                </c:pt>
                <c:pt idx="3">
                  <c:v>82</c:v>
                </c:pt>
                <c:pt idx="4">
                  <c:v>42</c:v>
                </c:pt>
                <c:pt idx="5">
                  <c:v>333</c:v>
                </c:pt>
                <c:pt idx="6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871-4205-A67D-25EEFC6E4BC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7734931868253935E-2"/>
          <c:y val="0.43585060302155826"/>
          <c:w val="0.97024732471812336"/>
          <c:h val="0.564149396978441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90334620594354E-2"/>
          <c:y val="8.5076169119489689E-2"/>
          <c:w val="0.92322401386942388"/>
          <c:h val="0.643899698357760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5"/>
                </a:gs>
                <a:gs pos="100000">
                  <a:schemeClr val="accent5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Ростовская область</c:v>
                </c:pt>
                <c:pt idx="1">
                  <c:v>Краснодарский край</c:v>
                </c:pt>
                <c:pt idx="2">
                  <c:v>Респ. Калмыкия</c:v>
                </c:pt>
                <c:pt idx="3">
                  <c:v>Др. регионы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177</c:v>
                </c:pt>
                <c:pt idx="1">
                  <c:v>67</c:v>
                </c:pt>
                <c:pt idx="2">
                  <c:v>17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69-4A68-A2E8-5EE8CA72B8E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04134224"/>
        <c:axId val="404130616"/>
      </c:barChart>
      <c:catAx>
        <c:axId val="40413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4130616"/>
        <c:crosses val="autoZero"/>
        <c:auto val="1"/>
        <c:lblAlgn val="ctr"/>
        <c:lblOffset val="100"/>
        <c:noMultiLvlLbl val="0"/>
      </c:catAx>
      <c:valAx>
        <c:axId val="404130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413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23355941490613"/>
          <c:y val="7.1672871974258687E-2"/>
          <c:w val="0.55419357753115639"/>
          <c:h val="0.790626630750231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62C-4789-9AEA-C04F4B37368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2C-4789-9AEA-C04F4B37368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2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E25-47C9-8916-88EF4A2D16D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E25-47C9-8916-88EF4A2D16D4}"/>
              </c:ext>
            </c:extLst>
          </c:dPt>
          <c:cat>
            <c:strRef>
              <c:f>Лист1!$A$2:$A$5</c:f>
              <c:strCache>
                <c:ptCount val="4"/>
                <c:pt idx="0">
                  <c:v>Кураторы</c:v>
                </c:pt>
                <c:pt idx="1">
                  <c:v>Абилимпикс</c:v>
                </c:pt>
                <c:pt idx="2">
                  <c:v>ППС</c:v>
                </c:pt>
                <c:pt idx="3">
                  <c:v>ЦКП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32</c:v>
                </c:pt>
                <c:pt idx="2">
                  <c:v>154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28-4148-BF76-11416BD2BA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378533605977514"/>
          <c:y val="5.1927126026648666E-2"/>
          <c:w val="0.46396230308578801"/>
          <c:h val="0.970108651976148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50000"/>
                      <a:lumMod val="99000"/>
                      <a:satMod val="120000"/>
                      <a:shade val="78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20400000"/>
                </a:lightRig>
              </a:scene3d>
              <a:sp3d>
                <a:bevelT w="50800" h="12700" prst="softRound"/>
              </a:sp3d>
            </c:spPr>
            <c:extLst>
              <c:ext xmlns:c16="http://schemas.microsoft.com/office/drawing/2014/chart" uri="{C3380CC4-5D6E-409C-BE32-E72D297353CC}">
                <c16:uniqueId val="{00000001-3D97-4EE6-B37F-58C6C2E7C7B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hade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70000"/>
                      <a:lumMod val="99000"/>
                      <a:satMod val="120000"/>
                      <a:shade val="78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20400000"/>
                </a:lightRig>
              </a:scene3d>
              <a:sp3d>
                <a:bevelT w="50800" h="12700" prst="softRound"/>
              </a:sp3d>
            </c:spPr>
            <c:extLst>
              <c:ext xmlns:c16="http://schemas.microsoft.com/office/drawing/2014/chart" uri="{C3380CC4-5D6E-409C-BE32-E72D297353CC}">
                <c16:uniqueId val="{00000003-3D97-4EE6-B37F-58C6C2E7C7B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shade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90000"/>
                      <a:lumMod val="99000"/>
                      <a:satMod val="120000"/>
                      <a:shade val="78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20400000"/>
                </a:lightRig>
              </a:scene3d>
              <a:sp3d>
                <a:bevelT w="50800" h="12700" prst="softRound"/>
              </a:sp3d>
            </c:spPr>
            <c:extLst>
              <c:ext xmlns:c16="http://schemas.microsoft.com/office/drawing/2014/chart" uri="{C3380CC4-5D6E-409C-BE32-E72D297353CC}">
                <c16:uniqueId val="{00000005-3D97-4EE6-B37F-58C6C2E7C7B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tint val="9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9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20400000"/>
                </a:lightRig>
              </a:scene3d>
              <a:sp3d>
                <a:bevelT w="50800" h="12700" prst="softRound"/>
              </a:sp3d>
            </c:spPr>
            <c:extLst>
              <c:ext xmlns:c16="http://schemas.microsoft.com/office/drawing/2014/chart" uri="{C3380CC4-5D6E-409C-BE32-E72D297353CC}">
                <c16:uniqueId val="{00000007-3D97-4EE6-B37F-58C6C2E7C7B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1">
                      <a:tint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70000"/>
                      <a:lumMod val="99000"/>
                      <a:satMod val="120000"/>
                      <a:shade val="78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D97-4EE6-B37F-58C6C2E7C7B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1">
                      <a:tint val="5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459-4E74-9528-DC5095F4CF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264</c:v>
                </c:pt>
                <c:pt idx="1">
                  <c:v>451</c:v>
                </c:pt>
                <c:pt idx="2">
                  <c:v>383</c:v>
                </c:pt>
                <c:pt idx="3">
                  <c:v>224</c:v>
                </c:pt>
                <c:pt idx="4">
                  <c:v>313</c:v>
                </c:pt>
                <c:pt idx="5">
                  <c:v>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97-4EE6-B37F-58C6C2E7C7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161046865898596E-2"/>
          <c:y val="8.0696453446175931E-2"/>
          <c:w val="0.22976510110581908"/>
          <c:h val="0.765217918821442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90334620594354E-2"/>
          <c:y val="8.5076169119489689E-2"/>
          <c:w val="0.92322401386942388"/>
          <c:h val="0.643899698357760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Ростовская область</c:v>
                </c:pt>
                <c:pt idx="1">
                  <c:v>Краснодарский край</c:v>
                </c:pt>
                <c:pt idx="2">
                  <c:v>Респ. Калмыкия</c:v>
                </c:pt>
                <c:pt idx="3">
                  <c:v>Др. регионы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19</c:v>
                </c:pt>
                <c:pt idx="2">
                  <c:v>2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69-4A68-A2E8-5EE8CA72B8E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04134224"/>
        <c:axId val="404130616"/>
      </c:barChart>
      <c:catAx>
        <c:axId val="40413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4130616"/>
        <c:crosses val="autoZero"/>
        <c:auto val="1"/>
        <c:lblAlgn val="ctr"/>
        <c:lblOffset val="100"/>
        <c:noMultiLvlLbl val="0"/>
      </c:catAx>
      <c:valAx>
        <c:axId val="404130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413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49" name="Google Shape;44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506" name="Google Shape;50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11" name="Google Shape;11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73" name="Google Shape;27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55" name="Google Shape;35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https://3d.sfedu.ru/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37.png"/><Relationship Id="rId12" Type="http://schemas.openxmlformats.org/officeDocument/2006/relationships/hyperlink" Target="https://sfedu.ru/press-center/news/7087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jpg"/><Relationship Id="rId4" Type="http://schemas.openxmlformats.org/officeDocument/2006/relationships/image" Target="../media/image6.pn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mkgtu.ru/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://dpo.mkgtu.ru/" TargetMode="External"/><Relationship Id="rId12" Type="http://schemas.openxmlformats.org/officeDocument/2006/relationships/hyperlink" Target="https://stepik.org/course/107242/prom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chart" Target="../charts/chart10.xml"/><Relationship Id="rId10" Type="http://schemas.openxmlformats.org/officeDocument/2006/relationships/hyperlink" Target="https://kgufkst.ru/" TargetMode="External"/><Relationship Id="rId4" Type="http://schemas.openxmlformats.org/officeDocument/2006/relationships/chart" Target="../charts/chart9.xml"/><Relationship Id="rId9" Type="http://schemas.openxmlformats.org/officeDocument/2006/relationships/hyperlink" Target="https://kgufkst.ru/structure/fakultety/the-faculty-training-and-retraining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9.jpg"/><Relationship Id="rId10" Type="http://schemas.openxmlformats.org/officeDocument/2006/relationships/image" Target="../media/image33.jpg"/><Relationship Id="rId4" Type="http://schemas.openxmlformats.org/officeDocument/2006/relationships/image" Target="../media/image28.jpg"/><Relationship Id="rId9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"/>
          <p:cNvSpPr/>
          <p:nvPr/>
        </p:nvSpPr>
        <p:spPr>
          <a:xfrm>
            <a:off x="3590461" y="1040621"/>
            <a:ext cx="43904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Консалтинг вузов</a:t>
            </a:r>
            <a:endParaRPr sz="1400" b="0" i="0" u="none" strike="noStrike" cap="none">
              <a:solidFill>
                <a:srgbClr val="2F559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"/>
          <p:cNvSpPr/>
          <p:nvPr/>
        </p:nvSpPr>
        <p:spPr>
          <a:xfrm>
            <a:off x="1369294" y="2975296"/>
            <a:ext cx="279899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РЕСПУБЛИКА КАЛМЫКИЯ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вуза-1 партнёр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1875500" y="1236793"/>
            <a:ext cx="197034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РОСТОВСКАЯ ОБЛАСТЬ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 вуза-24 партнёра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9051682" y="3039994"/>
            <a:ext cx="26939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РЕСПУБЛИКА АДЫГЕЯ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вуза-1 партнёр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1657094" y="5192852"/>
            <a:ext cx="4100641" cy="1403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br>
              <a:rPr lang="ru-RU" sz="2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335577" y="4685686"/>
            <a:ext cx="3399925" cy="144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200"/>
              <a:buFont typeface="Noto Sans Symbols"/>
              <a:buChar char="✔"/>
            </a:pPr>
            <a:r>
              <a:rPr lang="ru-RU" sz="14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Внесены изменения в структуру РУМЦ ЮФУ -организован Сектор инклюзивного образования.</a:t>
            </a:r>
            <a:endParaRPr sz="1400" b="1" i="0" u="none" strike="noStrike" cap="none">
              <a:solidFill>
                <a:srgbClr val="32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200"/>
              <a:buFont typeface="Noto Sans Symbols"/>
              <a:buChar char="✔"/>
            </a:pPr>
            <a:r>
              <a:rPr lang="ru-RU" sz="14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Заключены новые соглашения о сотрудничестве с 4 вузами.</a:t>
            </a:r>
            <a:endParaRPr sz="1400" b="1" i="0" u="none" strike="noStrike" cap="none">
              <a:solidFill>
                <a:srgbClr val="32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200"/>
              <a:buFont typeface="Noto Sans Symbols"/>
              <a:buChar char="✔"/>
            </a:pPr>
            <a:r>
              <a:rPr lang="ru-RU" sz="14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Разработаны «дорожные карты взаимодействия»</a:t>
            </a:r>
            <a:endParaRPr sz="1400" b="1" i="0" u="none" strike="noStrike" cap="none">
              <a:solidFill>
                <a:srgbClr val="32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4688675" y="1468639"/>
            <a:ext cx="26885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Сетевое взаимодействие 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РУМЦ ЮФУ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5169783" y="4773928"/>
            <a:ext cx="54221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Численный состав студентов с инвалидностью, обучающихся в вузах партнерах</a:t>
            </a:r>
            <a:endParaRPr sz="1400" b="1" i="0" u="none" strike="noStrike" cap="none">
              <a:solidFill>
                <a:srgbClr val="2F549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91" name="Google Shape;91;p1"/>
          <p:cNvGraphicFramePr/>
          <p:nvPr/>
        </p:nvGraphicFramePr>
        <p:xfrm>
          <a:off x="4168290" y="5410480"/>
          <a:ext cx="7290100" cy="798295"/>
        </p:xfrm>
        <a:graphic>
          <a:graphicData uri="http://schemas.openxmlformats.org/drawingml/2006/table">
            <a:tbl>
              <a:tblPr firstRow="1" bandRow="1">
                <a:noFill/>
                <a:tableStyleId>{7A0B641D-58CD-421D-8F8F-AADC5BCB97F0}</a:tableStyleId>
              </a:tblPr>
              <a:tblGrid>
                <a:gridCol w="102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1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6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8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9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542                                      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883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1013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1778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1064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1198      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1373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1474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2016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2017 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2018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2019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2022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92" name="Google Shape;92;p1"/>
          <p:cNvGrpSpPr/>
          <p:nvPr/>
        </p:nvGrpSpPr>
        <p:grpSpPr>
          <a:xfrm>
            <a:off x="487939" y="3417113"/>
            <a:ext cx="2964739" cy="960670"/>
            <a:chOff x="6125812" y="2419740"/>
            <a:chExt cx="2912650" cy="917637"/>
          </a:xfrm>
        </p:grpSpPr>
        <p:sp>
          <p:nvSpPr>
            <p:cNvPr id="93" name="Google Shape;93;p1"/>
            <p:cNvSpPr/>
            <p:nvPr/>
          </p:nvSpPr>
          <p:spPr>
            <a:xfrm>
              <a:off x="6913859" y="2605049"/>
              <a:ext cx="2124603" cy="666210"/>
            </a:xfrm>
            <a:custGeom>
              <a:avLst/>
              <a:gdLst/>
              <a:ahLst/>
              <a:cxnLst/>
              <a:rect l="l" t="t" r="r" b="b"/>
              <a:pathLst>
                <a:path w="1593996" h="857466" extrusionOk="0">
                  <a:moveTo>
                    <a:pt x="0" y="0"/>
                  </a:moveTo>
                  <a:lnTo>
                    <a:pt x="1593996" y="0"/>
                  </a:lnTo>
                  <a:lnTo>
                    <a:pt x="1593996" y="857466"/>
                  </a:lnTo>
                  <a:lnTo>
                    <a:pt x="0" y="857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 w="28575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1975" tIns="108000" rIns="0" bIns="782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-RU" sz="10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</a:t>
              </a:r>
              <a:r>
                <a:rPr lang="ru-RU" sz="12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Численный состав   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студентов с    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инвалидностью в 2022 г</a:t>
              </a:r>
              <a:endParaRPr sz="1200" b="0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6125812" y="2419740"/>
              <a:ext cx="997119" cy="917637"/>
            </a:xfrm>
            <a:custGeom>
              <a:avLst/>
              <a:gdLst/>
              <a:ahLst/>
              <a:cxnLst/>
              <a:rect l="l" t="t" r="r" b="b"/>
              <a:pathLst>
                <a:path w="857038" h="857038" extrusionOk="0">
                  <a:moveTo>
                    <a:pt x="0" y="428519"/>
                  </a:moveTo>
                  <a:cubicBezTo>
                    <a:pt x="0" y="191854"/>
                    <a:pt x="191854" y="0"/>
                    <a:pt x="428519" y="0"/>
                  </a:cubicBezTo>
                  <a:cubicBezTo>
                    <a:pt x="665184" y="0"/>
                    <a:pt x="857038" y="191854"/>
                    <a:pt x="857038" y="428519"/>
                  </a:cubicBezTo>
                  <a:cubicBezTo>
                    <a:pt x="857038" y="665184"/>
                    <a:pt x="665184" y="857038"/>
                    <a:pt x="428519" y="857038"/>
                  </a:cubicBezTo>
                  <a:cubicBezTo>
                    <a:pt x="191854" y="857038"/>
                    <a:pt x="0" y="665184"/>
                    <a:pt x="0" y="428519"/>
                  </a:cubicBezTo>
                  <a:close/>
                </a:path>
              </a:pathLst>
            </a:custGeom>
            <a:solidFill>
              <a:srgbClr val="ED7D3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5500" tIns="125500" rIns="125500" bIns="125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24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85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24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чел</a:t>
              </a:r>
              <a:r>
                <a:rPr lang="ru-RU" sz="105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sz="1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5" name="Google Shape;95;p1"/>
          <p:cNvGrpSpPr/>
          <p:nvPr/>
        </p:nvGrpSpPr>
        <p:grpSpPr>
          <a:xfrm>
            <a:off x="883223" y="1874555"/>
            <a:ext cx="3026738" cy="946789"/>
            <a:chOff x="6147307" y="2469998"/>
            <a:chExt cx="2891155" cy="904378"/>
          </a:xfrm>
        </p:grpSpPr>
        <p:sp>
          <p:nvSpPr>
            <p:cNvPr id="96" name="Google Shape;96;p1"/>
            <p:cNvSpPr/>
            <p:nvPr/>
          </p:nvSpPr>
          <p:spPr>
            <a:xfrm>
              <a:off x="6913859" y="2605049"/>
              <a:ext cx="2124603" cy="666210"/>
            </a:xfrm>
            <a:custGeom>
              <a:avLst/>
              <a:gdLst/>
              <a:ahLst/>
              <a:cxnLst/>
              <a:rect l="l" t="t" r="r" b="b"/>
              <a:pathLst>
                <a:path w="1593996" h="857466" extrusionOk="0">
                  <a:moveTo>
                    <a:pt x="0" y="0"/>
                  </a:moveTo>
                  <a:lnTo>
                    <a:pt x="1593996" y="0"/>
                  </a:lnTo>
                  <a:lnTo>
                    <a:pt x="1593996" y="857466"/>
                  </a:lnTo>
                  <a:lnTo>
                    <a:pt x="0" y="857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 w="28575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1975" tIns="108000" rIns="0" bIns="782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-RU" sz="10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</a:t>
              </a:r>
              <a:r>
                <a:rPr lang="ru-RU" sz="12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Численный состав   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студентов с    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инвалидностью в 2022 г.</a:t>
              </a:r>
              <a:endParaRPr sz="1200" b="0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6147307" y="2469998"/>
              <a:ext cx="944052" cy="904378"/>
            </a:xfrm>
            <a:custGeom>
              <a:avLst/>
              <a:gdLst/>
              <a:ahLst/>
              <a:cxnLst/>
              <a:rect l="l" t="t" r="r" b="b"/>
              <a:pathLst>
                <a:path w="857038" h="857038" extrusionOk="0">
                  <a:moveTo>
                    <a:pt x="0" y="428519"/>
                  </a:moveTo>
                  <a:cubicBezTo>
                    <a:pt x="0" y="191854"/>
                    <a:pt x="191854" y="0"/>
                    <a:pt x="428519" y="0"/>
                  </a:cubicBezTo>
                  <a:cubicBezTo>
                    <a:pt x="665184" y="0"/>
                    <a:pt x="857038" y="191854"/>
                    <a:pt x="857038" y="428519"/>
                  </a:cubicBezTo>
                  <a:cubicBezTo>
                    <a:pt x="857038" y="665184"/>
                    <a:pt x="665184" y="857038"/>
                    <a:pt x="428519" y="857038"/>
                  </a:cubicBezTo>
                  <a:cubicBezTo>
                    <a:pt x="191854" y="857038"/>
                    <a:pt x="0" y="665184"/>
                    <a:pt x="0" y="428519"/>
                  </a:cubicBezTo>
                  <a:close/>
                </a:path>
              </a:pathLst>
            </a:custGeom>
            <a:solidFill>
              <a:srgbClr val="ED7D3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5500" tIns="125500" rIns="125500" bIns="125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24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572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24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чел</a:t>
              </a:r>
              <a:r>
                <a:rPr lang="ru-RU" sz="11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8" name="Google Shape;98;p1"/>
          <p:cNvGrpSpPr/>
          <p:nvPr/>
        </p:nvGrpSpPr>
        <p:grpSpPr>
          <a:xfrm>
            <a:off x="8710375" y="3444596"/>
            <a:ext cx="2993685" cy="960670"/>
            <a:chOff x="6178879" y="2419740"/>
            <a:chExt cx="2859583" cy="917637"/>
          </a:xfrm>
        </p:grpSpPr>
        <p:sp>
          <p:nvSpPr>
            <p:cNvPr id="99" name="Google Shape;99;p1"/>
            <p:cNvSpPr/>
            <p:nvPr/>
          </p:nvSpPr>
          <p:spPr>
            <a:xfrm>
              <a:off x="6913859" y="2605049"/>
              <a:ext cx="2124603" cy="666210"/>
            </a:xfrm>
            <a:custGeom>
              <a:avLst/>
              <a:gdLst/>
              <a:ahLst/>
              <a:cxnLst/>
              <a:rect l="l" t="t" r="r" b="b"/>
              <a:pathLst>
                <a:path w="1593996" h="857466" extrusionOk="0">
                  <a:moveTo>
                    <a:pt x="0" y="0"/>
                  </a:moveTo>
                  <a:lnTo>
                    <a:pt x="1593996" y="0"/>
                  </a:lnTo>
                  <a:lnTo>
                    <a:pt x="1593996" y="857466"/>
                  </a:lnTo>
                  <a:lnTo>
                    <a:pt x="0" y="857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 w="28575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1975" tIns="108000" rIns="0" bIns="782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-RU" sz="10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</a:t>
              </a:r>
              <a:r>
                <a:rPr lang="ru-RU" sz="12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Численный состав   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студентов с    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инвалидностью в 2022 г</a:t>
              </a:r>
              <a:endParaRPr sz="1200" b="0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6178879" y="2419740"/>
              <a:ext cx="944052" cy="917637"/>
            </a:xfrm>
            <a:custGeom>
              <a:avLst/>
              <a:gdLst/>
              <a:ahLst/>
              <a:cxnLst/>
              <a:rect l="l" t="t" r="r" b="b"/>
              <a:pathLst>
                <a:path w="857038" h="857038" extrusionOk="0">
                  <a:moveTo>
                    <a:pt x="0" y="428519"/>
                  </a:moveTo>
                  <a:cubicBezTo>
                    <a:pt x="0" y="191854"/>
                    <a:pt x="191854" y="0"/>
                    <a:pt x="428519" y="0"/>
                  </a:cubicBezTo>
                  <a:cubicBezTo>
                    <a:pt x="665184" y="0"/>
                    <a:pt x="857038" y="191854"/>
                    <a:pt x="857038" y="428519"/>
                  </a:cubicBezTo>
                  <a:cubicBezTo>
                    <a:pt x="857038" y="665184"/>
                    <a:pt x="665184" y="857038"/>
                    <a:pt x="428519" y="857038"/>
                  </a:cubicBezTo>
                  <a:cubicBezTo>
                    <a:pt x="191854" y="857038"/>
                    <a:pt x="0" y="665184"/>
                    <a:pt x="0" y="428519"/>
                  </a:cubicBezTo>
                  <a:close/>
                </a:path>
              </a:pathLst>
            </a:custGeom>
            <a:solidFill>
              <a:srgbClr val="ED7D3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5500" tIns="125500" rIns="125500" bIns="125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24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110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24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чел</a:t>
              </a:r>
              <a:r>
                <a:rPr lang="ru-RU" sz="105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sz="1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l="231" t="22172"/>
          <a:stretch/>
        </p:blipFill>
        <p:spPr>
          <a:xfrm>
            <a:off x="2184694" y="72931"/>
            <a:ext cx="7822612" cy="10798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2" name="Google Shape;102;p1"/>
          <p:cNvGraphicFramePr/>
          <p:nvPr/>
        </p:nvGraphicFramePr>
        <p:xfrm>
          <a:off x="3045696" y="1990685"/>
          <a:ext cx="5939283" cy="2640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3" name="Google Shape;10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3781" y="4649353"/>
            <a:ext cx="689787" cy="69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/>
          <p:nvPr/>
        </p:nvSpPr>
        <p:spPr>
          <a:xfrm>
            <a:off x="8241511" y="1274817"/>
            <a:ext cx="22628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КРАСНОДАРСКИЙ КРАЙ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 вузов-10 партнёров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5" name="Google Shape;105;p1"/>
          <p:cNvGrpSpPr/>
          <p:nvPr/>
        </p:nvGrpSpPr>
        <p:grpSpPr>
          <a:xfrm>
            <a:off x="7749913" y="2055776"/>
            <a:ext cx="3060904" cy="946789"/>
            <a:chOff x="6127578" y="2485964"/>
            <a:chExt cx="2923791" cy="904378"/>
          </a:xfrm>
        </p:grpSpPr>
        <p:sp>
          <p:nvSpPr>
            <p:cNvPr id="106" name="Google Shape;106;p1"/>
            <p:cNvSpPr/>
            <p:nvPr/>
          </p:nvSpPr>
          <p:spPr>
            <a:xfrm>
              <a:off x="6926766" y="2605048"/>
              <a:ext cx="2124603" cy="666210"/>
            </a:xfrm>
            <a:custGeom>
              <a:avLst/>
              <a:gdLst/>
              <a:ahLst/>
              <a:cxnLst/>
              <a:rect l="l" t="t" r="r" b="b"/>
              <a:pathLst>
                <a:path w="1593996" h="857466" extrusionOk="0">
                  <a:moveTo>
                    <a:pt x="0" y="0"/>
                  </a:moveTo>
                  <a:lnTo>
                    <a:pt x="1593996" y="0"/>
                  </a:lnTo>
                  <a:lnTo>
                    <a:pt x="1593996" y="857466"/>
                  </a:lnTo>
                  <a:lnTo>
                    <a:pt x="0" y="857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9411"/>
              </a:schemeClr>
            </a:solidFill>
            <a:ln w="28575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1975" tIns="108000" rIns="0" bIns="782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-RU" sz="10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</a:t>
              </a:r>
              <a:r>
                <a:rPr lang="ru-RU" sz="12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Численный состав   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студентов с    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инвалидностью в 2022 г.</a:t>
              </a:r>
              <a:endParaRPr sz="1200" b="0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6127578" y="2485964"/>
              <a:ext cx="944052" cy="904378"/>
            </a:xfrm>
            <a:custGeom>
              <a:avLst/>
              <a:gdLst/>
              <a:ahLst/>
              <a:cxnLst/>
              <a:rect l="l" t="t" r="r" b="b"/>
              <a:pathLst>
                <a:path w="857038" h="857038" extrusionOk="0">
                  <a:moveTo>
                    <a:pt x="0" y="428519"/>
                  </a:moveTo>
                  <a:cubicBezTo>
                    <a:pt x="0" y="191854"/>
                    <a:pt x="191854" y="0"/>
                    <a:pt x="428519" y="0"/>
                  </a:cubicBezTo>
                  <a:cubicBezTo>
                    <a:pt x="665184" y="0"/>
                    <a:pt x="857038" y="191854"/>
                    <a:pt x="857038" y="428519"/>
                  </a:cubicBezTo>
                  <a:cubicBezTo>
                    <a:pt x="857038" y="665184"/>
                    <a:pt x="665184" y="857038"/>
                    <a:pt x="428519" y="857038"/>
                  </a:cubicBezTo>
                  <a:cubicBezTo>
                    <a:pt x="191854" y="857038"/>
                    <a:pt x="0" y="665184"/>
                    <a:pt x="0" y="428519"/>
                  </a:cubicBezTo>
                  <a:close/>
                </a:path>
              </a:pathLst>
            </a:custGeom>
            <a:solidFill>
              <a:srgbClr val="ED7D3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5500" tIns="125500" rIns="125500" bIns="125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24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707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24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чел</a:t>
              </a:r>
              <a:r>
                <a:rPr lang="ru-RU" sz="11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"/>
          <p:cNvSpPr/>
          <p:nvPr/>
        </p:nvSpPr>
        <p:spPr>
          <a:xfrm>
            <a:off x="4077009" y="1175577"/>
            <a:ext cx="5162309" cy="6462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Инклюзивный тур объектов Южного федерального университета</a:t>
            </a:r>
            <a:endParaRPr sz="1400" b="1" i="0" u="none" strike="noStrike" cap="none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2" name="Google Shape;452;p8"/>
          <p:cNvPicPr preferRelativeResize="0"/>
          <p:nvPr/>
        </p:nvPicPr>
        <p:blipFill rotWithShape="1">
          <a:blip r:embed="rId3">
            <a:alphaModFix/>
          </a:blip>
          <a:srcRect t="23663" r="1469"/>
          <a:stretch/>
        </p:blipFill>
        <p:spPr>
          <a:xfrm>
            <a:off x="2119792" y="49104"/>
            <a:ext cx="8824131" cy="118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4225" y="4058948"/>
            <a:ext cx="4509912" cy="23275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p8"/>
          <p:cNvGrpSpPr/>
          <p:nvPr/>
        </p:nvGrpSpPr>
        <p:grpSpPr>
          <a:xfrm>
            <a:off x="5401121" y="1975161"/>
            <a:ext cx="3116120" cy="1776780"/>
            <a:chOff x="114992" y="966"/>
            <a:chExt cx="3116120" cy="1776780"/>
          </a:xfrm>
        </p:grpSpPr>
        <p:sp>
          <p:nvSpPr>
            <p:cNvPr id="455" name="Google Shape;455;p8"/>
            <p:cNvSpPr/>
            <p:nvPr/>
          </p:nvSpPr>
          <p:spPr>
            <a:xfrm>
              <a:off x="1609239" y="661752"/>
              <a:ext cx="856121" cy="38178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71539"/>
                  </a:lnTo>
                  <a:lnTo>
                    <a:pt x="120000" y="71539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EE9162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56" name="Google Shape;456;p8"/>
            <p:cNvSpPr/>
            <p:nvPr/>
          </p:nvSpPr>
          <p:spPr>
            <a:xfrm>
              <a:off x="753118" y="661752"/>
              <a:ext cx="856121" cy="38178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71539"/>
                  </a:lnTo>
                  <a:lnTo>
                    <a:pt x="0" y="71539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EE9162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57" name="Google Shape;457;p8"/>
            <p:cNvSpPr/>
            <p:nvPr/>
          </p:nvSpPr>
          <p:spPr>
            <a:xfrm>
              <a:off x="971114" y="966"/>
              <a:ext cx="1276251" cy="660786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58" name="Google Shape;458;p8"/>
            <p:cNvSpPr txBox="1"/>
            <p:nvPr/>
          </p:nvSpPr>
          <p:spPr>
            <a:xfrm>
              <a:off x="971114" y="966"/>
              <a:ext cx="1276251" cy="6607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93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15 КОРПУСОВ</a:t>
              </a: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1226364" y="514910"/>
              <a:ext cx="1148626" cy="220262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D66E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0" name="Google Shape;460;p8"/>
            <p:cNvSpPr txBox="1"/>
            <p:nvPr/>
          </p:nvSpPr>
          <p:spPr>
            <a:xfrm>
              <a:off x="1226364" y="514910"/>
              <a:ext cx="1148626" cy="220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9525" rIns="38100" bIns="9525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ru-RU" sz="15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ЮФУ</a:t>
              </a: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114992" y="1043539"/>
              <a:ext cx="1276251" cy="660786"/>
            </a:xfrm>
            <a:prstGeom prst="rect">
              <a:avLst/>
            </a:prstGeom>
            <a:solidFill>
              <a:schemeClr val="accent2">
                <a:alpha val="89803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2" name="Google Shape;462;p8"/>
            <p:cNvSpPr txBox="1"/>
            <p:nvPr/>
          </p:nvSpPr>
          <p:spPr>
            <a:xfrm>
              <a:off x="114992" y="1043539"/>
              <a:ext cx="1276251" cy="6607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93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13 корпусов</a:t>
              </a: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70242" y="1557484"/>
              <a:ext cx="1148626" cy="220262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2">
                  <a:alpha val="8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4" name="Google Shape;464;p8"/>
            <p:cNvSpPr txBox="1"/>
            <p:nvPr/>
          </p:nvSpPr>
          <p:spPr>
            <a:xfrm>
              <a:off x="370242" y="1557484"/>
              <a:ext cx="1148626" cy="220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6975" rIns="27925" bIns="6975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г. Ростов-на-Дону</a:t>
              </a: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1827235" y="1043539"/>
              <a:ext cx="1276251" cy="660786"/>
            </a:xfrm>
            <a:prstGeom prst="rect">
              <a:avLst/>
            </a:prstGeom>
            <a:solidFill>
              <a:schemeClr val="accent2">
                <a:alpha val="49803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6" name="Google Shape;466;p8"/>
            <p:cNvSpPr txBox="1"/>
            <p:nvPr/>
          </p:nvSpPr>
          <p:spPr>
            <a:xfrm>
              <a:off x="1827235" y="1043539"/>
              <a:ext cx="1276251" cy="6607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93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 корпуса</a:t>
              </a: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082486" y="1557484"/>
              <a:ext cx="1148626" cy="220262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2">
                  <a:alpha val="4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8" name="Google Shape;468;p8"/>
            <p:cNvSpPr txBox="1"/>
            <p:nvPr/>
          </p:nvSpPr>
          <p:spPr>
            <a:xfrm>
              <a:off x="2082486" y="1557484"/>
              <a:ext cx="1148626" cy="220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9525" rIns="38100" bIns="9525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ru-RU" sz="15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г. Таганрог</a:t>
              </a: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469" name="Google Shape;469;p8"/>
          <p:cNvGrpSpPr/>
          <p:nvPr/>
        </p:nvGrpSpPr>
        <p:grpSpPr>
          <a:xfrm>
            <a:off x="281028" y="1262341"/>
            <a:ext cx="4111568" cy="5430164"/>
            <a:chOff x="1367179" y="66"/>
            <a:chExt cx="4111568" cy="5430164"/>
          </a:xfrm>
        </p:grpSpPr>
        <p:sp>
          <p:nvSpPr>
            <p:cNvPr id="470" name="Google Shape;470;p8"/>
            <p:cNvSpPr/>
            <p:nvPr/>
          </p:nvSpPr>
          <p:spPr>
            <a:xfrm>
              <a:off x="1367179" y="66"/>
              <a:ext cx="4111567" cy="81534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71" name="Google Shape;471;p8"/>
            <p:cNvSpPr txBox="1"/>
            <p:nvPr/>
          </p:nvSpPr>
          <p:spPr>
            <a:xfrm>
              <a:off x="1391059" y="23946"/>
              <a:ext cx="4063807" cy="767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50" tIns="16500" rIns="2475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-RU" sz="13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Методический алгоритм-инструкция по созданию модельного образца видеопаспорта доступности образовательной организации высшего образования для лиц с инвалидностью и ОВЗ</a:t>
              </a:r>
              <a:endParaRPr sz="1300" b="0" i="0" u="none" strike="noStrike" cap="none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1367179" y="962167"/>
              <a:ext cx="815340" cy="815340"/>
            </a:xfrm>
            <a:prstGeom prst="roundRect">
              <a:avLst>
                <a:gd name="adj" fmla="val 1667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2231440" y="962167"/>
              <a:ext cx="3247307" cy="815340"/>
            </a:xfrm>
            <a:prstGeom prst="roundRect">
              <a:avLst>
                <a:gd name="adj" fmla="val 16670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 w="9525" cap="flat" cmpd="sng">
              <a:solidFill>
                <a:srgbClr val="528CB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74" name="Google Shape;474;p8"/>
            <p:cNvSpPr txBox="1"/>
            <p:nvPr/>
          </p:nvSpPr>
          <p:spPr>
            <a:xfrm>
              <a:off x="2271249" y="1001976"/>
              <a:ext cx="3167689" cy="735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Нормативные основания создания видеопаспорта доступности образовательной организации высшего образования для лиц с инвалидностью и ОВЗ</a:t>
              </a:r>
              <a:endParaRPr sz="1200" b="0" i="0" u="none" strike="noStrike" cap="none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1367179" y="1875348"/>
              <a:ext cx="815340" cy="815340"/>
            </a:xfrm>
            <a:prstGeom prst="roundRect">
              <a:avLst>
                <a:gd name="adj" fmla="val 16670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2231440" y="1875348"/>
              <a:ext cx="3247307" cy="815340"/>
            </a:xfrm>
            <a:prstGeom prst="roundRect">
              <a:avLst>
                <a:gd name="adj" fmla="val 16670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 w="9525" cap="flat" cmpd="sng">
              <a:solidFill>
                <a:srgbClr val="528CB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77" name="Google Shape;477;p8"/>
            <p:cNvSpPr txBox="1"/>
            <p:nvPr/>
          </p:nvSpPr>
          <p:spPr>
            <a:xfrm>
              <a:off x="2271249" y="1915157"/>
              <a:ext cx="3167689" cy="735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Основные понятия</a:t>
              </a:r>
              <a:endParaRPr sz="1600" b="0" i="0" u="none" strike="noStrike" cap="none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1367179" y="2788529"/>
              <a:ext cx="815340" cy="815340"/>
            </a:xfrm>
            <a:prstGeom prst="roundRect">
              <a:avLst>
                <a:gd name="adj" fmla="val 16670"/>
              </a:avLst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31440" y="2788529"/>
              <a:ext cx="3247307" cy="815340"/>
            </a:xfrm>
            <a:prstGeom prst="roundRect">
              <a:avLst>
                <a:gd name="adj" fmla="val 16670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 w="9525" cap="flat" cmpd="sng">
              <a:solidFill>
                <a:srgbClr val="528CB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80" name="Google Shape;480;p8"/>
            <p:cNvSpPr txBox="1"/>
            <p:nvPr/>
          </p:nvSpPr>
          <p:spPr>
            <a:xfrm>
              <a:off x="2271249" y="2828338"/>
              <a:ext cx="3167689" cy="735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78225" rIns="78225" bIns="78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Рекомендации, по формату, сценарию и структуре видеопаспорта доступности образовательной организации высшего образования для лиц с инвалидностью и ОВЗ</a:t>
              </a:r>
              <a:endParaRPr sz="1100" b="0" i="0" u="none" strike="noStrike" cap="none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1367179" y="3701709"/>
              <a:ext cx="815340" cy="815340"/>
            </a:xfrm>
            <a:prstGeom prst="roundRect">
              <a:avLst>
                <a:gd name="adj" fmla="val 16670"/>
              </a:avLst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2231440" y="3701709"/>
              <a:ext cx="3247307" cy="815340"/>
            </a:xfrm>
            <a:prstGeom prst="roundRect">
              <a:avLst>
                <a:gd name="adj" fmla="val 16670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 w="9525" cap="flat" cmpd="sng">
              <a:solidFill>
                <a:srgbClr val="528CB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83" name="Google Shape;483;p8"/>
            <p:cNvSpPr txBox="1"/>
            <p:nvPr/>
          </p:nvSpPr>
          <p:spPr>
            <a:xfrm>
              <a:off x="2271249" y="3741518"/>
              <a:ext cx="3167689" cy="735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78225" rIns="78225" bIns="78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Требования к техническим характеристикам материалов для создания видеопаспорта доступности образовательной организации высшего образования для лиц с инвалидностью и ОВЗ</a:t>
              </a:r>
              <a:endParaRPr sz="1100" b="0" i="0" u="none" strike="noStrike" cap="none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367179" y="4614890"/>
              <a:ext cx="815340" cy="815340"/>
            </a:xfrm>
            <a:prstGeom prst="roundRect">
              <a:avLst>
                <a:gd name="adj" fmla="val 16670"/>
              </a:avLst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2231440" y="4614890"/>
              <a:ext cx="3247307" cy="815340"/>
            </a:xfrm>
            <a:prstGeom prst="roundRect">
              <a:avLst>
                <a:gd name="adj" fmla="val 16670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 w="9525" cap="flat" cmpd="sng">
              <a:solidFill>
                <a:srgbClr val="528CB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86" name="Google Shape;486;p8"/>
            <p:cNvSpPr txBox="1"/>
            <p:nvPr/>
          </p:nvSpPr>
          <p:spPr>
            <a:xfrm>
              <a:off x="2271249" y="4654699"/>
              <a:ext cx="3167689" cy="735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-RU" sz="10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Порядок действий по разработке и размещению на сайте образовательной организации видеопаспорта доступности образовательной организации высшего образования для лиц с инвалидностью и ОВЗ, а также обеспечению доступа участников образовательного процесса к видеопаспорту.</a:t>
              </a:r>
              <a:endParaRPr sz="1000" b="0" i="0" u="none" strike="noStrike" cap="none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87" name="Google Shape;487;p8"/>
          <p:cNvGrpSpPr/>
          <p:nvPr/>
        </p:nvGrpSpPr>
        <p:grpSpPr>
          <a:xfrm>
            <a:off x="9403996" y="4776840"/>
            <a:ext cx="2578260" cy="1376067"/>
            <a:chOff x="424344" y="285"/>
            <a:chExt cx="2578260" cy="1376067"/>
          </a:xfrm>
        </p:grpSpPr>
        <p:sp>
          <p:nvSpPr>
            <p:cNvPr id="488" name="Google Shape;488;p8"/>
            <p:cNvSpPr/>
            <p:nvPr/>
          </p:nvSpPr>
          <p:spPr>
            <a:xfrm rot="10800000">
              <a:off x="723683" y="285"/>
              <a:ext cx="2278921" cy="598678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rgbClr val="D66E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89" name="Google Shape;489;p8"/>
            <p:cNvSpPr txBox="1"/>
            <p:nvPr/>
          </p:nvSpPr>
          <p:spPr>
            <a:xfrm>
              <a:off x="873352" y="285"/>
              <a:ext cx="2129252" cy="59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4000" tIns="49525" rIns="92450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-RU" sz="13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300 фотографий</a:t>
              </a: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424344" y="285"/>
              <a:ext cx="598678" cy="598678"/>
            </a:xfrm>
            <a:prstGeom prst="ellipse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D66E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91" name="Google Shape;491;p8"/>
            <p:cNvSpPr/>
            <p:nvPr/>
          </p:nvSpPr>
          <p:spPr>
            <a:xfrm rot="10800000">
              <a:off x="723683" y="777674"/>
              <a:ext cx="2278921" cy="598678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rgbClr val="D66E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92" name="Google Shape;492;p8"/>
            <p:cNvSpPr txBox="1"/>
            <p:nvPr/>
          </p:nvSpPr>
          <p:spPr>
            <a:xfrm>
              <a:off x="873352" y="777674"/>
              <a:ext cx="2129252" cy="59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4000" tIns="49525" rIns="92450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-RU" sz="13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семь 360-градусных сферических панорам</a:t>
              </a:r>
              <a:endParaRPr sz="13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424344" y="777674"/>
              <a:ext cx="598678" cy="598678"/>
            </a:xfrm>
            <a:prstGeom prst="ellipse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D66E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494" name="Google Shape;494;p8"/>
          <p:cNvGrpSpPr/>
          <p:nvPr/>
        </p:nvGrpSpPr>
        <p:grpSpPr>
          <a:xfrm>
            <a:off x="9124275" y="1583097"/>
            <a:ext cx="2937286" cy="2232695"/>
            <a:chOff x="0" y="38457"/>
            <a:chExt cx="2937286" cy="2232695"/>
          </a:xfrm>
        </p:grpSpPr>
        <p:sp>
          <p:nvSpPr>
            <p:cNvPr id="495" name="Google Shape;495;p8"/>
            <p:cNvSpPr/>
            <p:nvPr/>
          </p:nvSpPr>
          <p:spPr>
            <a:xfrm>
              <a:off x="0" y="38457"/>
              <a:ext cx="2937286" cy="842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96" name="Google Shape;496;p8"/>
            <p:cNvSpPr txBox="1"/>
            <p:nvPr/>
          </p:nvSpPr>
          <p:spPr>
            <a:xfrm>
              <a:off x="41123" y="79580"/>
              <a:ext cx="2855040" cy="760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Инклюзивный тур ЮФУ для лиц с инвалидностью и лиц с ОВЗ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0" y="898832"/>
              <a:ext cx="2937286" cy="264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98" name="Google Shape;498;p8"/>
            <p:cNvSpPr txBox="1"/>
            <p:nvPr/>
          </p:nvSpPr>
          <p:spPr>
            <a:xfrm>
              <a:off x="0" y="898832"/>
              <a:ext cx="2937286" cy="264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250" tIns="20300" rIns="113775" bIns="203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ru-RU" sz="1200" b="0" i="0" u="sng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https://sfedu.ru/press-center/news/70871</a:t>
              </a:r>
              <a:r>
                <a:rPr lang="ru-RU" sz="12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0" y="1163792"/>
              <a:ext cx="2937286" cy="842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00" name="Google Shape;500;p8"/>
            <p:cNvSpPr txBox="1"/>
            <p:nvPr/>
          </p:nvSpPr>
          <p:spPr>
            <a:xfrm>
              <a:off x="41123" y="1204915"/>
              <a:ext cx="2855040" cy="760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Виртуальный тур ЮФУ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0" y="2006192"/>
              <a:ext cx="2937286" cy="264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02" name="Google Shape;502;p8"/>
            <p:cNvSpPr txBox="1"/>
            <p:nvPr/>
          </p:nvSpPr>
          <p:spPr>
            <a:xfrm>
              <a:off x="0" y="2006192"/>
              <a:ext cx="2937286" cy="264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250" tIns="20300" rIns="113775" bIns="203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ru-RU" sz="1200" b="0" i="0" u="sng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https://3d.sfedu.ru/</a:t>
              </a:r>
              <a:r>
                <a:rPr lang="ru-RU" sz="1200" b="0" i="0" u="none" strike="noStrike" cap="none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9"/>
          <p:cNvPicPr preferRelativeResize="0"/>
          <p:nvPr/>
        </p:nvPicPr>
        <p:blipFill rotWithShape="1">
          <a:blip r:embed="rId3">
            <a:alphaModFix/>
          </a:blip>
          <a:srcRect t="13021" r="220"/>
          <a:stretch/>
        </p:blipFill>
        <p:spPr>
          <a:xfrm>
            <a:off x="1598139" y="38994"/>
            <a:ext cx="8995721" cy="134848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9"/>
          <p:cNvSpPr txBox="1"/>
          <p:nvPr/>
        </p:nvSpPr>
        <p:spPr>
          <a:xfrm>
            <a:off x="5944081" y="5105793"/>
            <a:ext cx="6078746" cy="17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9"/>
          <p:cNvSpPr txBox="1"/>
          <p:nvPr/>
        </p:nvSpPr>
        <p:spPr>
          <a:xfrm>
            <a:off x="2896780" y="1293671"/>
            <a:ext cx="6094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Общероссийская студенческая смена по инклюзивному волонтерству и инклюзивному туризму </a:t>
            </a:r>
            <a:endParaRPr/>
          </a:p>
        </p:txBody>
      </p:sp>
      <p:pic>
        <p:nvPicPr>
          <p:cNvPr id="511" name="Google Shape;511;p9"/>
          <p:cNvPicPr preferRelativeResize="0"/>
          <p:nvPr/>
        </p:nvPicPr>
        <p:blipFill rotWithShape="1">
          <a:blip r:embed="rId4">
            <a:alphaModFix/>
          </a:blip>
          <a:srcRect l="23096" t="35107" r="60780" b="13883"/>
          <a:stretch/>
        </p:blipFill>
        <p:spPr>
          <a:xfrm>
            <a:off x="9413851" y="1387474"/>
            <a:ext cx="2684477" cy="477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9"/>
          <p:cNvPicPr preferRelativeResize="0"/>
          <p:nvPr/>
        </p:nvPicPr>
        <p:blipFill rotWithShape="1">
          <a:blip r:embed="rId4">
            <a:alphaModFix/>
          </a:blip>
          <a:srcRect l="41349" t="38292" r="24450" b="36940"/>
          <a:stretch/>
        </p:blipFill>
        <p:spPr>
          <a:xfrm>
            <a:off x="3628775" y="2194297"/>
            <a:ext cx="5785076" cy="235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9"/>
          <p:cNvPicPr preferRelativeResize="0"/>
          <p:nvPr/>
        </p:nvPicPr>
        <p:blipFill rotWithShape="1">
          <a:blip r:embed="rId5">
            <a:alphaModFix/>
          </a:blip>
          <a:srcRect l="7294" t="36065" r="6077" b="17536"/>
          <a:stretch/>
        </p:blipFill>
        <p:spPr>
          <a:xfrm>
            <a:off x="3628775" y="4720285"/>
            <a:ext cx="6227138" cy="1876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9"/>
          <p:cNvPicPr preferRelativeResize="0"/>
          <p:nvPr/>
        </p:nvPicPr>
        <p:blipFill rotWithShape="1">
          <a:blip r:embed="rId4">
            <a:alphaModFix/>
          </a:blip>
          <a:srcRect l="75619" t="36452" r="4655" b="13149"/>
          <a:stretch/>
        </p:blipFill>
        <p:spPr>
          <a:xfrm>
            <a:off x="16342" y="1814450"/>
            <a:ext cx="3431878" cy="4932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"/>
          <p:cNvPicPr preferRelativeResize="0"/>
          <p:nvPr/>
        </p:nvPicPr>
        <p:blipFill rotWithShape="1">
          <a:blip r:embed="rId3">
            <a:alphaModFix/>
          </a:blip>
          <a:srcRect t="20591" r="-292"/>
          <a:stretch/>
        </p:blipFill>
        <p:spPr>
          <a:xfrm>
            <a:off x="2213191" y="119183"/>
            <a:ext cx="7844589" cy="106448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"/>
          <p:cNvSpPr/>
          <p:nvPr/>
        </p:nvSpPr>
        <p:spPr>
          <a:xfrm>
            <a:off x="4511849" y="1778615"/>
            <a:ext cx="342433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Численность обучающихся,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поступивших на 1 курс в 2022 году</a:t>
            </a:r>
            <a:endParaRPr/>
          </a:p>
        </p:txBody>
      </p:sp>
      <p:graphicFrame>
        <p:nvGraphicFramePr>
          <p:cNvPr id="115" name="Google Shape;115;p2"/>
          <p:cNvGraphicFramePr/>
          <p:nvPr/>
        </p:nvGraphicFramePr>
        <p:xfrm>
          <a:off x="3729476" y="2363390"/>
          <a:ext cx="4812020" cy="3467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6" name="Google Shape;116;p2"/>
          <p:cNvSpPr/>
          <p:nvPr/>
        </p:nvSpPr>
        <p:spPr>
          <a:xfrm>
            <a:off x="7875417" y="1779226"/>
            <a:ext cx="42045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Численность трудоустроенных выпускников  в 2022 году</a:t>
            </a: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203590" y="1767627"/>
            <a:ext cx="444169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Численность студентов, окончивших обучение в 2022 году</a:t>
            </a:r>
            <a:endParaRPr/>
          </a:p>
        </p:txBody>
      </p:sp>
      <p:graphicFrame>
        <p:nvGraphicFramePr>
          <p:cNvPr id="118" name="Google Shape;118;p2"/>
          <p:cNvGraphicFramePr/>
          <p:nvPr/>
        </p:nvGraphicFramePr>
        <p:xfrm>
          <a:off x="203590" y="2271252"/>
          <a:ext cx="3819770" cy="3854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9" name="Google Shape;11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68057" y="5933939"/>
            <a:ext cx="1255885" cy="6706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0" name="Google Shape;120;p2"/>
          <p:cNvGraphicFramePr/>
          <p:nvPr/>
        </p:nvGraphicFramePr>
        <p:xfrm>
          <a:off x="8300298" y="2283468"/>
          <a:ext cx="3688112" cy="3954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1" name="Google Shape;121;p2"/>
          <p:cNvSpPr/>
          <p:nvPr/>
        </p:nvSpPr>
        <p:spPr>
          <a:xfrm>
            <a:off x="3729476" y="1063558"/>
            <a:ext cx="439046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Консалтинг вузов</a:t>
            </a:r>
            <a:endParaRPr sz="2000" b="0" i="0" u="none" strike="noStrike" cap="none">
              <a:solidFill>
                <a:srgbClr val="2F559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3"/>
          <p:cNvGrpSpPr/>
          <p:nvPr/>
        </p:nvGrpSpPr>
        <p:grpSpPr>
          <a:xfrm>
            <a:off x="4347650" y="1955163"/>
            <a:ext cx="1571511" cy="3424863"/>
            <a:chOff x="4945152" y="2918136"/>
            <a:chExt cx="1435964" cy="3399046"/>
          </a:xfrm>
        </p:grpSpPr>
        <p:grpSp>
          <p:nvGrpSpPr>
            <p:cNvPr id="128" name="Google Shape;128;p3"/>
            <p:cNvGrpSpPr/>
            <p:nvPr/>
          </p:nvGrpSpPr>
          <p:grpSpPr>
            <a:xfrm>
              <a:off x="4973534" y="2936368"/>
              <a:ext cx="1407582" cy="3380814"/>
              <a:chOff x="4971042" y="2889266"/>
              <a:chExt cx="1407582" cy="3380814"/>
            </a:xfrm>
          </p:grpSpPr>
          <p:sp>
            <p:nvSpPr>
              <p:cNvPr id="129" name="Google Shape;129;p3"/>
              <p:cNvSpPr/>
              <p:nvPr/>
            </p:nvSpPr>
            <p:spPr>
              <a:xfrm>
                <a:off x="5508832" y="2889266"/>
                <a:ext cx="869792" cy="600124"/>
              </a:xfrm>
              <a:custGeom>
                <a:avLst/>
                <a:gdLst/>
                <a:ahLst/>
                <a:cxnLst/>
                <a:rect l="l" t="t" r="r" b="b"/>
                <a:pathLst>
                  <a:path w="869792" h="322692" extrusionOk="0">
                    <a:moveTo>
                      <a:pt x="0" y="0"/>
                    </a:moveTo>
                    <a:lnTo>
                      <a:pt x="869792" y="0"/>
                    </a:lnTo>
                    <a:lnTo>
                      <a:pt x="869792" y="322692"/>
                    </a:lnTo>
                    <a:lnTo>
                      <a:pt x="0" y="32269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6675" tIns="106675" rIns="106675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23232"/>
                  </a:buClr>
                  <a:buSzPts val="2400"/>
                  <a:buFont typeface="Calibri"/>
                  <a:buNone/>
                </a:pPr>
                <a:r>
                  <a:rPr lang="ru-RU" sz="2400" b="1" i="0" u="none" strike="noStrike" cap="none">
                    <a:solidFill>
                      <a:srgbClr val="32323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47</a:t>
                </a:r>
                <a:endParaRPr sz="2400" b="1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5499104" y="3587472"/>
                <a:ext cx="869792" cy="632238"/>
              </a:xfrm>
              <a:custGeom>
                <a:avLst/>
                <a:gdLst/>
                <a:ahLst/>
                <a:cxnLst/>
                <a:rect l="l" t="t" r="r" b="b"/>
                <a:pathLst>
                  <a:path w="869792" h="322692" extrusionOk="0">
                    <a:moveTo>
                      <a:pt x="0" y="0"/>
                    </a:moveTo>
                    <a:lnTo>
                      <a:pt x="869792" y="0"/>
                    </a:lnTo>
                    <a:lnTo>
                      <a:pt x="869792" y="322692"/>
                    </a:lnTo>
                    <a:lnTo>
                      <a:pt x="0" y="32269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6675" tIns="106675" rIns="106675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23232"/>
                  </a:buClr>
                  <a:buSzPts val="2400"/>
                  <a:buFont typeface="Calibri"/>
                  <a:buNone/>
                </a:pPr>
                <a:r>
                  <a:rPr lang="ru-RU" sz="2400" b="1" i="0" u="none" strike="noStrike" cap="none">
                    <a:solidFill>
                      <a:srgbClr val="32323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236</a:t>
                </a:r>
                <a:endParaRPr sz="2400" b="1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496830" y="4310521"/>
                <a:ext cx="869792" cy="606421"/>
              </a:xfrm>
              <a:custGeom>
                <a:avLst/>
                <a:gdLst/>
                <a:ahLst/>
                <a:cxnLst/>
                <a:rect l="l" t="t" r="r" b="b"/>
                <a:pathLst>
                  <a:path w="869792" h="322692" extrusionOk="0">
                    <a:moveTo>
                      <a:pt x="0" y="0"/>
                    </a:moveTo>
                    <a:lnTo>
                      <a:pt x="869792" y="0"/>
                    </a:lnTo>
                    <a:lnTo>
                      <a:pt x="869792" y="322692"/>
                    </a:lnTo>
                    <a:lnTo>
                      <a:pt x="0" y="32269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6675" tIns="106675" rIns="106675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23232"/>
                  </a:buClr>
                  <a:buSzPts val="2400"/>
                  <a:buFont typeface="Calibri"/>
                  <a:buNone/>
                </a:pPr>
                <a:r>
                  <a:rPr lang="ru-RU" sz="2400" b="1" i="0" u="none" strike="noStrike" cap="none">
                    <a:solidFill>
                      <a:srgbClr val="32323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25</a:t>
                </a:r>
                <a:endParaRPr/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23232"/>
                  </a:buClr>
                  <a:buSzPts val="2400"/>
                  <a:buFont typeface="Calibri"/>
                  <a:buNone/>
                </a:pPr>
                <a:endParaRPr sz="2400" b="1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23232"/>
                  </a:buClr>
                  <a:buSzPts val="2400"/>
                  <a:buFont typeface="Calibri"/>
                  <a:buNone/>
                </a:pPr>
                <a:r>
                  <a:rPr lang="ru-RU" sz="2400" b="1" i="0" u="none" strike="noStrike" cap="none">
                    <a:solidFill>
                      <a:srgbClr val="32323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160</a:t>
                </a:r>
                <a:endParaRPr sz="2400" b="1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5496830" y="5007753"/>
                <a:ext cx="869792" cy="606421"/>
              </a:xfrm>
              <a:custGeom>
                <a:avLst/>
                <a:gdLst/>
                <a:ahLst/>
                <a:cxnLst/>
                <a:rect l="l" t="t" r="r" b="b"/>
                <a:pathLst>
                  <a:path w="869792" h="322692" extrusionOk="0">
                    <a:moveTo>
                      <a:pt x="0" y="0"/>
                    </a:moveTo>
                    <a:lnTo>
                      <a:pt x="869792" y="0"/>
                    </a:lnTo>
                    <a:lnTo>
                      <a:pt x="869792" y="322692"/>
                    </a:lnTo>
                    <a:lnTo>
                      <a:pt x="0" y="32269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6675" tIns="106675" rIns="106675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23232"/>
                  </a:buClr>
                  <a:buSzPts val="2400"/>
                  <a:buFont typeface="Calibri"/>
                  <a:buNone/>
                </a:pPr>
                <a:endParaRPr sz="2400" b="1" i="0" u="none" strike="noStrike" cap="none">
                  <a:solidFill>
                    <a:srgbClr val="323232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133" name="Google Shape;133;p3"/>
              <p:cNvGrpSpPr/>
              <p:nvPr/>
            </p:nvGrpSpPr>
            <p:grpSpPr>
              <a:xfrm>
                <a:off x="4971042" y="5694079"/>
                <a:ext cx="1327861" cy="576001"/>
                <a:chOff x="4971042" y="5694079"/>
                <a:chExt cx="1327861" cy="576001"/>
              </a:xfrm>
            </p:grpSpPr>
            <p:sp>
              <p:nvSpPr>
                <p:cNvPr id="134" name="Google Shape;134;p3"/>
                <p:cNvSpPr/>
                <p:nvPr/>
              </p:nvSpPr>
              <p:spPr>
                <a:xfrm>
                  <a:off x="4971042" y="5716508"/>
                  <a:ext cx="663862" cy="553572"/>
                </a:xfrm>
                <a:prstGeom prst="rect">
                  <a:avLst/>
                </a:prstGeom>
                <a:solidFill>
                  <a:srgbClr val="D5DBE5"/>
                </a:solidFill>
                <a:ln w="38100" cap="flat" cmpd="sng">
                  <a:solidFill>
                    <a:srgbClr val="8296B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ru-RU" sz="800" b="0" i="0" u="none" strike="noStrike" cap="none">
                      <a:solidFill>
                        <a:srgbClr val="323232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Общие заболевания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5649823" y="5694079"/>
                  <a:ext cx="649080" cy="5760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ru-RU" sz="2400" b="1" i="0" u="none" strike="noStrike" cap="none">
                      <a:solidFill>
                        <a:srgbClr val="323232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480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endParaRPr sz="2400" b="1" i="0" u="none" strike="noStrike" cap="none">
                    <a:solidFill>
                      <a:srgbClr val="32323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  <p:pic>
          <p:nvPicPr>
            <p:cNvPr id="136" name="Google Shape;136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9974" y="2918136"/>
              <a:ext cx="658034" cy="658034"/>
            </a:xfrm>
            <a:prstGeom prst="rect">
              <a:avLst/>
            </a:prstGeom>
            <a:solidFill>
              <a:srgbClr val="C55A11"/>
            </a:solidFill>
            <a:ln w="38100" cap="flat" cmpd="sng">
              <a:solidFill>
                <a:srgbClr val="8296B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137" name="Google Shape;137;p3"/>
            <p:cNvPicPr preferRelativeResize="0"/>
            <p:nvPr/>
          </p:nvPicPr>
          <p:blipFill rotWithShape="1">
            <a:blip r:embed="rId4">
              <a:alphaModFix/>
            </a:blip>
            <a:srcRect l="10654" t="9423" r="10732" b="10485"/>
            <a:stretch/>
          </p:blipFill>
          <p:spPr>
            <a:xfrm>
              <a:off x="4945213" y="3652852"/>
              <a:ext cx="692183" cy="632238"/>
            </a:xfrm>
            <a:prstGeom prst="rect">
              <a:avLst/>
            </a:prstGeom>
            <a:solidFill>
              <a:srgbClr val="D5DBE5"/>
            </a:solidFill>
            <a:ln w="12700" cap="flat" cmpd="sng">
              <a:solidFill>
                <a:srgbClr val="8296B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138" name="Google Shape;138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45152" y="4334305"/>
              <a:ext cx="707163" cy="707163"/>
            </a:xfrm>
            <a:prstGeom prst="rect">
              <a:avLst/>
            </a:prstGeom>
            <a:solidFill>
              <a:srgbClr val="ACB8CA"/>
            </a:solidFill>
            <a:ln w="12700" cap="flat" cmpd="sng">
              <a:solidFill>
                <a:srgbClr val="D5DBE5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139" name="Google Shape;139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79609" y="5080349"/>
              <a:ext cx="638173" cy="638173"/>
            </a:xfrm>
            <a:prstGeom prst="rect">
              <a:avLst/>
            </a:prstGeom>
            <a:solidFill>
              <a:srgbClr val="D5DBE5"/>
            </a:solidFill>
            <a:ln w="28575" cap="flat" cmpd="sng">
              <a:solidFill>
                <a:srgbClr val="8296B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140" name="Google Shape;140;p3"/>
          <p:cNvSpPr/>
          <p:nvPr/>
        </p:nvSpPr>
        <p:spPr>
          <a:xfrm>
            <a:off x="3290884" y="1155605"/>
            <a:ext cx="56102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Формы взаимодействия с партнерами</a:t>
            </a:r>
            <a:endParaRPr sz="2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438562" y="1497790"/>
            <a:ext cx="38610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сетевые программы профориентации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программы трудоустройства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конкурсы профессионального мастерства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программы подготовки преподавателей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форумы и конференции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разработка учебно-методических материалов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разработка и реализация сетевых образовательных программ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4370621" y="6016652"/>
            <a:ext cx="726527" cy="611268"/>
          </a:xfrm>
          <a:prstGeom prst="flowChartProcess">
            <a:avLst/>
          </a:prstGeom>
          <a:solidFill>
            <a:srgbClr val="D5DBE5"/>
          </a:solidFill>
          <a:ln w="28575" cap="flat" cmpd="sng">
            <a:solidFill>
              <a:srgbClr val="8296B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 указания диагноза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5121565" y="6051359"/>
            <a:ext cx="710349" cy="54936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521</a:t>
            </a:r>
            <a:endParaRPr/>
          </a:p>
        </p:txBody>
      </p:sp>
      <p:pic>
        <p:nvPicPr>
          <p:cNvPr id="144" name="Google Shape;144;p3"/>
          <p:cNvPicPr preferRelativeResize="0"/>
          <p:nvPr/>
        </p:nvPicPr>
        <p:blipFill rotWithShape="1">
          <a:blip r:embed="rId7">
            <a:alphaModFix/>
          </a:blip>
          <a:srcRect t="18601"/>
          <a:stretch/>
        </p:blipFill>
        <p:spPr>
          <a:xfrm>
            <a:off x="2059114" y="89534"/>
            <a:ext cx="8073772" cy="117000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"/>
          <p:cNvSpPr/>
          <p:nvPr/>
        </p:nvSpPr>
        <p:spPr>
          <a:xfrm>
            <a:off x="5830754" y="2282600"/>
            <a:ext cx="3076568" cy="138499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ED7D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«Совещание по итогам выполнения государственного задания за 2021 г. и согласование с сетью вузов-партнеров межведомственного комплексного плана мероприятий».</a:t>
            </a:r>
            <a:endParaRPr sz="1400" b="1" i="0" u="none" strike="noStrike" cap="none">
              <a:solidFill>
                <a:srgbClr val="2F559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418111" y="3061997"/>
            <a:ext cx="3138348" cy="175432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ED7D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Научно-методическая конференция с международным участием «Проектирование инклюзии в будущем - будущее инклюзии» в рамках проведения IV Всероссийского научно-образовательного форума с международным участием «Миссия университетского педагогического образования в XXI веке».</a:t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5834816" y="4844958"/>
            <a:ext cx="3076568" cy="120032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ED7D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Фестиваль по шахматам «Образование и спорт: инклюзивное пространство»</a:t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4370622" y="5398895"/>
            <a:ext cx="726527" cy="586599"/>
          </a:xfrm>
          <a:prstGeom prst="flowChartProcess">
            <a:avLst/>
          </a:prstGeom>
          <a:solidFill>
            <a:srgbClr val="D5DBE5"/>
          </a:solidFill>
          <a:ln w="28575" cap="flat" cmpd="sng">
            <a:solidFill>
              <a:srgbClr val="8296B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Психические нарушения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3"/>
          <p:cNvSpPr/>
          <p:nvPr/>
        </p:nvSpPr>
        <p:spPr>
          <a:xfrm>
            <a:off x="5064682" y="5436126"/>
            <a:ext cx="710349" cy="54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/>
          </a:p>
        </p:txBody>
      </p:sp>
      <p:pic>
        <p:nvPicPr>
          <p:cNvPr id="150" name="Google Shape;15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31013" y="1963553"/>
            <a:ext cx="3088269" cy="202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" descr="Изображение выглядит как человек, в позе, пол, группа&#10;&#10;Автоматически созданное описание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31013" y="4188163"/>
            <a:ext cx="3041693" cy="226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 descr="Изображение выглядит как занавеска, человек, внутренний, пол&#10;&#10;Автоматически созданное описание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5208" y="4799650"/>
            <a:ext cx="3145565" cy="195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 descr="Собрание со сплошной заливкой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19573" y="3776257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"/>
          <p:cNvSpPr/>
          <p:nvPr/>
        </p:nvSpPr>
        <p:spPr>
          <a:xfrm>
            <a:off x="3149433" y="3189685"/>
            <a:ext cx="788352" cy="408895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0"/>
          <p:cNvPicPr preferRelativeResize="0"/>
          <p:nvPr/>
        </p:nvPicPr>
        <p:blipFill rotWithShape="1">
          <a:blip r:embed="rId3">
            <a:alphaModFix/>
          </a:blip>
          <a:srcRect t="20978" r="320"/>
          <a:stretch/>
        </p:blipFill>
        <p:spPr>
          <a:xfrm>
            <a:off x="2363915" y="164372"/>
            <a:ext cx="7329574" cy="102050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0"/>
          <p:cNvSpPr txBox="1"/>
          <p:nvPr/>
        </p:nvSpPr>
        <p:spPr>
          <a:xfrm>
            <a:off x="353855" y="902961"/>
            <a:ext cx="11349693" cy="65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</a:pPr>
            <a:r>
              <a:rPr lang="ru-RU" sz="18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Профориентационная деятельность </a:t>
            </a:r>
            <a:endParaRPr sz="1800" b="0" i="0" u="none" strike="noStrike" cap="none">
              <a:solidFill>
                <a:srgbClr val="2F559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p10"/>
          <p:cNvSpPr txBox="1"/>
          <p:nvPr/>
        </p:nvSpPr>
        <p:spPr>
          <a:xfrm>
            <a:off x="125673" y="2274839"/>
            <a:ext cx="269042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✔"/>
            </a:pPr>
            <a:r>
              <a:rPr lang="ru-RU" sz="11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Выявление профессиональных ориентаций и жизненных установок учащихся с ограниченными возможностями здоровья;</a:t>
            </a:r>
            <a:endParaRPr/>
          </a:p>
          <a:p>
            <a:pPr marL="171450" marR="0" lvl="0" indent="-104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✔"/>
            </a:pPr>
            <a:r>
              <a:rPr lang="ru-RU" sz="11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Определение соответствующего вида труда и сферы деятельности;</a:t>
            </a:r>
            <a:endParaRPr/>
          </a:p>
          <a:p>
            <a:pPr marL="171450" marR="0" lvl="0" indent="-104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✔"/>
            </a:pPr>
            <a:r>
              <a:rPr lang="ru-RU" sz="11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Выявление уровня мотивации на выбор профессии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0"/>
          <p:cNvSpPr/>
          <p:nvPr/>
        </p:nvSpPr>
        <p:spPr>
          <a:xfrm>
            <a:off x="4152800" y="2795978"/>
            <a:ext cx="2659876" cy="839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50000"/>
                </a:moveTo>
                <a:lnTo>
                  <a:pt x="19948" y="0"/>
                </a:lnTo>
                <a:lnTo>
                  <a:pt x="19948" y="20000"/>
                </a:lnTo>
                <a:lnTo>
                  <a:pt x="60000" y="20000"/>
                </a:lnTo>
                <a:cubicBezTo>
                  <a:pt x="62071" y="20000"/>
                  <a:pt x="63750" y="22238"/>
                  <a:pt x="63750" y="25000"/>
                </a:cubicBezTo>
                <a:cubicBezTo>
                  <a:pt x="63750" y="27761"/>
                  <a:pt x="62071" y="30000"/>
                  <a:pt x="60000" y="30000"/>
                </a:cubicBezTo>
                <a:cubicBezTo>
                  <a:pt x="57929" y="30000"/>
                  <a:pt x="56250" y="32239"/>
                  <a:pt x="56250" y="35000"/>
                </a:cubicBezTo>
                <a:cubicBezTo>
                  <a:pt x="56250" y="37762"/>
                  <a:pt x="57929" y="40000"/>
                  <a:pt x="60000" y="40000"/>
                </a:cubicBezTo>
                <a:lnTo>
                  <a:pt x="100052" y="40000"/>
                </a:lnTo>
                <a:lnTo>
                  <a:pt x="100052" y="20000"/>
                </a:lnTo>
                <a:lnTo>
                  <a:pt x="120000" y="70000"/>
                </a:lnTo>
                <a:lnTo>
                  <a:pt x="100052" y="120000"/>
                </a:lnTo>
                <a:lnTo>
                  <a:pt x="100052" y="100000"/>
                </a:lnTo>
                <a:lnTo>
                  <a:pt x="60000" y="100000"/>
                </a:lnTo>
                <a:cubicBezTo>
                  <a:pt x="57929" y="100000"/>
                  <a:pt x="56250" y="97762"/>
                  <a:pt x="56250" y="95000"/>
                </a:cubicBezTo>
                <a:lnTo>
                  <a:pt x="56250" y="80000"/>
                </a:lnTo>
                <a:lnTo>
                  <a:pt x="19948" y="80000"/>
                </a:lnTo>
                <a:lnTo>
                  <a:pt x="19948" y="100000"/>
                </a:lnTo>
                <a:close/>
              </a:path>
              <a:path w="120000" h="120000" fill="darkenLess" extrusionOk="0">
                <a:moveTo>
                  <a:pt x="63750" y="25000"/>
                </a:moveTo>
                <a:cubicBezTo>
                  <a:pt x="63750" y="27761"/>
                  <a:pt x="62071" y="30000"/>
                  <a:pt x="60000" y="30000"/>
                </a:cubicBezTo>
                <a:cubicBezTo>
                  <a:pt x="57929" y="30000"/>
                  <a:pt x="56250" y="32239"/>
                  <a:pt x="56250" y="35000"/>
                </a:cubicBezTo>
                <a:cubicBezTo>
                  <a:pt x="56250" y="37762"/>
                  <a:pt x="57929" y="40000"/>
                  <a:pt x="60000" y="40000"/>
                </a:cubicBezTo>
                <a:lnTo>
                  <a:pt x="63750" y="40000"/>
                </a:lnTo>
                <a:close/>
              </a:path>
              <a:path w="120000" h="120000" fill="none" extrusionOk="0">
                <a:moveTo>
                  <a:pt x="0" y="50000"/>
                </a:moveTo>
                <a:lnTo>
                  <a:pt x="19948" y="0"/>
                </a:lnTo>
                <a:lnTo>
                  <a:pt x="19948" y="20000"/>
                </a:lnTo>
                <a:lnTo>
                  <a:pt x="60000" y="20000"/>
                </a:lnTo>
                <a:cubicBezTo>
                  <a:pt x="62071" y="20000"/>
                  <a:pt x="63750" y="22238"/>
                  <a:pt x="63750" y="25000"/>
                </a:cubicBezTo>
                <a:cubicBezTo>
                  <a:pt x="63750" y="27761"/>
                  <a:pt x="62071" y="30000"/>
                  <a:pt x="60000" y="30000"/>
                </a:cubicBezTo>
                <a:cubicBezTo>
                  <a:pt x="57929" y="30000"/>
                  <a:pt x="56250" y="32239"/>
                  <a:pt x="56250" y="35000"/>
                </a:cubicBezTo>
                <a:cubicBezTo>
                  <a:pt x="56250" y="37762"/>
                  <a:pt x="57929" y="40000"/>
                  <a:pt x="60000" y="40000"/>
                </a:cubicBezTo>
                <a:lnTo>
                  <a:pt x="100052" y="40000"/>
                </a:lnTo>
                <a:lnTo>
                  <a:pt x="100052" y="20000"/>
                </a:lnTo>
                <a:lnTo>
                  <a:pt x="120000" y="70000"/>
                </a:lnTo>
                <a:lnTo>
                  <a:pt x="100052" y="120000"/>
                </a:lnTo>
                <a:lnTo>
                  <a:pt x="100052" y="100000"/>
                </a:lnTo>
                <a:lnTo>
                  <a:pt x="60000" y="100000"/>
                </a:lnTo>
                <a:cubicBezTo>
                  <a:pt x="57929" y="100000"/>
                  <a:pt x="56250" y="97762"/>
                  <a:pt x="56250" y="95000"/>
                </a:cubicBezTo>
                <a:lnTo>
                  <a:pt x="56250" y="80000"/>
                </a:lnTo>
                <a:lnTo>
                  <a:pt x="19948" y="80000"/>
                </a:lnTo>
                <a:lnTo>
                  <a:pt x="19948" y="100000"/>
                </a:lnTo>
                <a:close/>
                <a:moveTo>
                  <a:pt x="63750" y="25000"/>
                </a:moveTo>
                <a:lnTo>
                  <a:pt x="63750" y="40000"/>
                </a:lnTo>
                <a:moveTo>
                  <a:pt x="56250" y="35000"/>
                </a:moveTo>
                <a:lnTo>
                  <a:pt x="56250" y="80000"/>
                </a:lnTo>
              </a:path>
            </a:pathLst>
          </a:custGeom>
          <a:solidFill>
            <a:srgbClr val="ED7D31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" name="Google Shape;163;p10"/>
          <p:cNvGrpSpPr/>
          <p:nvPr/>
        </p:nvGrpSpPr>
        <p:grpSpPr>
          <a:xfrm>
            <a:off x="4233115" y="2070036"/>
            <a:ext cx="2967930" cy="984503"/>
            <a:chOff x="816492" y="-273040"/>
            <a:chExt cx="2694891" cy="984503"/>
          </a:xfrm>
        </p:grpSpPr>
        <p:sp>
          <p:nvSpPr>
            <p:cNvPr id="164" name="Google Shape;164;p10"/>
            <p:cNvSpPr/>
            <p:nvPr/>
          </p:nvSpPr>
          <p:spPr>
            <a:xfrm>
              <a:off x="816492" y="-273040"/>
              <a:ext cx="2694891" cy="8861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19730" y="0"/>
                  </a:lnTo>
                  <a:lnTo>
                    <a:pt x="19730" y="20000"/>
                  </a:lnTo>
                  <a:lnTo>
                    <a:pt x="60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100270" y="40000"/>
                  </a:lnTo>
                  <a:lnTo>
                    <a:pt x="100270" y="20000"/>
                  </a:lnTo>
                  <a:lnTo>
                    <a:pt x="120000" y="70000"/>
                  </a:lnTo>
                  <a:lnTo>
                    <a:pt x="100270" y="120000"/>
                  </a:lnTo>
                  <a:lnTo>
                    <a:pt x="10027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19730" y="80000"/>
                  </a:lnTo>
                  <a:lnTo>
                    <a:pt x="1973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19730" y="0"/>
                  </a:lnTo>
                  <a:lnTo>
                    <a:pt x="19730" y="20000"/>
                  </a:lnTo>
                  <a:lnTo>
                    <a:pt x="60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100270" y="40000"/>
                  </a:lnTo>
                  <a:lnTo>
                    <a:pt x="100270" y="20000"/>
                  </a:lnTo>
                  <a:lnTo>
                    <a:pt x="120000" y="70000"/>
                  </a:lnTo>
                  <a:lnTo>
                    <a:pt x="100270" y="120000"/>
                  </a:lnTo>
                  <a:lnTo>
                    <a:pt x="10027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19730" y="80000"/>
                  </a:lnTo>
                  <a:lnTo>
                    <a:pt x="1973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rgbClr val="ED7D3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2F559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1303394" y="177375"/>
              <a:ext cx="731103" cy="434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0"/>
            <p:cNvSpPr txBox="1"/>
            <p:nvPr/>
          </p:nvSpPr>
          <p:spPr>
            <a:xfrm>
              <a:off x="1292742" y="-109698"/>
              <a:ext cx="731103" cy="434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3775" rIns="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ru-RU" sz="32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8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2208839" y="277232"/>
              <a:ext cx="945155" cy="434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0"/>
            <p:cNvSpPr txBox="1"/>
            <p:nvPr/>
          </p:nvSpPr>
          <p:spPr>
            <a:xfrm>
              <a:off x="2198187" y="23607"/>
              <a:ext cx="945155" cy="434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9100" rIns="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Calibri"/>
                <a:buNone/>
              </a:pPr>
              <a:r>
                <a:rPr lang="ru-RU" sz="105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мероприятия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69" name="Google Shape;169;p10"/>
          <p:cNvSpPr txBox="1"/>
          <p:nvPr/>
        </p:nvSpPr>
        <p:spPr>
          <a:xfrm>
            <a:off x="50974" y="4143190"/>
            <a:ext cx="3713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sng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Основные факторы влияющие на выбор профессии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0"/>
          <p:cNvSpPr txBox="1"/>
          <p:nvPr/>
        </p:nvSpPr>
        <p:spPr>
          <a:xfrm>
            <a:off x="92092" y="1711840"/>
            <a:ext cx="36316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Проведено профориентационное тестирование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0"/>
          <p:cNvSpPr/>
          <p:nvPr/>
        </p:nvSpPr>
        <p:spPr>
          <a:xfrm>
            <a:off x="7411397" y="1686267"/>
            <a:ext cx="2923814" cy="802386"/>
          </a:xfrm>
          <a:custGeom>
            <a:avLst/>
            <a:gdLst/>
            <a:ahLst/>
            <a:cxnLst/>
            <a:rect l="l" t="t" r="r" b="b"/>
            <a:pathLst>
              <a:path w="1593996" h="857466" extrusionOk="0">
                <a:moveTo>
                  <a:pt x="0" y="0"/>
                </a:moveTo>
                <a:lnTo>
                  <a:pt x="1593996" y="0"/>
                </a:lnTo>
                <a:lnTo>
                  <a:pt x="1593996" y="857466"/>
                </a:lnTo>
                <a:lnTo>
                  <a:pt x="0" y="857466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8627"/>
            </a:schemeClr>
          </a:solidFill>
          <a:ln w="19050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108000" rIns="0" bIns="78225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000"/>
              <a:buFont typeface="Noto Sans Symbols"/>
              <a:buChar char="✔"/>
            </a:pPr>
            <a:r>
              <a:rPr lang="ru-RU" sz="10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Региональная олимпиада по художественно-декоративному творчеству для детей с ограниченными возможностями здоровья «Я и мой мир»</a:t>
            </a:r>
            <a:endParaRPr sz="1400" b="1" i="0" u="none" strike="noStrike" cap="none">
              <a:solidFill>
                <a:srgbClr val="32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10"/>
          <p:cNvSpPr/>
          <p:nvPr/>
        </p:nvSpPr>
        <p:spPr>
          <a:xfrm>
            <a:off x="3149433" y="2165753"/>
            <a:ext cx="793015" cy="466094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0"/>
          <p:cNvSpPr txBox="1"/>
          <p:nvPr/>
        </p:nvSpPr>
        <p:spPr>
          <a:xfrm flipH="1">
            <a:off x="3231012" y="2177139"/>
            <a:ext cx="9217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319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74" name="Google Shape;174;p10"/>
          <p:cNvGrpSpPr/>
          <p:nvPr/>
        </p:nvGrpSpPr>
        <p:grpSpPr>
          <a:xfrm>
            <a:off x="185994" y="4838387"/>
            <a:ext cx="3289087" cy="1494978"/>
            <a:chOff x="0" y="10608"/>
            <a:chExt cx="2840909" cy="1494978"/>
          </a:xfrm>
        </p:grpSpPr>
        <p:sp>
          <p:nvSpPr>
            <p:cNvPr id="175" name="Google Shape;175;p10"/>
            <p:cNvSpPr/>
            <p:nvPr/>
          </p:nvSpPr>
          <p:spPr>
            <a:xfrm>
              <a:off x="0" y="10608"/>
              <a:ext cx="2840582" cy="46857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2968A2"/>
                </a:gs>
                <a:gs pos="48000">
                  <a:srgbClr val="5F9DD6"/>
                </a:gs>
                <a:gs pos="100000">
                  <a:srgbClr val="9CC2E5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6" name="Google Shape;176;p10"/>
            <p:cNvSpPr txBox="1"/>
            <p:nvPr/>
          </p:nvSpPr>
          <p:spPr>
            <a:xfrm>
              <a:off x="13724" y="24332"/>
              <a:ext cx="2813134" cy="441122"/>
            </a:xfrm>
            <a:prstGeom prst="rect">
              <a:avLst/>
            </a:prstGeom>
            <a:gradFill>
              <a:gsLst>
                <a:gs pos="0">
                  <a:srgbClr val="2968A2"/>
                </a:gs>
                <a:gs pos="48000">
                  <a:srgbClr val="5F9DD6"/>
                </a:gs>
                <a:gs pos="100000">
                  <a:srgbClr val="9CC2E5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ru-RU" sz="20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Семья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26" y="518957"/>
              <a:ext cx="1222694" cy="46857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2968A2"/>
                </a:gs>
                <a:gs pos="48000">
                  <a:srgbClr val="5F9DD6"/>
                </a:gs>
                <a:gs pos="100000">
                  <a:srgbClr val="9CC2E5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8" name="Google Shape;178;p10"/>
            <p:cNvSpPr txBox="1"/>
            <p:nvPr/>
          </p:nvSpPr>
          <p:spPr>
            <a:xfrm>
              <a:off x="14050" y="532681"/>
              <a:ext cx="1099073" cy="441122"/>
            </a:xfrm>
            <a:prstGeom prst="rect">
              <a:avLst/>
            </a:prstGeom>
            <a:gradFill>
              <a:gsLst>
                <a:gs pos="0">
                  <a:srgbClr val="2968A2"/>
                </a:gs>
                <a:gs pos="48000">
                  <a:srgbClr val="5F9DD6"/>
                </a:gs>
                <a:gs pos="100000">
                  <a:srgbClr val="9CC2E5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5A11"/>
                </a:buClr>
                <a:buSzPts val="1600"/>
                <a:buFont typeface="Calibri"/>
                <a:buNone/>
              </a:pPr>
              <a:r>
                <a:rPr lang="ru-RU" sz="16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Учителя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326" y="1037016"/>
              <a:ext cx="908695" cy="46857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2968A2"/>
                </a:gs>
                <a:gs pos="48000">
                  <a:srgbClr val="5F9DD6"/>
                </a:gs>
                <a:gs pos="100000">
                  <a:srgbClr val="9CC2E5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0" name="Google Shape;180;p10"/>
            <p:cNvSpPr txBox="1"/>
            <p:nvPr/>
          </p:nvSpPr>
          <p:spPr>
            <a:xfrm>
              <a:off x="14050" y="1050740"/>
              <a:ext cx="881247" cy="441122"/>
            </a:xfrm>
            <a:prstGeom prst="rect">
              <a:avLst/>
            </a:prstGeom>
            <a:gradFill>
              <a:gsLst>
                <a:gs pos="0">
                  <a:srgbClr val="2968A2"/>
                </a:gs>
                <a:gs pos="48000">
                  <a:srgbClr val="5F9DD6"/>
                </a:gs>
                <a:gs pos="100000">
                  <a:srgbClr val="9CC2E5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СМИ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947187" y="1037016"/>
              <a:ext cx="908695" cy="46857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2968A2"/>
                </a:gs>
                <a:gs pos="48000">
                  <a:srgbClr val="5F9DD6"/>
                </a:gs>
                <a:gs pos="100000">
                  <a:srgbClr val="9CC2E5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2" name="Google Shape;182;p10"/>
            <p:cNvSpPr txBox="1"/>
            <p:nvPr/>
          </p:nvSpPr>
          <p:spPr>
            <a:xfrm>
              <a:off x="960911" y="1050740"/>
              <a:ext cx="881247" cy="441122"/>
            </a:xfrm>
            <a:prstGeom prst="rect">
              <a:avLst/>
            </a:prstGeom>
            <a:gradFill>
              <a:gsLst>
                <a:gs pos="0">
                  <a:srgbClr val="2968A2"/>
                </a:gs>
                <a:gs pos="48000">
                  <a:srgbClr val="5F9DD6"/>
                </a:gs>
                <a:gs pos="100000">
                  <a:srgbClr val="9CC2E5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ru-RU" sz="11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Друзья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1305847" y="518957"/>
              <a:ext cx="1535062" cy="46857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2968A2"/>
                </a:gs>
                <a:gs pos="48000">
                  <a:srgbClr val="5F9DD6"/>
                </a:gs>
                <a:gs pos="100000">
                  <a:srgbClr val="9CC2E5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4" name="Google Shape;184;p10"/>
            <p:cNvSpPr txBox="1"/>
            <p:nvPr/>
          </p:nvSpPr>
          <p:spPr>
            <a:xfrm>
              <a:off x="1337637" y="532681"/>
              <a:ext cx="1489548" cy="441122"/>
            </a:xfrm>
            <a:prstGeom prst="rect">
              <a:avLst/>
            </a:prstGeom>
            <a:gradFill>
              <a:gsLst>
                <a:gs pos="0">
                  <a:srgbClr val="2968A2"/>
                </a:gs>
                <a:gs pos="48000">
                  <a:srgbClr val="5F9DD6"/>
                </a:gs>
                <a:gs pos="100000">
                  <a:srgbClr val="9CC2E5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Профтестирование</a:t>
              </a:r>
              <a:endParaRPr sz="1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1932213" y="1037016"/>
              <a:ext cx="908695" cy="46857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2968A2"/>
                </a:gs>
                <a:gs pos="48000">
                  <a:srgbClr val="5F9DD6"/>
                </a:gs>
                <a:gs pos="100000">
                  <a:srgbClr val="9CC2E5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6" name="Google Shape;186;p10"/>
            <p:cNvSpPr txBox="1"/>
            <p:nvPr/>
          </p:nvSpPr>
          <p:spPr>
            <a:xfrm>
              <a:off x="1945937" y="1050740"/>
              <a:ext cx="881247" cy="441122"/>
            </a:xfrm>
            <a:prstGeom prst="rect">
              <a:avLst/>
            </a:prstGeom>
            <a:gradFill>
              <a:gsLst>
                <a:gs pos="0">
                  <a:srgbClr val="2968A2"/>
                </a:gs>
                <a:gs pos="48000">
                  <a:srgbClr val="5F9DD6"/>
                </a:gs>
                <a:gs pos="100000">
                  <a:srgbClr val="9CC2E5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Соцсети</a:t>
              </a:r>
              <a:endPara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87" name="Google Shape;187;p10"/>
          <p:cNvSpPr/>
          <p:nvPr/>
        </p:nvSpPr>
        <p:spPr>
          <a:xfrm>
            <a:off x="8164094" y="4028945"/>
            <a:ext cx="3029828" cy="857513"/>
          </a:xfrm>
          <a:custGeom>
            <a:avLst/>
            <a:gdLst/>
            <a:ahLst/>
            <a:cxnLst/>
            <a:rect l="l" t="t" r="r" b="b"/>
            <a:pathLst>
              <a:path w="1593996" h="857466" extrusionOk="0">
                <a:moveTo>
                  <a:pt x="0" y="0"/>
                </a:moveTo>
                <a:lnTo>
                  <a:pt x="1593996" y="0"/>
                </a:lnTo>
                <a:lnTo>
                  <a:pt x="1593996" y="857466"/>
                </a:lnTo>
                <a:lnTo>
                  <a:pt x="0" y="857466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8627"/>
            </a:schemeClr>
          </a:solidFill>
          <a:ln w="19050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108000" rIns="0" bIns="78225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000"/>
              <a:buFont typeface="Noto Sans Symbols"/>
              <a:buChar char="✔"/>
            </a:pPr>
            <a:r>
              <a:rPr lang="ru-RU" sz="10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Спартакиада для детей с инвалидностью и ограниченными возможностями здоровья «Образование и спорт: инклюзивное пространство»</a:t>
            </a:r>
            <a:endParaRPr sz="1400" b="1" i="0" u="none" strike="noStrike" cap="none">
              <a:solidFill>
                <a:srgbClr val="32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10"/>
          <p:cNvSpPr txBox="1"/>
          <p:nvPr/>
        </p:nvSpPr>
        <p:spPr>
          <a:xfrm>
            <a:off x="3844764" y="1659042"/>
            <a:ext cx="36316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Проведены профориентационные мероприятия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0"/>
          <p:cNvSpPr txBox="1"/>
          <p:nvPr/>
        </p:nvSpPr>
        <p:spPr>
          <a:xfrm flipH="1">
            <a:off x="3311957" y="3152957"/>
            <a:ext cx="10097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p10"/>
          <p:cNvSpPr/>
          <p:nvPr/>
        </p:nvSpPr>
        <p:spPr>
          <a:xfrm>
            <a:off x="8977189" y="2827909"/>
            <a:ext cx="2969903" cy="935989"/>
          </a:xfrm>
          <a:custGeom>
            <a:avLst/>
            <a:gdLst/>
            <a:ahLst/>
            <a:cxnLst/>
            <a:rect l="l" t="t" r="r" b="b"/>
            <a:pathLst>
              <a:path w="1593996" h="857466" extrusionOk="0">
                <a:moveTo>
                  <a:pt x="0" y="0"/>
                </a:moveTo>
                <a:lnTo>
                  <a:pt x="1593996" y="0"/>
                </a:lnTo>
                <a:lnTo>
                  <a:pt x="1593996" y="857466"/>
                </a:lnTo>
                <a:lnTo>
                  <a:pt x="0" y="857466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8627"/>
            </a:schemeClr>
          </a:solidFill>
          <a:ln w="19050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1975" tIns="108000" rIns="0" bIns="78225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000"/>
              <a:buFont typeface="Noto Sans Symbols"/>
              <a:buChar char="✔"/>
            </a:pPr>
            <a:r>
              <a:rPr lang="ru-RU" sz="1000" b="1" i="0" u="none" strike="noStrike" cap="none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 Южно-Российская межрегиональная олимпиада по изобразительному и декоративно-прикладному искусству для школьников с ограниченными возможностями здоровья и инвалидностью «Золотое сечение»</a:t>
            </a:r>
            <a:endParaRPr sz="1400" b="1" i="0" u="none" strike="noStrike" cap="none">
              <a:solidFill>
                <a:srgbClr val="32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1" name="Google Shape;191;p10" descr="Изображение выглядит как текст, человек, внутренний, ноутбук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09518" y="1454681"/>
            <a:ext cx="1637575" cy="122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0" descr="Изображение выглядит как пол, человек, внутренний, молодой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70608" y="2656134"/>
            <a:ext cx="1986973" cy="12388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10"/>
          <p:cNvGrpSpPr/>
          <p:nvPr/>
        </p:nvGrpSpPr>
        <p:grpSpPr>
          <a:xfrm>
            <a:off x="3641192" y="4838387"/>
            <a:ext cx="3828773" cy="709988"/>
            <a:chOff x="6384331" y="2539942"/>
            <a:chExt cx="2537649" cy="734907"/>
          </a:xfrm>
        </p:grpSpPr>
        <p:sp>
          <p:nvSpPr>
            <p:cNvPr id="194" name="Google Shape;194;p10"/>
            <p:cNvSpPr/>
            <p:nvPr/>
          </p:nvSpPr>
          <p:spPr>
            <a:xfrm>
              <a:off x="6913859" y="2605049"/>
              <a:ext cx="2008121" cy="666210"/>
            </a:xfrm>
            <a:custGeom>
              <a:avLst/>
              <a:gdLst/>
              <a:ahLst/>
              <a:cxnLst/>
              <a:rect l="l" t="t" r="r" b="b"/>
              <a:pathLst>
                <a:path w="1593996" h="857466" extrusionOk="0">
                  <a:moveTo>
                    <a:pt x="0" y="0"/>
                  </a:moveTo>
                  <a:lnTo>
                    <a:pt x="1593996" y="0"/>
                  </a:lnTo>
                  <a:lnTo>
                    <a:pt x="1593996" y="857466"/>
                  </a:lnTo>
                  <a:lnTo>
                    <a:pt x="0" y="857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8627"/>
              </a:schemeClr>
            </a:solidFill>
            <a:ln w="19050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1975" tIns="108000" rIns="0" bIns="782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32323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6384331" y="2539942"/>
              <a:ext cx="490578" cy="734907"/>
            </a:xfrm>
            <a:custGeom>
              <a:avLst/>
              <a:gdLst/>
              <a:ahLst/>
              <a:cxnLst/>
              <a:rect l="l" t="t" r="r" b="b"/>
              <a:pathLst>
                <a:path w="857038" h="857038" extrusionOk="0">
                  <a:moveTo>
                    <a:pt x="0" y="428519"/>
                  </a:moveTo>
                  <a:cubicBezTo>
                    <a:pt x="0" y="191854"/>
                    <a:pt x="191854" y="0"/>
                    <a:pt x="428519" y="0"/>
                  </a:cubicBezTo>
                  <a:cubicBezTo>
                    <a:pt x="665184" y="0"/>
                    <a:pt x="857038" y="191854"/>
                    <a:pt x="857038" y="428519"/>
                  </a:cubicBezTo>
                  <a:cubicBezTo>
                    <a:pt x="857038" y="665184"/>
                    <a:pt x="665184" y="857038"/>
                    <a:pt x="428519" y="857038"/>
                  </a:cubicBezTo>
                  <a:cubicBezTo>
                    <a:pt x="191854" y="857038"/>
                    <a:pt x="0" y="665184"/>
                    <a:pt x="0" y="428519"/>
                  </a:cubicBezTo>
                  <a:close/>
                </a:path>
              </a:pathLst>
            </a:custGeom>
            <a:solidFill>
              <a:srgbClr val="ED7D31"/>
            </a:solidFill>
            <a:ln w="28575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5500" tIns="125500" rIns="125500" bIns="125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ru-RU" sz="4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96" name="Google Shape;196;p10"/>
          <p:cNvSpPr txBox="1"/>
          <p:nvPr/>
        </p:nvSpPr>
        <p:spPr>
          <a:xfrm>
            <a:off x="4554751" y="4913380"/>
            <a:ext cx="29479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Методическое пособие 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«Дизайн инклюзивных профориентационных траекторий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97" name="Google Shape;197;p10"/>
          <p:cNvGrpSpPr/>
          <p:nvPr/>
        </p:nvGrpSpPr>
        <p:grpSpPr>
          <a:xfrm>
            <a:off x="3624479" y="5744086"/>
            <a:ext cx="3843816" cy="709988"/>
            <a:chOff x="6353113" y="2579092"/>
            <a:chExt cx="2568867" cy="734907"/>
          </a:xfrm>
        </p:grpSpPr>
        <p:sp>
          <p:nvSpPr>
            <p:cNvPr id="198" name="Google Shape;198;p10"/>
            <p:cNvSpPr/>
            <p:nvPr/>
          </p:nvSpPr>
          <p:spPr>
            <a:xfrm>
              <a:off x="6913859" y="2605049"/>
              <a:ext cx="2008121" cy="666210"/>
            </a:xfrm>
            <a:custGeom>
              <a:avLst/>
              <a:gdLst/>
              <a:ahLst/>
              <a:cxnLst/>
              <a:rect l="l" t="t" r="r" b="b"/>
              <a:pathLst>
                <a:path w="1593996" h="857466" extrusionOk="0">
                  <a:moveTo>
                    <a:pt x="0" y="0"/>
                  </a:moveTo>
                  <a:lnTo>
                    <a:pt x="1593996" y="0"/>
                  </a:lnTo>
                  <a:lnTo>
                    <a:pt x="1593996" y="857466"/>
                  </a:lnTo>
                  <a:lnTo>
                    <a:pt x="0" y="857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8627"/>
              </a:schemeClr>
            </a:solidFill>
            <a:ln w="19050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1975" tIns="108000" rIns="0" bIns="782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32323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6353113" y="2579092"/>
              <a:ext cx="514516" cy="734907"/>
            </a:xfrm>
            <a:custGeom>
              <a:avLst/>
              <a:gdLst/>
              <a:ahLst/>
              <a:cxnLst/>
              <a:rect l="l" t="t" r="r" b="b"/>
              <a:pathLst>
                <a:path w="857038" h="857038" extrusionOk="0">
                  <a:moveTo>
                    <a:pt x="0" y="428519"/>
                  </a:moveTo>
                  <a:cubicBezTo>
                    <a:pt x="0" y="191854"/>
                    <a:pt x="191854" y="0"/>
                    <a:pt x="428519" y="0"/>
                  </a:cubicBezTo>
                  <a:cubicBezTo>
                    <a:pt x="665184" y="0"/>
                    <a:pt x="857038" y="191854"/>
                    <a:pt x="857038" y="428519"/>
                  </a:cubicBezTo>
                  <a:cubicBezTo>
                    <a:pt x="857038" y="665184"/>
                    <a:pt x="665184" y="857038"/>
                    <a:pt x="428519" y="857038"/>
                  </a:cubicBezTo>
                  <a:cubicBezTo>
                    <a:pt x="191854" y="857038"/>
                    <a:pt x="0" y="665184"/>
                    <a:pt x="0" y="428519"/>
                  </a:cubicBezTo>
                  <a:close/>
                </a:path>
              </a:pathLst>
            </a:custGeom>
            <a:solidFill>
              <a:srgbClr val="ED7D31"/>
            </a:solidFill>
            <a:ln w="28575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5500" tIns="125500" rIns="125500" bIns="125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ru-RU" sz="4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00" name="Google Shape;200;p10"/>
          <p:cNvSpPr txBox="1"/>
          <p:nvPr/>
        </p:nvSpPr>
        <p:spPr>
          <a:xfrm>
            <a:off x="4521293" y="5738980"/>
            <a:ext cx="29813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 методических рекомендаций по организации профориентационной работы с лицами ОВЗ и инвалидностью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7889" y="4981293"/>
            <a:ext cx="2187714" cy="164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/>
          <p:cNvPicPr preferRelativeResize="0"/>
          <p:nvPr/>
        </p:nvPicPr>
        <p:blipFill rotWithShape="1">
          <a:blip r:embed="rId7">
            <a:alphaModFix/>
          </a:blip>
          <a:srcRect t="24831" r="7847" b="8756"/>
          <a:stretch/>
        </p:blipFill>
        <p:spPr>
          <a:xfrm>
            <a:off x="7754764" y="4948874"/>
            <a:ext cx="1707919" cy="1640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2882402" y="2607754"/>
            <a:ext cx="1261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 с инвалидностью</a:t>
            </a: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0"/>
          <p:cNvSpPr txBox="1"/>
          <p:nvPr/>
        </p:nvSpPr>
        <p:spPr>
          <a:xfrm>
            <a:off x="2816098" y="3661048"/>
            <a:ext cx="150316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 из ЛНР и ДНР</a:t>
            </a:r>
            <a:endParaRPr/>
          </a:p>
        </p:txBody>
      </p:sp>
      <p:sp>
        <p:nvSpPr>
          <p:cNvPr id="205" name="Google Shape;205;p10"/>
          <p:cNvSpPr txBox="1"/>
          <p:nvPr/>
        </p:nvSpPr>
        <p:spPr>
          <a:xfrm>
            <a:off x="4607611" y="2891410"/>
            <a:ext cx="12044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392</a:t>
            </a:r>
            <a:endParaRPr/>
          </a:p>
        </p:txBody>
      </p:sp>
      <p:sp>
        <p:nvSpPr>
          <p:cNvPr id="206" name="Google Shape;206;p10"/>
          <p:cNvSpPr txBox="1"/>
          <p:nvPr/>
        </p:nvSpPr>
        <p:spPr>
          <a:xfrm>
            <a:off x="5451119" y="3148180"/>
            <a:ext cx="121638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участников</a:t>
            </a:r>
            <a:endParaRPr/>
          </a:p>
        </p:txBody>
      </p:sp>
      <p:pic>
        <p:nvPicPr>
          <p:cNvPr id="207" name="Google Shape;207;p10" descr="Открытая книга контур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46860" y="3738785"/>
            <a:ext cx="1216381" cy="1216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4"/>
          <p:cNvPicPr preferRelativeResize="0"/>
          <p:nvPr/>
        </p:nvPicPr>
        <p:blipFill rotWithShape="1">
          <a:blip r:embed="rId3">
            <a:alphaModFix/>
          </a:blip>
          <a:srcRect t="16646"/>
          <a:stretch/>
        </p:blipFill>
        <p:spPr>
          <a:xfrm>
            <a:off x="2188706" y="97499"/>
            <a:ext cx="7814587" cy="114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"/>
          <p:cNvSpPr txBox="1"/>
          <p:nvPr/>
        </p:nvSpPr>
        <p:spPr>
          <a:xfrm>
            <a:off x="1658074" y="3429000"/>
            <a:ext cx="60940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4" name="Google Shape;214;p4"/>
          <p:cNvSpPr txBox="1"/>
          <p:nvPr/>
        </p:nvSpPr>
        <p:spPr>
          <a:xfrm>
            <a:off x="1196545" y="1173956"/>
            <a:ext cx="979890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Обеспечение работы «Горячей линии» Ресурсного учебно-методического центра по обучению инвалидов и лиц с ОВЗ Южного федерального университета</a:t>
            </a:r>
            <a:endParaRPr sz="1800" b="0" i="0" u="none" strike="noStrike" cap="none">
              <a:solidFill>
                <a:srgbClr val="2F559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p4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p4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17" name="Google Shape;217;p4"/>
          <p:cNvGrpSpPr/>
          <p:nvPr/>
        </p:nvGrpSpPr>
        <p:grpSpPr>
          <a:xfrm>
            <a:off x="215867" y="2114881"/>
            <a:ext cx="3954581" cy="1416841"/>
            <a:chOff x="759346" y="172"/>
            <a:chExt cx="3954581" cy="1416841"/>
          </a:xfrm>
        </p:grpSpPr>
        <p:sp>
          <p:nvSpPr>
            <p:cNvPr id="218" name="Google Shape;218;p4"/>
            <p:cNvSpPr/>
            <p:nvPr/>
          </p:nvSpPr>
          <p:spPr>
            <a:xfrm rot="10800000">
              <a:off x="1074200" y="172"/>
              <a:ext cx="3639727" cy="629707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 txBox="1"/>
            <p:nvPr/>
          </p:nvSpPr>
          <p:spPr>
            <a:xfrm>
              <a:off x="1231627" y="172"/>
              <a:ext cx="3482300" cy="629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7675" tIns="57150" rIns="106675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u-RU" sz="15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Поступило в Call-центр </a:t>
              </a:r>
              <a:endPara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u-RU" sz="15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вопросов  в 2022 г.</a:t>
              </a:r>
              <a:endPara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759346" y="172"/>
              <a:ext cx="629707" cy="629707"/>
            </a:xfrm>
            <a:prstGeom prst="ellipse">
              <a:avLst/>
            </a:prstGeom>
            <a:solidFill>
              <a:srgbClr val="F7D5CB"/>
            </a:solidFill>
            <a:ln w="12700" cap="flat" cmpd="sng">
              <a:solidFill>
                <a:srgbClr val="D66E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 rot="10800000">
              <a:off x="1074200" y="787306"/>
              <a:ext cx="3639727" cy="629707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 txBox="1"/>
            <p:nvPr/>
          </p:nvSpPr>
          <p:spPr>
            <a:xfrm>
              <a:off x="1231627" y="787306"/>
              <a:ext cx="3482300" cy="629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7675" tIns="57150" rIns="106675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u-RU" sz="15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 период 2017-2022 гг.  </a:t>
              </a:r>
              <a:endPara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ru-RU" sz="15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обработано запросов</a:t>
              </a:r>
              <a:endPara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759346" y="787306"/>
              <a:ext cx="629707" cy="629707"/>
            </a:xfrm>
            <a:prstGeom prst="ellipse">
              <a:avLst/>
            </a:prstGeom>
            <a:solidFill>
              <a:srgbClr val="F7D5CB"/>
            </a:solidFill>
            <a:ln w="12700" cap="flat" cmpd="sng">
              <a:solidFill>
                <a:srgbClr val="D66E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4"/>
          <p:cNvSpPr/>
          <p:nvPr/>
        </p:nvSpPr>
        <p:spPr>
          <a:xfrm>
            <a:off x="203200" y="2127057"/>
            <a:ext cx="636396" cy="604568"/>
          </a:xfrm>
          <a:prstGeom prst="flowChartConnector">
            <a:avLst/>
          </a:prstGeom>
          <a:solidFill>
            <a:srgbClr val="ED7D31"/>
          </a:solidFill>
          <a:ln w="12700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4"/>
          <p:cNvSpPr/>
          <p:nvPr/>
        </p:nvSpPr>
        <p:spPr>
          <a:xfrm>
            <a:off x="209600" y="2914584"/>
            <a:ext cx="636396" cy="604568"/>
          </a:xfrm>
          <a:prstGeom prst="flowChartConnector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4"/>
          <p:cNvSpPr txBox="1"/>
          <p:nvPr/>
        </p:nvSpPr>
        <p:spPr>
          <a:xfrm>
            <a:off x="250767" y="2210026"/>
            <a:ext cx="60882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709</a:t>
            </a: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53244" y="3018614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ru-RU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194</a:t>
            </a:r>
            <a:r>
              <a:rPr lang="ru-RU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4"/>
          <p:cNvSpPr txBox="1"/>
          <p:nvPr/>
        </p:nvSpPr>
        <p:spPr>
          <a:xfrm>
            <a:off x="5279712" y="5527802"/>
            <a:ext cx="356952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Выполнена работа по подготовке и организации консультирования по наиболее распространенным вопросам «горячей линии» в рамках мероприятий и вебинаров 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4"/>
          <p:cNvSpPr txBox="1"/>
          <p:nvPr/>
        </p:nvSpPr>
        <p:spPr>
          <a:xfrm>
            <a:off x="432055" y="5619376"/>
            <a:ext cx="372178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2022 год сотрудниками подразделения в средствах массовой информации и социальных сетях было размещено 54 публикации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0" name="Google Shape;230;p4"/>
          <p:cNvPicPr preferRelativeResize="0"/>
          <p:nvPr/>
        </p:nvPicPr>
        <p:blipFill rotWithShape="1">
          <a:blip r:embed="rId4">
            <a:alphaModFix/>
          </a:blip>
          <a:srcRect l="65492" t="18935" r="10370" b="5509"/>
          <a:stretch/>
        </p:blipFill>
        <p:spPr>
          <a:xfrm>
            <a:off x="1487582" y="3767188"/>
            <a:ext cx="1807917" cy="173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" descr="Мужчина и женщина со сплошной заливкой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0078" y="5684043"/>
            <a:ext cx="807045" cy="80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" descr="Мужчина и женщина со сплошной заливкой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16431" y="5684044"/>
            <a:ext cx="807045" cy="80704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"/>
          <p:cNvSpPr txBox="1"/>
          <p:nvPr/>
        </p:nvSpPr>
        <p:spPr>
          <a:xfrm>
            <a:off x="9155430" y="1977672"/>
            <a:ext cx="27743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Категории лиц, обратившихся в Call-центр РУМЦ ЮФУ в 2022 г.</a:t>
            </a:r>
            <a:endParaRPr/>
          </a:p>
        </p:txBody>
      </p:sp>
      <p:graphicFrame>
        <p:nvGraphicFramePr>
          <p:cNvPr id="234" name="Google Shape;234;p4"/>
          <p:cNvGraphicFramePr/>
          <p:nvPr/>
        </p:nvGraphicFramePr>
        <p:xfrm>
          <a:off x="8644790" y="2610136"/>
          <a:ext cx="3456832" cy="3929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35" name="Google Shape;235;p4"/>
          <p:cNvGrpSpPr/>
          <p:nvPr/>
        </p:nvGrpSpPr>
        <p:grpSpPr>
          <a:xfrm>
            <a:off x="4308344" y="1945862"/>
            <a:ext cx="4181132" cy="3523879"/>
            <a:chOff x="1611386" y="4178"/>
            <a:chExt cx="4181132" cy="3523879"/>
          </a:xfrm>
        </p:grpSpPr>
        <p:sp>
          <p:nvSpPr>
            <p:cNvPr id="236" name="Google Shape;236;p4"/>
            <p:cNvSpPr/>
            <p:nvPr/>
          </p:nvSpPr>
          <p:spPr>
            <a:xfrm>
              <a:off x="1973442" y="1769205"/>
              <a:ext cx="262792" cy="157782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"/>
            <p:cNvSpPr txBox="1"/>
            <p:nvPr/>
          </p:nvSpPr>
          <p:spPr>
            <a:xfrm>
              <a:off x="2064849" y="2518128"/>
              <a:ext cx="79977" cy="79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1973442" y="1769205"/>
              <a:ext cx="237509" cy="11314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 txBox="1"/>
            <p:nvPr/>
          </p:nvSpPr>
          <p:spPr>
            <a:xfrm>
              <a:off x="2063295" y="2306016"/>
              <a:ext cx="57804" cy="57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1973442" y="1769205"/>
              <a:ext cx="237509" cy="6788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"/>
            <p:cNvSpPr txBox="1"/>
            <p:nvPr/>
          </p:nvSpPr>
          <p:spPr>
            <a:xfrm>
              <a:off x="2074217" y="2090652"/>
              <a:ext cx="35960" cy="35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973442" y="1769205"/>
              <a:ext cx="237509" cy="22628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"/>
            <p:cNvSpPr txBox="1"/>
            <p:nvPr/>
          </p:nvSpPr>
          <p:spPr>
            <a:xfrm>
              <a:off x="2083996" y="1874146"/>
              <a:ext cx="16402" cy="16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1973442" y="1542919"/>
              <a:ext cx="237509" cy="22628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"/>
            <p:cNvSpPr txBox="1"/>
            <p:nvPr/>
          </p:nvSpPr>
          <p:spPr>
            <a:xfrm>
              <a:off x="2083996" y="1647861"/>
              <a:ext cx="16402" cy="16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1973442" y="1090348"/>
              <a:ext cx="237509" cy="6788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"/>
            <p:cNvSpPr txBox="1"/>
            <p:nvPr/>
          </p:nvSpPr>
          <p:spPr>
            <a:xfrm>
              <a:off x="2074217" y="1411796"/>
              <a:ext cx="35960" cy="35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1973442" y="637777"/>
              <a:ext cx="237509" cy="11314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"/>
            <p:cNvSpPr txBox="1"/>
            <p:nvPr/>
          </p:nvSpPr>
          <p:spPr>
            <a:xfrm>
              <a:off x="2063295" y="1174589"/>
              <a:ext cx="57804" cy="57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973442" y="185207"/>
              <a:ext cx="237509" cy="158399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 txBox="1"/>
            <p:nvPr/>
          </p:nvSpPr>
          <p:spPr>
            <a:xfrm>
              <a:off x="2052154" y="937163"/>
              <a:ext cx="80085" cy="80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 rot="-5400000">
              <a:off x="315623" y="1588176"/>
              <a:ext cx="2953582" cy="362056"/>
            </a:xfrm>
            <a:prstGeom prst="rect">
              <a:avLst/>
            </a:prstGeom>
            <a:gradFill>
              <a:gsLst>
                <a:gs pos="0">
                  <a:srgbClr val="98B7FF"/>
                </a:gs>
                <a:gs pos="35000">
                  <a:srgbClr val="B9CBFF"/>
                </a:gs>
                <a:gs pos="100000">
                  <a:srgbClr val="E2E9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"/>
            <p:cNvSpPr txBox="1"/>
            <p:nvPr/>
          </p:nvSpPr>
          <p:spPr>
            <a:xfrm rot="-5400000">
              <a:off x="315623" y="1588176"/>
              <a:ext cx="2953582" cy="36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ru-RU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Основные блоки вопросов, поступивших в Call-центр РУМЦ ЮФУ в 2022 г.</a:t>
              </a: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2210952" y="4178"/>
              <a:ext cx="3556272" cy="362056"/>
            </a:xfrm>
            <a:prstGeom prst="rect">
              <a:avLst/>
            </a:prstGeom>
            <a:gradFill>
              <a:gsLst>
                <a:gs pos="0">
                  <a:srgbClr val="FFAF82"/>
                </a:gs>
                <a:gs pos="35000">
                  <a:srgbClr val="FFC5A7"/>
                </a:gs>
                <a:gs pos="100000">
                  <a:srgbClr val="FFE8DA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 txBox="1"/>
            <p:nvPr/>
          </p:nvSpPr>
          <p:spPr>
            <a:xfrm>
              <a:off x="2210952" y="4178"/>
              <a:ext cx="3556272" cy="36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Внеучебная и волонтерская деятельность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2210952" y="456749"/>
              <a:ext cx="3573515" cy="362056"/>
            </a:xfrm>
            <a:prstGeom prst="rect">
              <a:avLst/>
            </a:prstGeom>
            <a:gradFill>
              <a:gsLst>
                <a:gs pos="0">
                  <a:srgbClr val="FFAF82"/>
                </a:gs>
                <a:gs pos="35000">
                  <a:srgbClr val="FFC5A7"/>
                </a:gs>
                <a:gs pos="100000">
                  <a:srgbClr val="FFE8DA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 txBox="1"/>
            <p:nvPr/>
          </p:nvSpPr>
          <p:spPr>
            <a:xfrm>
              <a:off x="2210952" y="456749"/>
              <a:ext cx="3573515" cy="36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ru-RU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Нормативно-правовое обеспечение инклюзивного высшего образования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2210952" y="909320"/>
              <a:ext cx="3550655" cy="362056"/>
            </a:xfrm>
            <a:prstGeom prst="rect">
              <a:avLst/>
            </a:prstGeom>
            <a:gradFill>
              <a:gsLst>
                <a:gs pos="0">
                  <a:srgbClr val="FFAF82"/>
                </a:gs>
                <a:gs pos="35000">
                  <a:srgbClr val="FFC5A7"/>
                </a:gs>
                <a:gs pos="100000">
                  <a:srgbClr val="FFE8DA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 txBox="1"/>
            <p:nvPr/>
          </p:nvSpPr>
          <p:spPr>
            <a:xfrm>
              <a:off x="2210952" y="909320"/>
              <a:ext cx="3550655" cy="36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ru-RU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Сопровождение и поддержка обучающихся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2210952" y="1361891"/>
              <a:ext cx="3556272" cy="362056"/>
            </a:xfrm>
            <a:prstGeom prst="rect">
              <a:avLst/>
            </a:prstGeom>
            <a:gradFill>
              <a:gsLst>
                <a:gs pos="0">
                  <a:srgbClr val="FFAF82"/>
                </a:gs>
                <a:gs pos="35000">
                  <a:srgbClr val="FFC5A7"/>
                </a:gs>
                <a:gs pos="100000">
                  <a:srgbClr val="FFE8DA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 txBox="1"/>
            <p:nvPr/>
          </p:nvSpPr>
          <p:spPr>
            <a:xfrm>
              <a:off x="2210952" y="1361891"/>
              <a:ext cx="3556272" cy="36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Условия доступности высшего образования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2210952" y="1814462"/>
              <a:ext cx="3556272" cy="362056"/>
            </a:xfrm>
            <a:prstGeom prst="rect">
              <a:avLst/>
            </a:prstGeom>
            <a:gradFill>
              <a:gsLst>
                <a:gs pos="0">
                  <a:srgbClr val="FFAF82"/>
                </a:gs>
                <a:gs pos="35000">
                  <a:srgbClr val="FFC5A7"/>
                </a:gs>
                <a:gs pos="100000">
                  <a:srgbClr val="FFE8DA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 txBox="1"/>
            <p:nvPr/>
          </p:nvSpPr>
          <p:spPr>
            <a:xfrm>
              <a:off x="2210952" y="1814462"/>
              <a:ext cx="3556272" cy="36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ru-RU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Профориентация в системе довузовской подготовки</a:t>
              </a: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2210952" y="2267032"/>
              <a:ext cx="3556272" cy="362056"/>
            </a:xfrm>
            <a:prstGeom prst="rect">
              <a:avLst/>
            </a:prstGeom>
            <a:gradFill>
              <a:gsLst>
                <a:gs pos="0">
                  <a:srgbClr val="FFAF82"/>
                </a:gs>
                <a:gs pos="35000">
                  <a:srgbClr val="FFC5A7"/>
                </a:gs>
                <a:gs pos="100000">
                  <a:srgbClr val="FFE8DA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 txBox="1"/>
            <p:nvPr/>
          </p:nvSpPr>
          <p:spPr>
            <a:xfrm>
              <a:off x="2210952" y="2267032"/>
              <a:ext cx="3556272" cy="36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ru-RU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Трудоустройство выпускников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2210952" y="2719603"/>
              <a:ext cx="3556284" cy="362056"/>
            </a:xfrm>
            <a:prstGeom prst="rect">
              <a:avLst/>
            </a:prstGeom>
            <a:gradFill>
              <a:gsLst>
                <a:gs pos="0">
                  <a:srgbClr val="FFAF82"/>
                </a:gs>
                <a:gs pos="35000">
                  <a:srgbClr val="FFC5A7"/>
                </a:gs>
                <a:gs pos="100000">
                  <a:srgbClr val="FFE8DA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 txBox="1"/>
            <p:nvPr/>
          </p:nvSpPr>
          <p:spPr>
            <a:xfrm>
              <a:off x="2210952" y="2719603"/>
              <a:ext cx="3556284" cy="36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Организация обучения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2236234" y="3166001"/>
              <a:ext cx="3556284" cy="362056"/>
            </a:xfrm>
            <a:prstGeom prst="rect">
              <a:avLst/>
            </a:prstGeom>
            <a:gradFill>
              <a:gsLst>
                <a:gs pos="0">
                  <a:srgbClr val="FFAF82"/>
                </a:gs>
                <a:gs pos="35000">
                  <a:srgbClr val="FFC5A7"/>
                </a:gs>
                <a:gs pos="100000">
                  <a:srgbClr val="FFE8DA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 txBox="1"/>
            <p:nvPr/>
          </p:nvSpPr>
          <p:spPr>
            <a:xfrm>
              <a:off x="2236234" y="3166001"/>
              <a:ext cx="3556284" cy="362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Адаптированные образовательные программы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"/>
          <p:cNvPicPr preferRelativeResize="0"/>
          <p:nvPr/>
        </p:nvPicPr>
        <p:blipFill rotWithShape="1">
          <a:blip r:embed="rId3">
            <a:alphaModFix/>
          </a:blip>
          <a:srcRect t="17590"/>
          <a:stretch/>
        </p:blipFill>
        <p:spPr>
          <a:xfrm>
            <a:off x="2080788" y="54679"/>
            <a:ext cx="8030424" cy="1163142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"/>
          <p:cNvSpPr txBox="1"/>
          <p:nvPr/>
        </p:nvSpPr>
        <p:spPr>
          <a:xfrm>
            <a:off x="2080788" y="1192325"/>
            <a:ext cx="7755793" cy="115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Реализация КПК</a:t>
            </a:r>
            <a:endParaRPr/>
          </a:p>
        </p:txBody>
      </p:sp>
      <p:sp>
        <p:nvSpPr>
          <p:cNvPr id="277" name="Google Shape;277;p5"/>
          <p:cNvSpPr txBox="1"/>
          <p:nvPr/>
        </p:nvSpPr>
        <p:spPr>
          <a:xfrm>
            <a:off x="5944081" y="5105793"/>
            <a:ext cx="6078746" cy="17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8" name="Google Shape;278;p5"/>
          <p:cNvGraphicFramePr/>
          <p:nvPr/>
        </p:nvGraphicFramePr>
        <p:xfrm>
          <a:off x="269807" y="4616075"/>
          <a:ext cx="5029454" cy="2025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9" name="Google Shape;279;p5"/>
          <p:cNvSpPr txBox="1"/>
          <p:nvPr/>
        </p:nvSpPr>
        <p:spPr>
          <a:xfrm>
            <a:off x="5642253" y="3712399"/>
            <a:ext cx="3537872" cy="39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Численность слушателей </a:t>
            </a:r>
            <a:endParaRPr/>
          </a:p>
        </p:txBody>
      </p:sp>
      <p:grpSp>
        <p:nvGrpSpPr>
          <p:cNvPr id="280" name="Google Shape;280;p5"/>
          <p:cNvGrpSpPr/>
          <p:nvPr/>
        </p:nvGrpSpPr>
        <p:grpSpPr>
          <a:xfrm>
            <a:off x="215152" y="1703400"/>
            <a:ext cx="5613456" cy="2655278"/>
            <a:chOff x="2487" y="778"/>
            <a:chExt cx="5613456" cy="2655278"/>
          </a:xfrm>
        </p:grpSpPr>
        <p:sp>
          <p:nvSpPr>
            <p:cNvPr id="281" name="Google Shape;281;p5"/>
            <p:cNvSpPr/>
            <p:nvPr/>
          </p:nvSpPr>
          <p:spPr>
            <a:xfrm>
              <a:off x="3772396" y="778"/>
              <a:ext cx="1843547" cy="617506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F7D5CB">
                <a:alpha val="89803"/>
              </a:srgbClr>
            </a:solidFill>
            <a:ln w="9525" cap="flat" cmpd="sng">
              <a:solidFill>
                <a:srgbClr val="F7D5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 txBox="1"/>
            <p:nvPr/>
          </p:nvSpPr>
          <p:spPr>
            <a:xfrm>
              <a:off x="3772396" y="77966"/>
              <a:ext cx="1611982" cy="463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9525" rIns="9525" bIns="95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Char char="•"/>
              </a:pPr>
              <a:r>
                <a:rPr lang="ru-RU" sz="15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45 слушателей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Char char="•"/>
              </a:pPr>
              <a:r>
                <a:rPr lang="ru-RU" sz="15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12 вузов</a:t>
              </a: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487" y="778"/>
              <a:ext cx="3769908" cy="6175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7714"/>
                </a:gs>
                <a:gs pos="100000">
                  <a:srgbClr val="FFA77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 txBox="1"/>
            <p:nvPr/>
          </p:nvSpPr>
          <p:spPr>
            <a:xfrm>
              <a:off x="32631" y="30922"/>
              <a:ext cx="3709620" cy="55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0950" rIns="41900" bIns="2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Использование специальных программно-технических средств в процессе обучения лиц с инвалидностью и ОВЗ – 16 ч.</a:t>
              </a:r>
              <a:endParaRPr sz="1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3752424" y="680035"/>
              <a:ext cx="1863300" cy="617506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EFD6D1">
                <a:alpha val="89803"/>
              </a:srgbClr>
            </a:solidFill>
            <a:ln w="9525" cap="flat" cmpd="sng">
              <a:solidFill>
                <a:srgbClr val="EFD6D1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 txBox="1"/>
            <p:nvPr/>
          </p:nvSpPr>
          <p:spPr>
            <a:xfrm>
              <a:off x="3752424" y="757223"/>
              <a:ext cx="1631735" cy="463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9525" rIns="9525" bIns="95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Char char="•"/>
              </a:pPr>
              <a:r>
                <a:rPr lang="ru-RU" sz="15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154 слушателей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Char char="•"/>
              </a:pPr>
              <a:r>
                <a:rPr lang="ru-RU" sz="15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14 вузов</a:t>
              </a: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2706" y="680035"/>
              <a:ext cx="3749717" cy="6175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17149"/>
                </a:gs>
                <a:gs pos="100000">
                  <a:srgbClr val="FFAC9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 txBox="1"/>
            <p:nvPr/>
          </p:nvSpPr>
          <p:spPr>
            <a:xfrm>
              <a:off x="32850" y="710179"/>
              <a:ext cx="3689429" cy="55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0950" rIns="41900" bIns="2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Организационные и психолого-педагогические основы инклюзивного высшего образования – 72 ч.</a:t>
              </a:r>
              <a:endParaRPr sz="1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752424" y="1359293"/>
              <a:ext cx="1863300" cy="617506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E8D9D7">
                <a:alpha val="89803"/>
              </a:srgbClr>
            </a:solidFill>
            <a:ln w="9525" cap="flat" cmpd="sng">
              <a:solidFill>
                <a:srgbClr val="E8D9D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 txBox="1"/>
            <p:nvPr/>
          </p:nvSpPr>
          <p:spPr>
            <a:xfrm>
              <a:off x="3752424" y="1436481"/>
              <a:ext cx="1631735" cy="463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9525" rIns="9525" bIns="95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Char char="•"/>
              </a:pPr>
              <a:r>
                <a:rPr lang="ru-RU" sz="15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50 слушателя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Char char="•"/>
              </a:pPr>
              <a:r>
                <a:rPr lang="ru-RU" sz="15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10 организаций</a:t>
              </a: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706" y="1359293"/>
              <a:ext cx="3749717" cy="6175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08178"/>
                </a:gs>
                <a:gs pos="100000">
                  <a:srgbClr val="F6BBB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 txBox="1"/>
            <p:nvPr/>
          </p:nvSpPr>
          <p:spPr>
            <a:xfrm>
              <a:off x="32850" y="1389437"/>
              <a:ext cx="3689429" cy="55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0950" rIns="41900" bIns="2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Взаимодействие куратора учебной и (или) производственной практики (представителя работодателя) с обучающимся инвалидом, в том числе с применением дистанционных технологий – 72 ч.</a:t>
              </a:r>
              <a:endParaRPr sz="1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3752424" y="2038550"/>
              <a:ext cx="1863300" cy="617506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FDFDF">
                <a:alpha val="89803"/>
              </a:srgbClr>
            </a:solidFill>
            <a:ln w="9525" cap="flat" cmpd="sng">
              <a:solidFill>
                <a:srgbClr val="DFDFDF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 txBox="1"/>
            <p:nvPr/>
          </p:nvSpPr>
          <p:spPr>
            <a:xfrm>
              <a:off x="3752424" y="2115738"/>
              <a:ext cx="1631735" cy="463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9525" rIns="9525" bIns="95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Char char="•"/>
              </a:pPr>
              <a:r>
                <a:rPr lang="ru-RU" sz="15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32 слушателя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Char char="•"/>
              </a:pPr>
              <a:r>
                <a:rPr lang="ru-RU" sz="15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10 организаций</a:t>
              </a: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2706" y="2038550"/>
              <a:ext cx="3749717" cy="6175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4A4A4"/>
                </a:gs>
                <a:gs pos="100000">
                  <a:srgbClr val="D7D7D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 txBox="1"/>
            <p:nvPr/>
          </p:nvSpPr>
          <p:spPr>
            <a:xfrm>
              <a:off x="32850" y="2068694"/>
              <a:ext cx="3689429" cy="55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0950" rIns="41900" bIns="2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Подготовка региональных экспертов конкурсов профессионального мастерства "Абилимпикс" – 72 ч.</a:t>
              </a:r>
              <a:endParaRPr sz="1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aphicFrame>
        <p:nvGraphicFramePr>
          <p:cNvPr id="297" name="Google Shape;297;p5"/>
          <p:cNvGraphicFramePr/>
          <p:nvPr/>
        </p:nvGraphicFramePr>
        <p:xfrm>
          <a:off x="8494351" y="1661623"/>
          <a:ext cx="3739516" cy="2400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8" name="Google Shape;298;p5"/>
          <p:cNvGraphicFramePr/>
          <p:nvPr/>
        </p:nvGraphicFramePr>
        <p:xfrm>
          <a:off x="9464933" y="4479856"/>
          <a:ext cx="2391775" cy="2103190"/>
        </p:xfrm>
        <a:graphic>
          <a:graphicData uri="http://schemas.openxmlformats.org/drawingml/2006/table">
            <a:tbl>
              <a:tblPr firstRow="1" bandRow="1">
                <a:noFill/>
                <a:tableStyleId>{28C071DF-EFF0-42B3-B643-44D75A6BCCE6}</a:tableStyleId>
              </a:tblPr>
              <a:tblGrid>
                <a:gridCol w="90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Год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Количество вузов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</a:t>
                      </a:r>
                      <a:endParaRPr sz="1400" b="1" u="none" strike="noStrike" cap="none">
                        <a:solidFill>
                          <a:srgbClr val="32323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 вузов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</a:t>
                      </a:r>
                      <a:endParaRPr sz="1400" b="1" u="none" strike="noStrike" cap="none">
                        <a:solidFill>
                          <a:srgbClr val="32323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 вузов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</a:t>
                      </a:r>
                      <a:endParaRPr sz="1400" b="1" u="none" strike="noStrike" cap="none">
                        <a:solidFill>
                          <a:srgbClr val="32323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 вузов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 вузов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 вузов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2022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вузов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99" name="Google Shape;299;p5"/>
          <p:cNvGraphicFramePr/>
          <p:nvPr/>
        </p:nvGraphicFramePr>
        <p:xfrm>
          <a:off x="5485729" y="4479856"/>
          <a:ext cx="4206669" cy="2197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00" name="Google Shape;300;p5"/>
          <p:cNvSpPr txBox="1"/>
          <p:nvPr/>
        </p:nvSpPr>
        <p:spPr>
          <a:xfrm flipH="1">
            <a:off x="9784839" y="1992773"/>
            <a:ext cx="115854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281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человек</a:t>
            </a:r>
            <a:endParaRPr/>
          </a:p>
        </p:txBody>
      </p:sp>
      <p:pic>
        <p:nvPicPr>
          <p:cNvPr id="301" name="Google Shape;301;p5" descr="Группа людей со сплошной заливкой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74623" y="1927700"/>
            <a:ext cx="1643315" cy="1643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7"/>
          <p:cNvSpPr/>
          <p:nvPr/>
        </p:nvSpPr>
        <p:spPr>
          <a:xfrm>
            <a:off x="4035578" y="4727559"/>
            <a:ext cx="564667" cy="443515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8" name="Google Shape;308;p17"/>
          <p:cNvSpPr/>
          <p:nvPr/>
        </p:nvSpPr>
        <p:spPr>
          <a:xfrm>
            <a:off x="5584352" y="5700972"/>
            <a:ext cx="544373" cy="52322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5573216" y="6265360"/>
            <a:ext cx="544373" cy="52322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0" name="Google Shape;310;p17"/>
          <p:cNvSpPr/>
          <p:nvPr/>
        </p:nvSpPr>
        <p:spPr>
          <a:xfrm>
            <a:off x="3238609" y="4767836"/>
            <a:ext cx="777206" cy="644269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17"/>
          <p:cNvSpPr/>
          <p:nvPr/>
        </p:nvSpPr>
        <p:spPr>
          <a:xfrm>
            <a:off x="4003227" y="3647113"/>
            <a:ext cx="575870" cy="537491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Google Shape;312;p17"/>
          <p:cNvSpPr/>
          <p:nvPr/>
        </p:nvSpPr>
        <p:spPr>
          <a:xfrm>
            <a:off x="4016097" y="4200013"/>
            <a:ext cx="600673" cy="515613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3" name="Google Shape;313;p17"/>
          <p:cNvPicPr preferRelativeResize="0"/>
          <p:nvPr/>
        </p:nvPicPr>
        <p:blipFill rotWithShape="1">
          <a:blip r:embed="rId3">
            <a:alphaModFix/>
          </a:blip>
          <a:srcRect l="194" t="20099" r="651" b="4769"/>
          <a:stretch/>
        </p:blipFill>
        <p:spPr>
          <a:xfrm>
            <a:off x="2042636" y="60374"/>
            <a:ext cx="8106727" cy="1107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17"/>
          <p:cNvGrpSpPr/>
          <p:nvPr/>
        </p:nvGrpSpPr>
        <p:grpSpPr>
          <a:xfrm>
            <a:off x="9275214" y="3754863"/>
            <a:ext cx="2620778" cy="1513667"/>
            <a:chOff x="774215" y="59062"/>
            <a:chExt cx="2976280" cy="1190512"/>
          </a:xfrm>
        </p:grpSpPr>
        <p:sp>
          <p:nvSpPr>
            <p:cNvPr id="315" name="Google Shape;315;p17"/>
            <p:cNvSpPr/>
            <p:nvPr/>
          </p:nvSpPr>
          <p:spPr>
            <a:xfrm>
              <a:off x="774215" y="59062"/>
              <a:ext cx="2976280" cy="119051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rgbClr val="ED7D3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6" name="Google Shape;316;p17"/>
            <p:cNvSpPr/>
            <p:nvPr/>
          </p:nvSpPr>
          <p:spPr>
            <a:xfrm>
              <a:off x="862956" y="208339"/>
              <a:ext cx="1226919" cy="58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7" name="Google Shape;317;p17"/>
            <p:cNvSpPr txBox="1"/>
            <p:nvPr/>
          </p:nvSpPr>
          <p:spPr>
            <a:xfrm>
              <a:off x="889398" y="188218"/>
              <a:ext cx="1226919" cy="58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9550" rIns="0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28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26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компетенций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8" name="Google Shape;318;p17"/>
            <p:cNvSpPr/>
            <p:nvPr/>
          </p:nvSpPr>
          <p:spPr>
            <a:xfrm>
              <a:off x="2116317" y="398821"/>
              <a:ext cx="1160749" cy="58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9" name="Google Shape;319;p17"/>
            <p:cNvSpPr txBox="1"/>
            <p:nvPr/>
          </p:nvSpPr>
          <p:spPr>
            <a:xfrm>
              <a:off x="2116317" y="398821"/>
              <a:ext cx="1160749" cy="58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9550" rIns="0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28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266 </a:t>
              </a:r>
              <a:r>
                <a:rPr lang="ru-RU" sz="14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участников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20" name="Google Shape;320;p17" descr="Собрание со сплошной заливкой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30" y="1253821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7"/>
          <p:cNvSpPr txBox="1"/>
          <p:nvPr/>
        </p:nvSpPr>
        <p:spPr>
          <a:xfrm>
            <a:off x="150920" y="2130184"/>
            <a:ext cx="4017097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✔"/>
            </a:pPr>
            <a:r>
              <a:rPr lang="ru-RU" sz="1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Стратегии реализации приемной кампании вузов как ресурс формирования и развития карьерных траекторий лиц с ОВЗ и инвалидностью»;</a:t>
            </a:r>
            <a:endParaRPr sz="1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✔"/>
            </a:pPr>
            <a:r>
              <a:rPr lang="ru-RU" sz="1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Трудоустройство инвалидов: права и возможности. Долгосрочная программа содействия занятости молодёжи до 2030 г.;</a:t>
            </a:r>
            <a:endParaRPr sz="1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✔"/>
            </a:pPr>
            <a:r>
              <a:rPr lang="ru-RU" sz="1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Управленческие практики и организационные решения по содействию трудоустройству и постдипломному сопровождению выпускников с инвалидностью: опыт РУМЦ и вузов-партнёров;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✔"/>
            </a:pPr>
            <a:r>
              <a:rPr lang="ru-RU" sz="1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Экосистема трудоустройства лиц с инвалидностью: взаимодействие вуза с органами власти, работодателями, бизнес-сообществом, НКО;</a:t>
            </a:r>
            <a:endParaRPr sz="1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✔"/>
            </a:pPr>
            <a:r>
              <a:rPr lang="ru-RU" sz="1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Ассистивные и цифровые сервисы поддержки трудоустройства инвалидов;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✔"/>
            </a:pPr>
            <a:r>
              <a:rPr lang="ru-RU" sz="1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Самозанятость, поддержка предпринимательских инициатив и формирование soft-skills у обучающихся и выпускников вузов из числа лиц с инвалидностью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4011346" y="1955540"/>
            <a:ext cx="565495" cy="518051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4026720" y="2524448"/>
            <a:ext cx="555868" cy="52322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17"/>
          <p:cNvSpPr txBox="1"/>
          <p:nvPr/>
        </p:nvSpPr>
        <p:spPr>
          <a:xfrm>
            <a:off x="4057837" y="2520032"/>
            <a:ext cx="5443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170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</a:t>
            </a:r>
            <a:endParaRPr sz="1400" b="0" i="0" u="none" strike="noStrike" cap="none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17"/>
          <p:cNvSpPr txBox="1"/>
          <p:nvPr/>
        </p:nvSpPr>
        <p:spPr>
          <a:xfrm>
            <a:off x="971363" y="1577827"/>
            <a:ext cx="33611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Сетевые вебинары по содействию трудоустройству</a:t>
            </a:r>
            <a:endParaRPr sz="1400" b="1" i="0" u="none" strike="noStrike" cap="none">
              <a:solidFill>
                <a:srgbClr val="2F559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6" name="Google Shape;326;p17"/>
          <p:cNvCxnSpPr/>
          <p:nvPr/>
        </p:nvCxnSpPr>
        <p:spPr>
          <a:xfrm>
            <a:off x="52030" y="5452238"/>
            <a:ext cx="5123748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7" name="Google Shape;327;p17"/>
          <p:cNvSpPr/>
          <p:nvPr/>
        </p:nvSpPr>
        <p:spPr>
          <a:xfrm>
            <a:off x="4013845" y="3091403"/>
            <a:ext cx="564667" cy="527869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p17"/>
          <p:cNvSpPr txBox="1"/>
          <p:nvPr/>
        </p:nvSpPr>
        <p:spPr>
          <a:xfrm>
            <a:off x="4056513" y="3101352"/>
            <a:ext cx="5155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292 чел</a:t>
            </a:r>
            <a:endParaRPr sz="1400" b="0" i="0" u="none" strike="noStrike" cap="none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17"/>
          <p:cNvSpPr txBox="1"/>
          <p:nvPr/>
        </p:nvSpPr>
        <p:spPr>
          <a:xfrm>
            <a:off x="926833" y="1137740"/>
            <a:ext cx="1024353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Содействие трудоустройству студентов с инвалидностью и ОВЗ</a:t>
            </a:r>
            <a:endParaRPr sz="1400" b="0" i="0" u="none" strike="noStrike" cap="none">
              <a:solidFill>
                <a:srgbClr val="2F559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0" name="Google Shape;330;p17"/>
          <p:cNvSpPr txBox="1"/>
          <p:nvPr/>
        </p:nvSpPr>
        <p:spPr>
          <a:xfrm>
            <a:off x="4055163" y="4213781"/>
            <a:ext cx="8037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269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чел</a:t>
            </a:r>
            <a:endParaRPr sz="1400" b="0" i="0" u="none" strike="noStrike" cap="none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Google Shape;331;p17"/>
          <p:cNvSpPr txBox="1"/>
          <p:nvPr/>
        </p:nvSpPr>
        <p:spPr>
          <a:xfrm>
            <a:off x="4049543" y="3631966"/>
            <a:ext cx="5155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242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чел</a:t>
            </a:r>
            <a:endParaRPr sz="1400" b="0" i="0" u="none" strike="noStrike" cap="none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2" name="Google Shape;332;p17"/>
          <p:cNvSpPr/>
          <p:nvPr/>
        </p:nvSpPr>
        <p:spPr>
          <a:xfrm>
            <a:off x="4888690" y="2657005"/>
            <a:ext cx="336113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Психология;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Мультимедийная журналистика;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Сетевое и системное администрирование;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Социальная работа;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Предпринимательство.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17"/>
          <p:cNvSpPr txBox="1"/>
          <p:nvPr/>
        </p:nvSpPr>
        <p:spPr>
          <a:xfrm>
            <a:off x="4815802" y="1627730"/>
            <a:ext cx="4087611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Региональный межвузовский этап VIII Национального чемпионата профессионального мастерства для людей с инвалидностью «Абилимпикс» по компетенциям высшего образования</a:t>
            </a:r>
            <a:endParaRPr sz="1400" b="0" i="0" u="none" strike="noStrike" cap="none">
              <a:solidFill>
                <a:srgbClr val="2F559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4" name="Google Shape;33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40932" y="3367889"/>
            <a:ext cx="1002799" cy="88525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7"/>
          <p:cNvSpPr txBox="1"/>
          <p:nvPr/>
        </p:nvSpPr>
        <p:spPr>
          <a:xfrm>
            <a:off x="589495" y="5464172"/>
            <a:ext cx="42878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Мероприятия по содействию в трудоустройстве</a:t>
            </a:r>
            <a:endParaRPr sz="1400" b="0" i="0" u="none" strike="noStrike" cap="none">
              <a:solidFill>
                <a:srgbClr val="2F559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" name="Google Shape;336;p17"/>
          <p:cNvSpPr/>
          <p:nvPr/>
        </p:nvSpPr>
        <p:spPr>
          <a:xfrm>
            <a:off x="150919" y="5712955"/>
            <a:ext cx="568715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Стратегическая сессия «Анализ представлений и стратегий деятельности руководителей предприятий и активистов общественных организаций по расширению сферы трудовой занятости»;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Научно-методическая конференция с международным участием «ПРОЕКТИРОВАНИЕ ИНКЛЮЗИИ В БУДУЩЕМ - БУДУЩЕЕ ИНКЛЮЗИИ»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p17"/>
          <p:cNvSpPr txBox="1"/>
          <p:nvPr/>
        </p:nvSpPr>
        <p:spPr>
          <a:xfrm>
            <a:off x="3238609" y="4747480"/>
            <a:ext cx="853307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1414</a:t>
            </a:r>
            <a:endParaRPr sz="2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чел</a:t>
            </a:r>
            <a:endParaRPr sz="14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p17"/>
          <p:cNvSpPr txBox="1"/>
          <p:nvPr/>
        </p:nvSpPr>
        <p:spPr>
          <a:xfrm>
            <a:off x="5648002" y="5703901"/>
            <a:ext cx="5443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85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</a:t>
            </a:r>
            <a:endParaRPr sz="1400" b="0" i="0" u="none" strike="noStrike" cap="none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9" name="Google Shape;339;p17"/>
          <p:cNvSpPr txBox="1"/>
          <p:nvPr/>
        </p:nvSpPr>
        <p:spPr>
          <a:xfrm>
            <a:off x="5614953" y="6254293"/>
            <a:ext cx="5443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480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</a:t>
            </a:r>
            <a:endParaRPr sz="1400" b="0" i="0" u="none" strike="noStrike" cap="none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0" name="Google Shape;340;p17"/>
          <p:cNvSpPr txBox="1"/>
          <p:nvPr/>
        </p:nvSpPr>
        <p:spPr>
          <a:xfrm>
            <a:off x="4051275" y="1932959"/>
            <a:ext cx="5654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260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</a:t>
            </a:r>
            <a:endParaRPr sz="1400" b="0" i="0" u="none" strike="noStrike" cap="none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1" name="Google Shape;341;p17"/>
          <p:cNvSpPr txBox="1"/>
          <p:nvPr/>
        </p:nvSpPr>
        <p:spPr>
          <a:xfrm>
            <a:off x="4075571" y="4693433"/>
            <a:ext cx="5384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181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чел</a:t>
            </a:r>
            <a:endParaRPr sz="1400" b="0" i="0" u="none" strike="noStrike" cap="none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2" name="Google Shape;342;p17"/>
          <p:cNvSpPr txBox="1"/>
          <p:nvPr/>
        </p:nvSpPr>
        <p:spPr>
          <a:xfrm>
            <a:off x="8679945" y="1539669"/>
            <a:ext cx="336113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VII Региональный чемпионат по профессиональному мастерству инвалидов и лиц с ограниченными возможностями здоровья «Абилимпикс»</a:t>
            </a:r>
            <a:endParaRPr sz="1400" b="0" i="0" u="none" strike="noStrike" cap="none">
              <a:solidFill>
                <a:srgbClr val="2F559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3" name="Google Shape;343;p17"/>
          <p:cNvSpPr/>
          <p:nvPr/>
        </p:nvSpPr>
        <p:spPr>
          <a:xfrm>
            <a:off x="8708536" y="2704941"/>
            <a:ext cx="276055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Изобразительное искусство;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Социальная работа; 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начальных классов;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Адаптивная физическая культура 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ru-RU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Адаптивная физическая культура;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44" name="Google Shape;344;p17"/>
          <p:cNvGrpSpPr/>
          <p:nvPr/>
        </p:nvGrpSpPr>
        <p:grpSpPr>
          <a:xfrm>
            <a:off x="5226380" y="3633772"/>
            <a:ext cx="2546938" cy="1513667"/>
            <a:chOff x="691571" y="0"/>
            <a:chExt cx="2976280" cy="1190512"/>
          </a:xfrm>
        </p:grpSpPr>
        <p:sp>
          <p:nvSpPr>
            <p:cNvPr id="345" name="Google Shape;345;p17"/>
            <p:cNvSpPr/>
            <p:nvPr/>
          </p:nvSpPr>
          <p:spPr>
            <a:xfrm>
              <a:off x="691571" y="0"/>
              <a:ext cx="2976280" cy="119051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rgbClr val="ED7D3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862956" y="208339"/>
              <a:ext cx="1226919" cy="58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47" name="Google Shape;347;p17"/>
            <p:cNvSpPr txBox="1"/>
            <p:nvPr/>
          </p:nvSpPr>
          <p:spPr>
            <a:xfrm>
              <a:off x="798201" y="141559"/>
              <a:ext cx="1331030" cy="58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9550" rIns="0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28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13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компетенций</a:t>
              </a:r>
              <a:endPara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2116317" y="398821"/>
              <a:ext cx="1160749" cy="58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49" name="Google Shape;349;p17"/>
            <p:cNvSpPr txBox="1"/>
            <p:nvPr/>
          </p:nvSpPr>
          <p:spPr>
            <a:xfrm>
              <a:off x="2116317" y="398821"/>
              <a:ext cx="1160749" cy="58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9550" rIns="0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ru-RU" sz="28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34 </a:t>
              </a:r>
              <a:r>
                <a:rPr lang="ru-RU" sz="14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участника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50" name="Google Shape;35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16541" y="5152644"/>
            <a:ext cx="2170851" cy="1445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7"/>
          <p:cNvPicPr preferRelativeResize="0"/>
          <p:nvPr/>
        </p:nvPicPr>
        <p:blipFill rotWithShape="1">
          <a:blip r:embed="rId7">
            <a:alphaModFix/>
          </a:blip>
          <a:srcRect t="13547"/>
          <a:stretch/>
        </p:blipFill>
        <p:spPr>
          <a:xfrm>
            <a:off x="6650825" y="5180325"/>
            <a:ext cx="2144599" cy="13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6"/>
          <p:cNvPicPr preferRelativeResize="0"/>
          <p:nvPr/>
        </p:nvPicPr>
        <p:blipFill rotWithShape="1">
          <a:blip r:embed="rId3">
            <a:alphaModFix/>
          </a:blip>
          <a:srcRect t="21380" r="496"/>
          <a:stretch/>
        </p:blipFill>
        <p:spPr>
          <a:xfrm>
            <a:off x="2008312" y="97289"/>
            <a:ext cx="8081466" cy="111713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6"/>
          <p:cNvSpPr txBox="1"/>
          <p:nvPr/>
        </p:nvSpPr>
        <p:spPr>
          <a:xfrm>
            <a:off x="2066184" y="1219242"/>
            <a:ext cx="7755793" cy="115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Реализация ДОП «Предпринимательские компетенции для успешной карьеры выпускника вуза с инвалидностью" объемом 16 ч.</a:t>
            </a:r>
            <a:endParaRPr/>
          </a:p>
        </p:txBody>
      </p:sp>
      <p:sp>
        <p:nvSpPr>
          <p:cNvPr id="359" name="Google Shape;359;p6"/>
          <p:cNvSpPr txBox="1"/>
          <p:nvPr/>
        </p:nvSpPr>
        <p:spPr>
          <a:xfrm>
            <a:off x="5944081" y="5105793"/>
            <a:ext cx="6078746" cy="17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2F549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2F549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60" name="Google Shape;360;p6"/>
          <p:cNvGraphicFramePr/>
          <p:nvPr/>
        </p:nvGraphicFramePr>
        <p:xfrm>
          <a:off x="430614" y="1774950"/>
          <a:ext cx="4450276" cy="2203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1" name="Google Shape;361;p6"/>
          <p:cNvGraphicFramePr/>
          <p:nvPr/>
        </p:nvGraphicFramePr>
        <p:xfrm>
          <a:off x="7987557" y="1581808"/>
          <a:ext cx="4204443" cy="2300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2" name="Google Shape;362;p6"/>
          <p:cNvSpPr txBox="1"/>
          <p:nvPr/>
        </p:nvSpPr>
        <p:spPr>
          <a:xfrm flipH="1">
            <a:off x="8791931" y="1715163"/>
            <a:ext cx="115854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человека</a:t>
            </a:r>
            <a:endParaRPr/>
          </a:p>
        </p:txBody>
      </p:sp>
      <p:pic>
        <p:nvPicPr>
          <p:cNvPr id="363" name="Google Shape;363;p6" descr="Группа людей со сплошной заливкой"/>
          <p:cNvPicPr preferRelativeResize="0"/>
          <p:nvPr/>
        </p:nvPicPr>
        <p:blipFill rotWithShape="1">
          <a:blip r:embed="rId6">
            <a:alphaModFix/>
          </a:blip>
          <a:srcRect b="34848"/>
          <a:stretch/>
        </p:blipFill>
        <p:spPr>
          <a:xfrm>
            <a:off x="6159668" y="2144991"/>
            <a:ext cx="1157094" cy="7538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4" name="Google Shape;364;p6"/>
          <p:cNvGraphicFramePr/>
          <p:nvPr/>
        </p:nvGraphicFramePr>
        <p:xfrm>
          <a:off x="401895" y="4318535"/>
          <a:ext cx="6315800" cy="2203975"/>
        </p:xfrm>
        <a:graphic>
          <a:graphicData uri="http://schemas.openxmlformats.org/drawingml/2006/table">
            <a:tbl>
              <a:tblPr firstRow="1" firstCol="1" bandRow="1">
                <a:noFill/>
                <a:tableStyleId>{11390250-8338-4D8C-B929-712559CCBC68}</a:tableStyleId>
              </a:tblPr>
              <a:tblGrid>
                <a:gridCol w="284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5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0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ВУЗ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Название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Объем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Ссылка на ДПП/ПК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Ссылка на оф. сайт вуза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8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МГТУ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Технологии бизнес-проектирования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144 ч.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sng" strike="noStrike" cap="non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/>
                        </a:rPr>
                        <a:t>http://dpo.mkgtu.ru/</a:t>
                      </a: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sng" strike="noStrike" cap="non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/>
                        </a:rPr>
                        <a:t>https://mkgtu.ru/</a:t>
                      </a: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КГУФКСТ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Технология и методы инклюзивного профессионально-ориентированного образования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108 ч.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sng" strike="noStrike" cap="non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9"/>
                        </a:rPr>
                        <a:t>https://kgufkst.ru/structure/fakultety/the-faculty-training-and-retraining/</a:t>
                      </a: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sng" strike="noStrike" cap="non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0"/>
                        </a:rPr>
                        <a:t>https://kgufkst.ru/</a:t>
                      </a: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65" name="Google Shape;365;p6"/>
          <p:cNvPicPr preferRelativeResize="0"/>
          <p:nvPr/>
        </p:nvPicPr>
        <p:blipFill rotWithShape="1">
          <a:blip r:embed="rId11">
            <a:alphaModFix/>
          </a:blip>
          <a:srcRect t="40220" r="22030"/>
          <a:stretch/>
        </p:blipFill>
        <p:spPr>
          <a:xfrm>
            <a:off x="7081996" y="4007914"/>
            <a:ext cx="4726180" cy="26403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p6"/>
          <p:cNvGrpSpPr/>
          <p:nvPr/>
        </p:nvGrpSpPr>
        <p:grpSpPr>
          <a:xfrm>
            <a:off x="5517806" y="2904098"/>
            <a:ext cx="2687037" cy="1074815"/>
            <a:chOff x="373371" y="0"/>
            <a:chExt cx="2687037" cy="1074815"/>
          </a:xfrm>
        </p:grpSpPr>
        <p:sp>
          <p:nvSpPr>
            <p:cNvPr id="367" name="Google Shape;367;p6"/>
            <p:cNvSpPr/>
            <p:nvPr/>
          </p:nvSpPr>
          <p:spPr>
            <a:xfrm>
              <a:off x="373371" y="0"/>
              <a:ext cx="2687037" cy="107481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695815" y="188092"/>
              <a:ext cx="886722" cy="52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 txBox="1"/>
            <p:nvPr/>
          </p:nvSpPr>
          <p:spPr>
            <a:xfrm>
              <a:off x="695815" y="188092"/>
              <a:ext cx="886722" cy="52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265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Численность</a:t>
              </a:r>
              <a:r>
                <a:rPr lang="ru-RU" sz="1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слушателей</a:t>
              </a: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1716890" y="360063"/>
              <a:ext cx="1047944" cy="52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 txBox="1"/>
            <p:nvPr/>
          </p:nvSpPr>
          <p:spPr>
            <a:xfrm>
              <a:off x="1716890" y="360063"/>
              <a:ext cx="1047944" cy="52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265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Количество</a:t>
              </a:r>
              <a:r>
                <a:rPr lang="ru-RU" sz="1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вузов</a:t>
              </a:r>
              <a:endParaRPr/>
            </a:p>
          </p:txBody>
        </p:sp>
      </p:grpSp>
      <p:sp>
        <p:nvSpPr>
          <p:cNvPr id="372" name="Google Shape;372;p6"/>
          <p:cNvSpPr txBox="1"/>
          <p:nvPr/>
        </p:nvSpPr>
        <p:spPr>
          <a:xfrm>
            <a:off x="7283407" y="6364285"/>
            <a:ext cx="60979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https://stepik.org/course/107242/promo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7"/>
          <p:cNvPicPr preferRelativeResize="0"/>
          <p:nvPr/>
        </p:nvPicPr>
        <p:blipFill rotWithShape="1">
          <a:blip r:embed="rId3">
            <a:alphaModFix/>
          </a:blip>
          <a:srcRect l="29990" t="19025" r="4561" b="21061"/>
          <a:stretch/>
        </p:blipFill>
        <p:spPr>
          <a:xfrm rot="199055">
            <a:off x="86162" y="2559360"/>
            <a:ext cx="3060328" cy="157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7" descr="Изображение выглядит как текст, человек, стоит, в позе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3899" y="2490762"/>
            <a:ext cx="1740158" cy="130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7" descr="Изображение выглядит как текст, человек, в позе, группа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6654" y="2587485"/>
            <a:ext cx="1909326" cy="127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7"/>
          <p:cNvPicPr preferRelativeResize="0"/>
          <p:nvPr/>
        </p:nvPicPr>
        <p:blipFill rotWithShape="1">
          <a:blip r:embed="rId6">
            <a:alphaModFix/>
          </a:blip>
          <a:srcRect t="23280"/>
          <a:stretch/>
        </p:blipFill>
        <p:spPr>
          <a:xfrm>
            <a:off x="2118825" y="53525"/>
            <a:ext cx="7838878" cy="103905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7"/>
          <p:cNvSpPr txBox="1"/>
          <p:nvPr/>
        </p:nvSpPr>
        <p:spPr>
          <a:xfrm>
            <a:off x="318268" y="961212"/>
            <a:ext cx="542919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 Всероссийский сетевой конкурс студенческих проектов «Профессиональное завтра» с участием студентов с инвалидностью</a:t>
            </a:r>
            <a:endParaRPr sz="1400" b="0" i="0" u="none" strike="noStrike" cap="none">
              <a:solidFill>
                <a:srgbClr val="2F549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p7"/>
          <p:cNvSpPr txBox="1"/>
          <p:nvPr/>
        </p:nvSpPr>
        <p:spPr>
          <a:xfrm rot="-5400000">
            <a:off x="-1187598" y="4500185"/>
            <a:ext cx="281537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Номинации</a:t>
            </a:r>
            <a:endParaRPr sz="1800" b="0" i="0" u="none" strike="noStrike" cap="non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84" name="Google Shape;384;p7"/>
          <p:cNvGrpSpPr/>
          <p:nvPr/>
        </p:nvGrpSpPr>
        <p:grpSpPr>
          <a:xfrm>
            <a:off x="6717905" y="1210063"/>
            <a:ext cx="2333121" cy="3207649"/>
            <a:chOff x="2110653" y="-1"/>
            <a:chExt cx="2436869" cy="2551980"/>
          </a:xfrm>
        </p:grpSpPr>
        <p:sp>
          <p:nvSpPr>
            <p:cNvPr id="385" name="Google Shape;385;p7"/>
            <p:cNvSpPr/>
            <p:nvPr/>
          </p:nvSpPr>
          <p:spPr>
            <a:xfrm>
              <a:off x="2595529" y="1275990"/>
              <a:ext cx="318078" cy="9091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6" name="Google Shape;386;p7"/>
            <p:cNvSpPr txBox="1"/>
            <p:nvPr/>
          </p:nvSpPr>
          <p:spPr>
            <a:xfrm>
              <a:off x="2730489" y="1706481"/>
              <a:ext cx="48158" cy="48158"/>
            </a:xfrm>
            <a:prstGeom prst="rect">
              <a:avLst/>
            </a:prstGeom>
            <a:noFill/>
            <a:ln w="952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2595529" y="1275990"/>
              <a:ext cx="318078" cy="3030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8" name="Google Shape;388;p7"/>
            <p:cNvSpPr txBox="1"/>
            <p:nvPr/>
          </p:nvSpPr>
          <p:spPr>
            <a:xfrm>
              <a:off x="2743585" y="1416530"/>
              <a:ext cx="21966" cy="21966"/>
            </a:xfrm>
            <a:prstGeom prst="rect">
              <a:avLst/>
            </a:prstGeom>
            <a:noFill/>
            <a:ln w="952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595529" y="972942"/>
              <a:ext cx="318078" cy="3030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0" name="Google Shape;390;p7"/>
            <p:cNvSpPr txBox="1"/>
            <p:nvPr/>
          </p:nvSpPr>
          <p:spPr>
            <a:xfrm>
              <a:off x="2743585" y="1113482"/>
              <a:ext cx="21966" cy="21966"/>
            </a:xfrm>
            <a:prstGeom prst="rect">
              <a:avLst/>
            </a:prstGeom>
            <a:noFill/>
            <a:ln w="952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2595529" y="366847"/>
              <a:ext cx="318078" cy="9091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2" name="Google Shape;392;p7"/>
            <p:cNvSpPr txBox="1"/>
            <p:nvPr/>
          </p:nvSpPr>
          <p:spPr>
            <a:xfrm>
              <a:off x="2730489" y="797339"/>
              <a:ext cx="48158" cy="48158"/>
            </a:xfrm>
            <a:prstGeom prst="rect">
              <a:avLst/>
            </a:prstGeom>
            <a:noFill/>
            <a:ln w="952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 rot="-5400000">
              <a:off x="1077101" y="1033551"/>
              <a:ext cx="2551980" cy="48487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4" name="Google Shape;394;p7"/>
            <p:cNvSpPr txBox="1"/>
            <p:nvPr/>
          </p:nvSpPr>
          <p:spPr>
            <a:xfrm rot="-5400000">
              <a:off x="1077101" y="1033551"/>
              <a:ext cx="2551980" cy="484876"/>
            </a:xfrm>
            <a:prstGeom prst="rect">
              <a:avLst/>
            </a:prstGeom>
            <a:noFill/>
            <a:ln w="952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ru-RU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22 заявки (от партнерской сети РУМЦ ЮФУ)</a:t>
              </a: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2913608" y="124409"/>
              <a:ext cx="1590393" cy="48487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6" name="Google Shape;396;p7"/>
            <p:cNvSpPr txBox="1"/>
            <p:nvPr/>
          </p:nvSpPr>
          <p:spPr>
            <a:xfrm>
              <a:off x="2913608" y="124409"/>
              <a:ext cx="1590393" cy="484876"/>
            </a:xfrm>
            <a:prstGeom prst="rect">
              <a:avLst/>
            </a:prstGeom>
            <a:noFill/>
            <a:ln w="952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975" tIns="6975" rIns="6975" bIns="69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ru-RU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12 – «Социальный проект»</a:t>
              </a: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2913608" y="730504"/>
              <a:ext cx="1590393" cy="48487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8" name="Google Shape;398;p7"/>
            <p:cNvSpPr txBox="1"/>
            <p:nvPr/>
          </p:nvSpPr>
          <p:spPr>
            <a:xfrm>
              <a:off x="2913608" y="730504"/>
              <a:ext cx="1590393" cy="484876"/>
            </a:xfrm>
            <a:prstGeom prst="rect">
              <a:avLst/>
            </a:prstGeom>
            <a:noFill/>
            <a:ln w="952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975" tIns="6975" rIns="6975" bIns="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ru-RU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5 -«Исследовательская работа» </a:t>
              </a: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2913608" y="1336599"/>
              <a:ext cx="1590393" cy="48487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0" name="Google Shape;400;p7"/>
            <p:cNvSpPr txBox="1"/>
            <p:nvPr/>
          </p:nvSpPr>
          <p:spPr>
            <a:xfrm>
              <a:off x="2913608" y="1336599"/>
              <a:ext cx="1590393" cy="484876"/>
            </a:xfrm>
            <a:prstGeom prst="rect">
              <a:avLst/>
            </a:prstGeom>
            <a:noFill/>
            <a:ln w="952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975" tIns="6975" rIns="6975" bIns="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ru-RU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 – «Социальная реклама»</a:t>
              </a: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1" name="Google Shape;401;p7"/>
            <p:cNvSpPr txBox="1"/>
            <p:nvPr/>
          </p:nvSpPr>
          <p:spPr>
            <a:xfrm>
              <a:off x="2904739" y="1909232"/>
              <a:ext cx="1642783" cy="504814"/>
            </a:xfrm>
            <a:prstGeom prst="rect">
              <a:avLst/>
            </a:prstGeom>
            <a:noFill/>
            <a:ln w="952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975" tIns="6975" rIns="6975" bIns="69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ru-RU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 – «Профессиональный стар-ап молодежи»</a:t>
              </a: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02" name="Google Shape;402;p7"/>
          <p:cNvGrpSpPr/>
          <p:nvPr/>
        </p:nvGrpSpPr>
        <p:grpSpPr>
          <a:xfrm>
            <a:off x="3426072" y="1482436"/>
            <a:ext cx="3573870" cy="1429547"/>
            <a:chOff x="997647" y="0"/>
            <a:chExt cx="3573870" cy="1429547"/>
          </a:xfrm>
        </p:grpSpPr>
        <p:sp>
          <p:nvSpPr>
            <p:cNvPr id="403" name="Google Shape;403;p7"/>
            <p:cNvSpPr/>
            <p:nvPr/>
          </p:nvSpPr>
          <p:spPr>
            <a:xfrm>
              <a:off x="997647" y="0"/>
              <a:ext cx="3573870" cy="14295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ED7D3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1413360" y="250170"/>
              <a:ext cx="1179377" cy="700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5" name="Google Shape;405;p7"/>
            <p:cNvSpPr txBox="1"/>
            <p:nvPr/>
          </p:nvSpPr>
          <p:spPr>
            <a:xfrm>
              <a:off x="1413360" y="250170"/>
              <a:ext cx="1179377" cy="700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1100" rIns="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ru-RU" sz="18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 экспертов</a:t>
              </a:r>
              <a:endPara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771431" y="478898"/>
              <a:ext cx="1393809" cy="700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7" name="Google Shape;407;p7"/>
            <p:cNvSpPr txBox="1"/>
            <p:nvPr/>
          </p:nvSpPr>
          <p:spPr>
            <a:xfrm>
              <a:off x="2973512" y="469632"/>
              <a:ext cx="1393809" cy="700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1100" rIns="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ru-RU" sz="20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19 </a:t>
              </a:r>
              <a:r>
                <a:rPr lang="ru-RU" sz="18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публикаций</a:t>
              </a:r>
              <a:endPara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aphicFrame>
        <p:nvGraphicFramePr>
          <p:cNvPr id="408" name="Google Shape;408;p7"/>
          <p:cNvGraphicFramePr/>
          <p:nvPr/>
        </p:nvGraphicFramePr>
        <p:xfrm>
          <a:off x="3109030" y="4172797"/>
          <a:ext cx="3647275" cy="2438575"/>
        </p:xfrm>
        <a:graphic>
          <a:graphicData uri="http://schemas.openxmlformats.org/drawingml/2006/table">
            <a:tbl>
              <a:tblPr firstRow="1" bandRow="1">
                <a:noFill/>
                <a:tableStyleId>{CC38F54B-6B41-4816-8D65-8DFE48D43C50}</a:tableStyleId>
              </a:tblPr>
              <a:tblGrid>
                <a:gridCol w="1102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9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6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ОБЩЕЕ КОЛ-ВО УЧАСТНИОВ</a:t>
                      </a: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УЧАСТНИКИ С ОВЗ</a:t>
                      </a: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ПРОЕКТЫ</a:t>
                      </a: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Заочный этап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756</a:t>
                      </a:r>
                      <a:endParaRPr sz="1200" b="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384</a:t>
                      </a:r>
                      <a:endParaRPr sz="1200" b="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465</a:t>
                      </a:r>
                      <a:endParaRPr sz="1200" b="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Очный этап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210</a:t>
                      </a:r>
                      <a:endParaRPr sz="1200" b="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109</a:t>
                      </a:r>
                      <a:endParaRPr sz="1200" b="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123</a:t>
                      </a:r>
                      <a:endParaRPr sz="1200" b="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Победители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</a:t>
                      </a:r>
                      <a:endParaRPr sz="1200" b="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200" b="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b="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</a:t>
                      </a:r>
                      <a:endParaRPr sz="1200" b="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" name="Google Shape;409;p7"/>
          <p:cNvPicPr preferRelativeResize="0"/>
          <p:nvPr/>
        </p:nvPicPr>
        <p:blipFill rotWithShape="1">
          <a:blip r:embed="rId7">
            <a:alphaModFix/>
          </a:blip>
          <a:srcRect l="30300" t="19886" r="1117" b="8290"/>
          <a:stretch/>
        </p:blipFill>
        <p:spPr>
          <a:xfrm>
            <a:off x="6819404" y="4521619"/>
            <a:ext cx="2172149" cy="20862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p7"/>
          <p:cNvGrpSpPr/>
          <p:nvPr/>
        </p:nvGrpSpPr>
        <p:grpSpPr>
          <a:xfrm>
            <a:off x="482718" y="4137628"/>
            <a:ext cx="2078368" cy="2435400"/>
            <a:chOff x="0" y="63974"/>
            <a:chExt cx="2078368" cy="2435400"/>
          </a:xfrm>
        </p:grpSpPr>
        <p:sp>
          <p:nvSpPr>
            <p:cNvPr id="411" name="Google Shape;411;p7"/>
            <p:cNvSpPr/>
            <p:nvPr/>
          </p:nvSpPr>
          <p:spPr>
            <a:xfrm>
              <a:off x="0" y="226334"/>
              <a:ext cx="2078368" cy="277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528C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103918" y="63974"/>
              <a:ext cx="1454857" cy="324720"/>
            </a:xfrm>
            <a:prstGeom prst="roundRect">
              <a:avLst>
                <a:gd name="adj" fmla="val 16667"/>
              </a:avLst>
            </a:prstGeom>
            <a:solidFill>
              <a:srgbClr val="528CB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 txBox="1"/>
            <p:nvPr/>
          </p:nvSpPr>
          <p:spPr>
            <a:xfrm>
              <a:off x="119770" y="79826"/>
              <a:ext cx="1423153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975" tIns="0" rIns="549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u-RU" sz="10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Исследовательская работа</a:t>
              </a:r>
              <a:endParaRPr sz="1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0" y="725294"/>
              <a:ext cx="2078368" cy="277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6597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103918" y="562934"/>
              <a:ext cx="1454857" cy="324720"/>
            </a:xfrm>
            <a:prstGeom prst="roundRect">
              <a:avLst>
                <a:gd name="adj" fmla="val 16667"/>
              </a:avLst>
            </a:prstGeom>
            <a:solidFill>
              <a:srgbClr val="6597C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 txBox="1"/>
            <p:nvPr/>
          </p:nvSpPr>
          <p:spPr>
            <a:xfrm>
              <a:off x="119770" y="578786"/>
              <a:ext cx="1423153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975" tIns="0" rIns="549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Мое полезное изобретение</a:t>
              </a:r>
              <a:endParaRPr sz="1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0" y="1224254"/>
              <a:ext cx="2078368" cy="277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79A3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105340" y="1095262"/>
              <a:ext cx="1454857" cy="324720"/>
            </a:xfrm>
            <a:prstGeom prst="roundRect">
              <a:avLst>
                <a:gd name="adj" fmla="val 16667"/>
              </a:avLst>
            </a:prstGeom>
            <a:solidFill>
              <a:srgbClr val="79A3D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 txBox="1"/>
            <p:nvPr/>
          </p:nvSpPr>
          <p:spPr>
            <a:xfrm>
              <a:off x="121192" y="1111114"/>
              <a:ext cx="1423153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975" tIns="0" rIns="549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Профессиональный старт-ап молодежи</a:t>
              </a:r>
              <a:endParaRPr sz="1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0" y="1723214"/>
              <a:ext cx="2078368" cy="277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8EB1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85234" y="1563669"/>
              <a:ext cx="1454857" cy="324720"/>
            </a:xfrm>
            <a:prstGeom prst="roundRect">
              <a:avLst>
                <a:gd name="adj" fmla="val 16667"/>
              </a:avLst>
            </a:prstGeom>
            <a:solidFill>
              <a:srgbClr val="8EB1D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 txBox="1"/>
            <p:nvPr/>
          </p:nvSpPr>
          <p:spPr>
            <a:xfrm>
              <a:off x="101086" y="1579521"/>
              <a:ext cx="1423153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975" tIns="0" rIns="549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Социальная реклама</a:t>
              </a:r>
              <a:endParaRPr sz="1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0" y="2222174"/>
              <a:ext cx="2078368" cy="277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A3BF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103918" y="2059814"/>
              <a:ext cx="1454857" cy="324720"/>
            </a:xfrm>
            <a:prstGeom prst="roundRect">
              <a:avLst>
                <a:gd name="adj" fmla="val 16667"/>
              </a:avLst>
            </a:prstGeom>
            <a:solidFill>
              <a:srgbClr val="A3BFE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 txBox="1"/>
            <p:nvPr/>
          </p:nvSpPr>
          <p:spPr>
            <a:xfrm>
              <a:off x="119770" y="2075666"/>
              <a:ext cx="1423153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975" tIns="0" rIns="549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Социальный проект</a:t>
              </a:r>
              <a:endParaRPr/>
            </a:p>
          </p:txBody>
        </p:sp>
      </p:grpSp>
      <p:sp>
        <p:nvSpPr>
          <p:cNvPr id="426" name="Google Shape;426;p7"/>
          <p:cNvSpPr/>
          <p:nvPr/>
        </p:nvSpPr>
        <p:spPr>
          <a:xfrm>
            <a:off x="1403827" y="1776832"/>
            <a:ext cx="477783" cy="4830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7" name="Google Shape;427;p7"/>
          <p:cNvSpPr txBox="1"/>
          <p:nvPr/>
        </p:nvSpPr>
        <p:spPr>
          <a:xfrm>
            <a:off x="1389078" y="1776413"/>
            <a:ext cx="164378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r>
            <a:endParaRPr/>
          </a:p>
        </p:txBody>
      </p:sp>
      <p:sp>
        <p:nvSpPr>
          <p:cNvPr id="428" name="Google Shape;428;p7"/>
          <p:cNvSpPr txBox="1"/>
          <p:nvPr/>
        </p:nvSpPr>
        <p:spPr>
          <a:xfrm>
            <a:off x="161538" y="1777588"/>
            <a:ext cx="180548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Экспертное сообщество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Участники</a:t>
            </a:r>
            <a:endParaRPr sz="1400" b="1" i="0" u="none" strike="noStrike" cap="none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9" name="Google Shape;429;p7"/>
          <p:cNvSpPr/>
          <p:nvPr/>
        </p:nvSpPr>
        <p:spPr>
          <a:xfrm>
            <a:off x="1403827" y="2298742"/>
            <a:ext cx="477783" cy="4830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0" name="Google Shape;430;p7"/>
          <p:cNvSpPr txBox="1"/>
          <p:nvPr/>
        </p:nvSpPr>
        <p:spPr>
          <a:xfrm>
            <a:off x="1389079" y="2320057"/>
            <a:ext cx="164378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</a:t>
            </a:r>
            <a:endParaRPr/>
          </a:p>
        </p:txBody>
      </p:sp>
      <p:sp>
        <p:nvSpPr>
          <p:cNvPr id="431" name="Google Shape;431;p7"/>
          <p:cNvSpPr txBox="1"/>
          <p:nvPr/>
        </p:nvSpPr>
        <p:spPr>
          <a:xfrm>
            <a:off x="1918595" y="1846172"/>
            <a:ext cx="15447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3A383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городов</a:t>
            </a:r>
            <a:endParaRPr/>
          </a:p>
        </p:txBody>
      </p:sp>
      <p:sp>
        <p:nvSpPr>
          <p:cNvPr id="432" name="Google Shape;432;p7"/>
          <p:cNvSpPr txBox="1"/>
          <p:nvPr/>
        </p:nvSpPr>
        <p:spPr>
          <a:xfrm>
            <a:off x="1904676" y="2387774"/>
            <a:ext cx="154390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регионов</a:t>
            </a:r>
            <a:endParaRPr/>
          </a:p>
        </p:txBody>
      </p:sp>
      <p:sp>
        <p:nvSpPr>
          <p:cNvPr id="433" name="Google Shape;433;p7"/>
          <p:cNvSpPr txBox="1"/>
          <p:nvPr/>
        </p:nvSpPr>
        <p:spPr>
          <a:xfrm>
            <a:off x="8763375" y="972385"/>
            <a:ext cx="35904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2F559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Форум инклюзивного высшего образования</a:t>
            </a:r>
            <a:endParaRPr sz="1400" b="0" i="0" u="none" strike="noStrike" cap="none">
              <a:solidFill>
                <a:srgbClr val="2F559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4" name="Google Shape;434;p7"/>
          <p:cNvSpPr/>
          <p:nvPr/>
        </p:nvSpPr>
        <p:spPr>
          <a:xfrm>
            <a:off x="11070540" y="4014601"/>
            <a:ext cx="477783" cy="4830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Google Shape;435;p7"/>
          <p:cNvSpPr txBox="1"/>
          <p:nvPr/>
        </p:nvSpPr>
        <p:spPr>
          <a:xfrm>
            <a:off x="11108690" y="3981090"/>
            <a:ext cx="4777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/>
          </a:p>
        </p:txBody>
      </p:sp>
      <p:sp>
        <p:nvSpPr>
          <p:cNvPr id="436" name="Google Shape;436;p7"/>
          <p:cNvSpPr txBox="1"/>
          <p:nvPr/>
        </p:nvSpPr>
        <p:spPr>
          <a:xfrm>
            <a:off x="10291182" y="5361854"/>
            <a:ext cx="13394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ED7D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800" b="1" i="0" u="none" strike="noStrike" cap="none">
              <a:solidFill>
                <a:srgbClr val="ED7D3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7" name="Google Shape;437;p7"/>
          <p:cNvSpPr txBox="1"/>
          <p:nvPr/>
        </p:nvSpPr>
        <p:spPr>
          <a:xfrm>
            <a:off x="9221695" y="5763593"/>
            <a:ext cx="248188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место по количеству представленных готовых к реализации продуктов</a:t>
            </a:r>
            <a:endParaRPr sz="1200" b="1" i="0" u="none" strike="noStrike" cap="none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8" name="Google Shape;438;p7" descr="Стрелка: прямо со сплошной заливкой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957703" y="3759665"/>
            <a:ext cx="1003196" cy="103914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7"/>
          <p:cNvSpPr/>
          <p:nvPr/>
        </p:nvSpPr>
        <p:spPr>
          <a:xfrm>
            <a:off x="9410461" y="4029686"/>
            <a:ext cx="477783" cy="4830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0" name="Google Shape;440;p7"/>
          <p:cNvSpPr txBox="1"/>
          <p:nvPr/>
        </p:nvSpPr>
        <p:spPr>
          <a:xfrm>
            <a:off x="9392561" y="4025615"/>
            <a:ext cx="8189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72</a:t>
            </a: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1" name="Google Shape;441;p7"/>
          <p:cNvSpPr txBox="1"/>
          <p:nvPr/>
        </p:nvSpPr>
        <p:spPr>
          <a:xfrm>
            <a:off x="10699281" y="4482856"/>
            <a:ext cx="147883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коробочных решений от партнерской сети РУМЦ ЮФУ</a:t>
            </a:r>
            <a:endParaRPr/>
          </a:p>
        </p:txBody>
      </p:sp>
      <p:sp>
        <p:nvSpPr>
          <p:cNvPr id="442" name="Google Shape;442;p7"/>
          <p:cNvSpPr txBox="1"/>
          <p:nvPr/>
        </p:nvSpPr>
        <p:spPr>
          <a:xfrm>
            <a:off x="8836059" y="4569059"/>
            <a:ext cx="157284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проекта, поданных на Форум</a:t>
            </a:r>
            <a:endParaRPr/>
          </a:p>
        </p:txBody>
      </p:sp>
      <p:sp>
        <p:nvSpPr>
          <p:cNvPr id="443" name="Google Shape;443;p7"/>
          <p:cNvSpPr/>
          <p:nvPr/>
        </p:nvSpPr>
        <p:spPr>
          <a:xfrm>
            <a:off x="10148419" y="5325594"/>
            <a:ext cx="621764" cy="610135"/>
          </a:xfrm>
          <a:prstGeom prst="ellipse">
            <a:avLst/>
          </a:prstGeom>
          <a:noFill/>
          <a:ln w="25400" cap="flat" cmpd="sng">
            <a:solidFill>
              <a:srgbClr val="ED7D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4" name="Google Shape;444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17662" y="1521894"/>
            <a:ext cx="2481881" cy="150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7"/>
          <p:cNvPicPr preferRelativeResize="0"/>
          <p:nvPr/>
        </p:nvPicPr>
        <p:blipFill rotWithShape="1">
          <a:blip r:embed="rId10">
            <a:alphaModFix/>
          </a:blip>
          <a:srcRect l="-1" t="16985" r="21711" b="15182"/>
          <a:stretch/>
        </p:blipFill>
        <p:spPr>
          <a:xfrm>
            <a:off x="9610296" y="2661812"/>
            <a:ext cx="1893822" cy="123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1302</Words>
  <Application>Microsoft Office PowerPoint</Application>
  <PresentationFormat>Широкоэкранный</PresentationFormat>
  <Paragraphs>303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Lora</vt:lpstr>
      <vt:lpstr>Noto Sans Symbols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Черный Марк Николаевич</cp:lastModifiedBy>
  <cp:revision>1</cp:revision>
  <dcterms:created xsi:type="dcterms:W3CDTF">2019-03-13T15:20:38Z</dcterms:created>
  <dcterms:modified xsi:type="dcterms:W3CDTF">2023-01-27T11:11:31Z</dcterms:modified>
</cp:coreProperties>
</file>