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9" r:id="rId2"/>
  </p:sldMasterIdLst>
  <p:notesMasterIdLst>
    <p:notesMasterId r:id="rId16"/>
  </p:notesMasterIdLst>
  <p:sldIdLst>
    <p:sldId id="256" r:id="rId3"/>
    <p:sldId id="269" r:id="rId4"/>
    <p:sldId id="271" r:id="rId5"/>
    <p:sldId id="274" r:id="rId6"/>
    <p:sldId id="259" r:id="rId7"/>
    <p:sldId id="273" r:id="rId8"/>
    <p:sldId id="261" r:id="rId9"/>
    <p:sldId id="275" r:id="rId10"/>
    <p:sldId id="264" r:id="rId11"/>
    <p:sldId id="265" r:id="rId12"/>
    <p:sldId id="266" r:id="rId13"/>
    <p:sldId id="267" r:id="rId14"/>
    <p:sldId id="268" r:id="rId15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1" roundtripDataSignature="AMtx7mjeiVtmDUYqo6D6oO2VtGYepWM26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C8EC39F-B435-43F6-B9C0-EC8922676487}">
  <a:tblStyle styleId="{6C8EC39F-B435-43F6-B9C0-EC8922676487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/>
      <a:tcStyle>
        <a:tcBdr/>
        <a:fill>
          <a:solidFill>
            <a:srgbClr val="CDD4EA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DD4EA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70" autoAdjust="0"/>
    <p:restoredTop sz="94144"/>
  </p:normalViewPr>
  <p:slideViewPr>
    <p:cSldViewPr snapToGrid="0">
      <p:cViewPr varScale="1">
        <p:scale>
          <a:sx n="86" d="100"/>
          <a:sy n="86" d="100"/>
        </p:scale>
        <p:origin x="720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21" Type="http://customschemas.google.com/relationships/presentationmetadata" Target="meta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1" name="Google Shape;1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43" name="Google Shape;24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53" name="Google Shape;25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64" name="Google Shape;264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143e214ceef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74" name="Google Shape;274;g143e214ceef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51" name="Google Shape;1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577134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71" name="Google Shape;17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80462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61" name="Google Shape;16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082273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81" name="Google Shape;181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191" name="Google Shape;191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425517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01" name="Google Shape;201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21" name="Google Shape;22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3334953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233" name="Google Shape;233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1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2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2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2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2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3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271100" cy="54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3" name="Google Shape;83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6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36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9" name="Google Shape;89;p3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3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3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3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3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95" name="Google Shape;95;p3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3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7" name="Google Shape;97;p3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3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38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3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3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9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39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08" name="Google Shape;108;p39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9" name="Google Shape;109;p39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10" name="Google Shape;110;p39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1" name="Google Shape;111;p3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3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3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4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4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4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4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4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4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4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26" name="Google Shape;126;p4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27" name="Google Shape;127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9" name="Google Shape;129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4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133" name="Google Shape;133;p4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34" name="Google Shape;134;p4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4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1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1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1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4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4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0" name="Google Shape;140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1" name="Google Shape;141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4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4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46" name="Google Shape;146;p4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4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8" name="Google Shape;148;p4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1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1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1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1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3" name="Google Shape;33;p1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4" name="Google Shape;34;p1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5" name="Google Shape;35;p1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1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1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1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1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1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1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2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1" name="Google Shape;51;p2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2" name="Google Shape;52;p2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2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2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2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58" name="Google Shape;58;p2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9" name="Google Shape;59;p2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2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2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2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2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2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2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21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1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" name="Google Shape;9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6" name="Google Shape;76;p3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7" name="Google Shape;77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8" name="Google Shape;78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9" name="Google Shape;79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-RU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olga.kuznetcova.7" TargetMode="External"/><Relationship Id="rId3" Type="http://schemas.openxmlformats.org/officeDocument/2006/relationships/hyperlink" Target="https://my-social-project.ru/wiki/doku.php?id=lifeharmonization:main" TargetMode="External"/><Relationship Id="rId7" Type="http://schemas.openxmlformats.org/officeDocument/2006/relationships/hyperlink" Target="https://vk.com/id11600999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1001.ru/authors/151" TargetMode="External"/><Relationship Id="rId5" Type="http://schemas.openxmlformats.org/officeDocument/2006/relationships/hyperlink" Target="mailto:olga.kuznetsova.trud@yandex.ru" TargetMode="External"/><Relationship Id="rId4" Type="http://schemas.openxmlformats.org/officeDocument/2006/relationships/hyperlink" Target="mailto:kog2004olga@mail.ru" TargetMode="External"/><Relationship Id="rId9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facebook.com/olga.kuznetcova.7" TargetMode="External"/><Relationship Id="rId3" Type="http://schemas.openxmlformats.org/officeDocument/2006/relationships/hyperlink" Target="https://my-social-project.ru/wiki/doku.php?id=lifeharmonization:main" TargetMode="External"/><Relationship Id="rId7" Type="http://schemas.openxmlformats.org/officeDocument/2006/relationships/hyperlink" Target="https://vk.com/id11600999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Relationship Id="rId6" Type="http://schemas.openxmlformats.org/officeDocument/2006/relationships/hyperlink" Target="https://1001.ru/authors/151" TargetMode="External"/><Relationship Id="rId5" Type="http://schemas.openxmlformats.org/officeDocument/2006/relationships/hyperlink" Target="mailto:olga.kuznetsova.trud@yandex.ru" TargetMode="External"/><Relationship Id="rId10" Type="http://schemas.openxmlformats.org/officeDocument/2006/relationships/image" Target="../media/image6.png"/><Relationship Id="rId4" Type="http://schemas.openxmlformats.org/officeDocument/2006/relationships/hyperlink" Target="mailto:kog2004olga@mail.ru" TargetMode="External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vademec.ru/news/2023/01/19/voz-mirovaya-ekonomika-teryaet-1-trln-v-god-iz-za-psikhicheskikh-rasstroystv-rabotnikov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"/>
          <p:cNvSpPr txBox="1">
            <a:spLocks noGrp="1"/>
          </p:cNvSpPr>
          <p:nvPr>
            <p:ph type="ctrTitle"/>
          </p:nvPr>
        </p:nvSpPr>
        <p:spPr>
          <a:xfrm>
            <a:off x="526339" y="2177170"/>
            <a:ext cx="11139321" cy="2237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6000"/>
              <a:buNone/>
            </a:pPr>
            <a:r>
              <a:rPr lang="ru-RU" b="1" dirty="0">
                <a:solidFill>
                  <a:srgbClr val="757070"/>
                </a:solidFill>
              </a:rPr>
              <a:t>ПРОСТРАНСТВО</a:t>
            </a:r>
            <a:br>
              <a:rPr lang="ru-RU" b="1" dirty="0">
                <a:solidFill>
                  <a:srgbClr val="757070"/>
                </a:solidFill>
              </a:rPr>
            </a:br>
            <a:r>
              <a:rPr lang="ru-RU" b="1" dirty="0">
                <a:solidFill>
                  <a:srgbClr val="757070"/>
                </a:solidFill>
              </a:rPr>
              <a:t> ГАРМОНИЗАЦИИ ЖИЗНИ</a:t>
            </a:r>
            <a:endParaRPr sz="2800" b="1" cap="none" dirty="0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p1" descr="Изображение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105023" y="889971"/>
            <a:ext cx="3717608" cy="1417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75695" y="185882"/>
            <a:ext cx="1214834" cy="9918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7" name="Google Shape;157;p1"/>
          <p:cNvCxnSpPr/>
          <p:nvPr/>
        </p:nvCxnSpPr>
        <p:spPr>
          <a:xfrm rot="10800000" flipH="1">
            <a:off x="495798" y="1422657"/>
            <a:ext cx="11394731" cy="31309"/>
          </a:xfrm>
          <a:prstGeom prst="straightConnector1">
            <a:avLst/>
          </a:prstGeom>
          <a:noFill/>
          <a:ln w="9525" cap="flat" cmpd="sng">
            <a:solidFill>
              <a:srgbClr val="C55A1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8" name="Google Shape;158;p1"/>
          <p:cNvCxnSpPr/>
          <p:nvPr/>
        </p:nvCxnSpPr>
        <p:spPr>
          <a:xfrm rot="10800000" flipH="1">
            <a:off x="495797" y="5618853"/>
            <a:ext cx="11394731" cy="31309"/>
          </a:xfrm>
          <a:prstGeom prst="straightConnector1">
            <a:avLst/>
          </a:prstGeom>
          <a:noFill/>
          <a:ln w="9525" cap="flat" cmpd="sng">
            <a:solidFill>
              <a:srgbClr val="C55A11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0"/>
          <p:cNvSpPr txBox="1">
            <a:spLocks noGrp="1"/>
          </p:cNvSpPr>
          <p:nvPr>
            <p:ph type="title"/>
          </p:nvPr>
        </p:nvSpPr>
        <p:spPr>
          <a:xfrm>
            <a:off x="336000" y="451782"/>
            <a:ext cx="10151400" cy="7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4800"/>
              <a:buNone/>
            </a:pPr>
            <a:r>
              <a:rPr lang="ru-RU" sz="4800" b="1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РЕСУРСНОЕ ОБЕСПЕЧЕНИЕ</a:t>
            </a:r>
            <a:endParaRPr sz="4800" b="1" cap="none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30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endParaRPr sz="2000" dirty="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endParaRPr sz="2000" dirty="0">
              <a:solidFill>
                <a:srgbClr val="434343"/>
              </a:solidFill>
            </a:endParaRPr>
          </a:p>
        </p:txBody>
      </p:sp>
      <p:sp>
        <p:nvSpPr>
          <p:cNvPr id="247" name="Google Shape;247;p30"/>
          <p:cNvSpPr txBox="1"/>
          <p:nvPr/>
        </p:nvSpPr>
        <p:spPr>
          <a:xfrm>
            <a:off x="336000" y="1053325"/>
            <a:ext cx="1009260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Инфраструктура, источники финансирования, наличие команды и т. д.</a:t>
            </a:r>
            <a:endParaRPr/>
          </a:p>
        </p:txBody>
      </p:sp>
      <p:pic>
        <p:nvPicPr>
          <p:cNvPr id="249" name="Google Shape;249;p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75695" y="185882"/>
            <a:ext cx="1214834" cy="9918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0" name="Google Shape;250;p30"/>
          <p:cNvCxnSpPr/>
          <p:nvPr/>
        </p:nvCxnSpPr>
        <p:spPr>
          <a:xfrm rot="10800000" flipH="1">
            <a:off x="495798" y="1422657"/>
            <a:ext cx="11394731" cy="31309"/>
          </a:xfrm>
          <a:prstGeom prst="straightConnector1">
            <a:avLst/>
          </a:prstGeom>
          <a:noFill/>
          <a:ln w="9525" cap="flat" cmpd="sng">
            <a:solidFill>
              <a:srgbClr val="C55A1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1B15D03F-D119-4F23-89B5-2DAE943769D5}"/>
              </a:ext>
            </a:extLst>
          </p:cNvPr>
          <p:cNvSpPr txBox="1"/>
          <p:nvPr/>
        </p:nvSpPr>
        <p:spPr>
          <a:xfrm>
            <a:off x="1338146" y="1694992"/>
            <a:ext cx="883176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Инфраструктура</a:t>
            </a:r>
            <a:r>
              <a:rPr lang="ru-RU" dirty="0"/>
              <a:t>:</a:t>
            </a:r>
          </a:p>
          <a:p>
            <a:r>
              <a:rPr lang="ru-RU" dirty="0"/>
              <a:t>Использование оборудованных площадок бесплатно за счет межведомственного взаимодействия и взаимовыгодного сотрудничества с государственными и негосударственными партнерами (инфраструктура уже существует)</a:t>
            </a:r>
          </a:p>
          <a:p>
            <a:endParaRPr lang="ru-RU" dirty="0"/>
          </a:p>
          <a:p>
            <a:r>
              <a:rPr lang="ru-RU" b="1" dirty="0"/>
              <a:t>Источники финансирования</a:t>
            </a:r>
            <a:r>
              <a:rPr lang="ru-RU" dirty="0"/>
              <a:t>:</a:t>
            </a:r>
          </a:p>
          <a:p>
            <a:r>
              <a:rPr lang="ru-RU" dirty="0"/>
              <a:t>Зарплата в государственном секторе (?)</a:t>
            </a:r>
          </a:p>
          <a:p>
            <a:endParaRPr lang="ru-RU" dirty="0"/>
          </a:p>
          <a:p>
            <a:r>
              <a:rPr lang="ru-RU" b="1" dirty="0"/>
              <a:t>Наличие команды </a:t>
            </a:r>
            <a:r>
              <a:rPr lang="ru-RU" dirty="0"/>
              <a:t>(в стадии формирования, необходимо распределять роли):</a:t>
            </a:r>
          </a:p>
          <a:p>
            <a:r>
              <a:rPr lang="ru-RU" dirty="0"/>
              <a:t>- Медицинский психолог</a:t>
            </a:r>
          </a:p>
          <a:p>
            <a:r>
              <a:rPr lang="ru-RU" dirty="0"/>
              <a:t>- Специалист по социальной работе</a:t>
            </a:r>
          </a:p>
          <a:p>
            <a:r>
              <a:rPr lang="ru-RU" dirty="0"/>
              <a:t>- </a:t>
            </a:r>
            <a:r>
              <a:rPr lang="ru-RU" u="sng" dirty="0"/>
              <a:t>Преподаватель-методист с университетским опытом</a:t>
            </a:r>
            <a:r>
              <a:rPr lang="ru-RU" dirty="0"/>
              <a:t> (отсутствует; можно взять из ЦМД)</a:t>
            </a:r>
          </a:p>
          <a:p>
            <a:r>
              <a:rPr lang="ru-RU" dirty="0"/>
              <a:t>- </a:t>
            </a:r>
            <a:r>
              <a:rPr lang="en-US" dirty="0"/>
              <a:t>IT-</a:t>
            </a:r>
            <a:r>
              <a:rPr lang="ru-RU" dirty="0"/>
              <a:t>специалист</a:t>
            </a:r>
          </a:p>
          <a:p>
            <a:r>
              <a:rPr lang="ru-RU" dirty="0"/>
              <a:t>- Делопроизводитель</a:t>
            </a:r>
          </a:p>
          <a:p>
            <a:r>
              <a:rPr lang="ru-RU" dirty="0"/>
              <a:t>- Модератор чата</a:t>
            </a:r>
          </a:p>
          <a:p>
            <a:r>
              <a:rPr lang="ru-RU" dirty="0"/>
              <a:t>- Бухгалтер</a:t>
            </a:r>
          </a:p>
          <a:p>
            <a:r>
              <a:rPr lang="ru-RU" dirty="0"/>
              <a:t>- Юрист</a:t>
            </a:r>
          </a:p>
          <a:p>
            <a:endParaRPr lang="ru-RU" dirty="0"/>
          </a:p>
          <a:p>
            <a:r>
              <a:rPr lang="ru-RU" b="1" dirty="0"/>
              <a:t>Расходные материалы </a:t>
            </a:r>
            <a:r>
              <a:rPr lang="ru-RU" dirty="0"/>
              <a:t>(на данный момент за счет средств руководителя (медицинского психолога),  соведущего (специалиста по социальной работе) и средств участников проекта) </a:t>
            </a:r>
          </a:p>
        </p:txBody>
      </p:sp>
      <p:sp>
        <p:nvSpPr>
          <p:cNvPr id="3" name="Правая фигурная скобка 2">
            <a:extLst>
              <a:ext uri="{FF2B5EF4-FFF2-40B4-BE49-F238E27FC236}">
                <a16:creationId xmlns:a16="http://schemas.microsoft.com/office/drawing/2014/main" id="{117E7239-1ACB-4DF4-A9F7-8925BE05120F}"/>
              </a:ext>
            </a:extLst>
          </p:cNvPr>
          <p:cNvSpPr/>
          <p:nvPr/>
        </p:nvSpPr>
        <p:spPr>
          <a:xfrm>
            <a:off x="3557239" y="4337824"/>
            <a:ext cx="379141" cy="100361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8B42346-0556-47E2-B1A4-332B409F4887}"/>
              </a:ext>
            </a:extLst>
          </p:cNvPr>
          <p:cNvSpPr txBox="1"/>
          <p:nvPr/>
        </p:nvSpPr>
        <p:spPr>
          <a:xfrm>
            <a:off x="4103650" y="4672360"/>
            <a:ext cx="28101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Волонтеры на данный момент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1"/>
          <p:cNvSpPr txBox="1">
            <a:spLocks noGrp="1"/>
          </p:cNvSpPr>
          <p:nvPr>
            <p:ph type="title"/>
          </p:nvPr>
        </p:nvSpPr>
        <p:spPr>
          <a:xfrm>
            <a:off x="336000" y="451782"/>
            <a:ext cx="10151415" cy="7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4800"/>
              <a:buNone/>
            </a:pPr>
            <a:r>
              <a:rPr lang="ru-RU" sz="4800" b="1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ЗАПРОС НА ПОДДЕРЖКУ</a:t>
            </a:r>
            <a:endParaRPr sz="4800" b="1" cap="none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3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endParaRPr sz="2000" dirty="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endParaRPr sz="2000" dirty="0">
              <a:solidFill>
                <a:srgbClr val="434343"/>
              </a:solidFill>
            </a:endParaRPr>
          </a:p>
        </p:txBody>
      </p:sp>
      <p:sp>
        <p:nvSpPr>
          <p:cNvPr id="257" name="Google Shape;257;p31"/>
          <p:cNvSpPr txBox="1"/>
          <p:nvPr/>
        </p:nvSpPr>
        <p:spPr>
          <a:xfrm>
            <a:off x="336000" y="1053325"/>
            <a:ext cx="105843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Призыв к действию и/или краткая формулировка главного запроса на содействие и поддержку.</a:t>
            </a:r>
            <a:endParaRPr/>
          </a:p>
        </p:txBody>
      </p:sp>
      <p:sp>
        <p:nvSpPr>
          <p:cNvPr id="258" name="Google Shape;258;p31"/>
          <p:cNvSpPr txBox="1"/>
          <p:nvPr/>
        </p:nvSpPr>
        <p:spPr>
          <a:xfrm>
            <a:off x="2906293" y="3959626"/>
            <a:ext cx="7690622" cy="2462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i="0" u="none" strike="noStrike" cap="none" dirty="0">
                <a:solidFill>
                  <a:srgbClr val="33A1D8"/>
                </a:solidFill>
                <a:latin typeface="Arial"/>
                <a:ea typeface="Arial"/>
                <a:cs typeface="Arial"/>
                <a:sym typeface="Arial"/>
              </a:rPr>
              <a:t>Контакты: </a:t>
            </a:r>
            <a:endParaRPr dirty="0"/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 кому и куда обращаться с предложениями поддержки и сотрудничества: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Сайт (в стадии доработки): 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https://my-social-project.ru/wiki/doku.php?id=lifeharmonization:main</a:t>
            </a:r>
            <a:endParaRPr lang="ru-RU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</a:t>
            </a:r>
            <a:r>
              <a:rPr lang="ru-RU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mail</a:t>
            </a:r>
            <a:r>
              <a:rPr lang="ru-RU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kog2004olga@mail.ru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/  </a:t>
            </a:r>
            <a:r>
              <a:rPr lang="en-US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olga.kuznetsova.trud@yandex.ru</a:t>
            </a:r>
            <a:endParaRPr lang="en-US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Телефон: +7.903.709.39.83 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Блог: </a:t>
            </a:r>
            <a:r>
              <a:rPr lang="en-US" dirty="0">
                <a:hlinkClick r:id="rId6"/>
              </a:rPr>
              <a:t>https://1001.ru/authors/151</a:t>
            </a:r>
            <a:endParaRPr lang="ru-RU" dirty="0"/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/>
              <a:t>С</a:t>
            </a:r>
            <a:r>
              <a:rPr lang="ru-RU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оциальные сети: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VK: </a:t>
            </a:r>
            <a:r>
              <a:rPr lang="en-US" dirty="0">
                <a:hlinkClick r:id="rId7"/>
              </a:rPr>
              <a:t>https://vk.com/id11600999</a:t>
            </a:r>
            <a:endParaRPr lang="en-US" dirty="0"/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Facebook: </a:t>
            </a:r>
            <a:r>
              <a:rPr lang="en-US" dirty="0">
                <a:hlinkClick r:id="rId8"/>
              </a:rPr>
              <a:t>https://www.facebook.com/olga.kuznetcova.7</a:t>
            </a:r>
            <a:endParaRPr lang="en-US" dirty="0"/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Instagram: @kog2004</a:t>
            </a:r>
            <a:endParaRPr dirty="0"/>
          </a:p>
        </p:txBody>
      </p:sp>
      <p:pic>
        <p:nvPicPr>
          <p:cNvPr id="260" name="Google Shape;260;p31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675695" y="185882"/>
            <a:ext cx="1214834" cy="9918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1" name="Google Shape;261;p31"/>
          <p:cNvCxnSpPr/>
          <p:nvPr/>
        </p:nvCxnSpPr>
        <p:spPr>
          <a:xfrm rot="10800000" flipH="1">
            <a:off x="495798" y="1422657"/>
            <a:ext cx="11394731" cy="31309"/>
          </a:xfrm>
          <a:prstGeom prst="straightConnector1">
            <a:avLst/>
          </a:prstGeom>
          <a:noFill/>
          <a:ln w="9525" cap="flat" cmpd="sng">
            <a:solidFill>
              <a:srgbClr val="C55A1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F46BCED0-5CD7-4C92-AF27-28656E4E43E2}"/>
              </a:ext>
            </a:extLst>
          </p:cNvPr>
          <p:cNvSpPr txBox="1"/>
          <p:nvPr/>
        </p:nvSpPr>
        <p:spPr>
          <a:xfrm>
            <a:off x="495798" y="1513397"/>
            <a:ext cx="1154751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/>
              <a:t>Нужна помощь</a:t>
            </a:r>
            <a:r>
              <a:rPr lang="ru-RU" dirty="0"/>
              <a:t>: </a:t>
            </a:r>
          </a:p>
          <a:p>
            <a:r>
              <a:rPr lang="ru-RU" dirty="0"/>
              <a:t>1) Доработать 2 варианта проекта (для государства и для бизнеса).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Для государства: найти способы внедрения работающей методики (пилотный проект работает более 4 лет) в структуре Департамента труда и социальной защиты населения города Москвы.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/>
              <a:t>Для бизнеса: найти заинтересованных в финансировании данного проекта, который будет работать вне государственной психиатрии (для материально обеспеченных граждан, не желающие проходить реабилитацию в государственной системе), помощь в реализации.</a:t>
            </a:r>
          </a:p>
          <a:p>
            <a:r>
              <a:rPr lang="ru-RU" dirty="0"/>
              <a:t>2) Подбор команды (на основе разработанной системы ценностей, распределение ролей).</a:t>
            </a:r>
          </a:p>
          <a:p>
            <a:r>
              <a:rPr lang="ru-RU" dirty="0"/>
              <a:t>3) Информационная поддержка.</a:t>
            </a:r>
          </a:p>
          <a:p>
            <a:r>
              <a:rPr lang="ru-RU" dirty="0"/>
              <a:t>4) Сделать «Пространство гармонизации жизни» учебной базой для специалистов для возможности масштабирования проекта.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32"/>
          <p:cNvSpPr txBox="1">
            <a:spLocks noGrp="1"/>
          </p:cNvSpPr>
          <p:nvPr>
            <p:ph type="title"/>
          </p:nvPr>
        </p:nvSpPr>
        <p:spPr>
          <a:xfrm>
            <a:off x="336000" y="451782"/>
            <a:ext cx="10151415" cy="7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4800"/>
              <a:buNone/>
            </a:pPr>
            <a:r>
              <a:rPr lang="ru-RU" sz="4800" b="1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КОМАНДА ПРОЕКТА </a:t>
            </a:r>
            <a:endParaRPr sz="4800" b="1" cap="none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3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endParaRPr sz="2000" dirty="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endParaRPr sz="2000" dirty="0">
              <a:solidFill>
                <a:srgbClr val="434343"/>
              </a:solidFill>
            </a:endParaRPr>
          </a:p>
        </p:txBody>
      </p:sp>
      <p:sp>
        <p:nvSpPr>
          <p:cNvPr id="268" name="Google Shape;268;p32"/>
          <p:cNvSpPr txBox="1"/>
          <p:nvPr/>
        </p:nvSpPr>
        <p:spPr>
          <a:xfrm>
            <a:off x="336000" y="1053325"/>
            <a:ext cx="1009260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Ключевые участники проекта, зоны ответственности и опыт участников.</a:t>
            </a:r>
            <a:endParaRPr dirty="0"/>
          </a:p>
        </p:txBody>
      </p:sp>
      <p:cxnSp>
        <p:nvCxnSpPr>
          <p:cNvPr id="269" name="Google Shape;269;p32"/>
          <p:cNvCxnSpPr/>
          <p:nvPr/>
        </p:nvCxnSpPr>
        <p:spPr>
          <a:xfrm rot="10800000" flipH="1">
            <a:off x="495798" y="1422657"/>
            <a:ext cx="11394731" cy="31309"/>
          </a:xfrm>
          <a:prstGeom prst="straightConnector1">
            <a:avLst/>
          </a:prstGeom>
          <a:noFill/>
          <a:ln w="9525" cap="flat" cmpd="sng">
            <a:solidFill>
              <a:srgbClr val="C55A1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71" name="Google Shape;271;p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75695" y="185882"/>
            <a:ext cx="1214834" cy="991899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F63446-FC14-49C8-BF85-32148C86AB58}"/>
              </a:ext>
            </a:extLst>
          </p:cNvPr>
          <p:cNvSpPr txBox="1"/>
          <p:nvPr/>
        </p:nvSpPr>
        <p:spPr>
          <a:xfrm>
            <a:off x="838200" y="1538871"/>
            <a:ext cx="9649215" cy="50013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b="1" dirty="0"/>
              <a:t>Ключевые участники проекта</a:t>
            </a:r>
            <a:r>
              <a:rPr lang="ru-RU" sz="1100" dirty="0"/>
              <a:t> (НА ДАННЫЙ МОМЕНТ):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100" dirty="0"/>
              <a:t>Автор и руководитель – медицинский психолог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100" dirty="0"/>
              <a:t>Специалист по социальной работе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100" dirty="0"/>
              <a:t>Бухгалтер, юрист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1100" dirty="0"/>
              <a:t>IT</a:t>
            </a:r>
            <a:r>
              <a:rPr lang="ru-RU" sz="1100" dirty="0"/>
              <a:t>-специалист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100" dirty="0"/>
              <a:t>Модератор чата</a:t>
            </a:r>
          </a:p>
          <a:p>
            <a:endParaRPr lang="ru-RU" sz="1100" dirty="0"/>
          </a:p>
          <a:p>
            <a:r>
              <a:rPr lang="ru-RU" sz="1100" b="1" dirty="0"/>
              <a:t>Необходимо иметь в штате</a:t>
            </a:r>
            <a:r>
              <a:rPr lang="ru-RU" sz="1100" dirty="0"/>
              <a:t>:</a:t>
            </a:r>
          </a:p>
          <a:p>
            <a:r>
              <a:rPr lang="ru-RU" sz="1100" dirty="0"/>
              <a:t>- врач-психиатр-психотерапевт (?)</a:t>
            </a:r>
          </a:p>
          <a:p>
            <a:r>
              <a:rPr lang="ru-RU" sz="1100" dirty="0"/>
              <a:t>- Медицинский психолог (для диагностики и для групповой и индивидуальной работы)</a:t>
            </a:r>
          </a:p>
          <a:p>
            <a:r>
              <a:rPr lang="ru-RU" sz="1100" dirty="0"/>
              <a:t>- Специалист по социальной работе</a:t>
            </a:r>
          </a:p>
          <a:p>
            <a:r>
              <a:rPr lang="ru-RU" sz="1100" dirty="0"/>
              <a:t>- Социальный работник (?)</a:t>
            </a:r>
          </a:p>
          <a:p>
            <a:r>
              <a:rPr lang="ru-RU" sz="1100" dirty="0"/>
              <a:t>- Преподаватель-методист с университетским опытом</a:t>
            </a:r>
          </a:p>
          <a:p>
            <a:r>
              <a:rPr lang="ru-RU" sz="1100" dirty="0"/>
              <a:t>- </a:t>
            </a:r>
            <a:r>
              <a:rPr lang="en-US" sz="1100" dirty="0"/>
              <a:t>IT-</a:t>
            </a:r>
            <a:r>
              <a:rPr lang="ru-RU" sz="1100" dirty="0"/>
              <a:t>специалист</a:t>
            </a:r>
          </a:p>
          <a:p>
            <a:r>
              <a:rPr lang="ru-RU" sz="1100" dirty="0"/>
              <a:t>- Делопроизводитель</a:t>
            </a:r>
          </a:p>
          <a:p>
            <a:r>
              <a:rPr lang="ru-RU" sz="1100" dirty="0"/>
              <a:t>- Модератор чата</a:t>
            </a:r>
          </a:p>
          <a:p>
            <a:r>
              <a:rPr lang="ru-RU" sz="1100" dirty="0"/>
              <a:t>- Бухгалтер</a:t>
            </a:r>
          </a:p>
          <a:p>
            <a:r>
              <a:rPr lang="ru-RU" sz="1100" dirty="0"/>
              <a:t>- Юрист</a:t>
            </a:r>
          </a:p>
          <a:p>
            <a:endParaRPr lang="ru-RU" sz="1100" dirty="0"/>
          </a:p>
          <a:p>
            <a:r>
              <a:rPr lang="ru-RU" sz="1100" b="1" dirty="0"/>
              <a:t>Зоны ответственности</a:t>
            </a:r>
            <a:r>
              <a:rPr lang="ru-RU" sz="1100" dirty="0"/>
              <a:t>:</a:t>
            </a:r>
          </a:p>
          <a:p>
            <a:r>
              <a:rPr lang="ru-RU" sz="1100" dirty="0"/>
              <a:t>Необходимо делегировать большой объем функций руководителя другим членам команды</a:t>
            </a:r>
          </a:p>
          <a:p>
            <a:endParaRPr lang="ru-RU" sz="1100" dirty="0"/>
          </a:p>
          <a:p>
            <a:r>
              <a:rPr lang="ru-RU" sz="1100" b="1" dirty="0"/>
              <a:t>Опыт участников</a:t>
            </a:r>
            <a:r>
              <a:rPr lang="ru-RU" sz="1100" dirty="0"/>
              <a:t>:</a:t>
            </a:r>
          </a:p>
          <a:p>
            <a:r>
              <a:rPr lang="ru-RU" sz="1100" dirty="0"/>
              <a:t>На должности ведущих групповой работой необходимо брать сотрудников согласно узким требованиям: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100" dirty="0"/>
              <a:t>Система ценностей, схожая с автором и руководителем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100" dirty="0"/>
              <a:t>Возраст старше 35 лет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100" dirty="0"/>
              <a:t>Опыт семейной жизни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100" dirty="0"/>
              <a:t>Профессиональный опыт не менее 10 лет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100" dirty="0"/>
              <a:t>Опыт переезда в другой город и адаптации к новым условиям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143e214ceef_1_0"/>
          <p:cNvSpPr txBox="1">
            <a:spLocks noGrp="1"/>
          </p:cNvSpPr>
          <p:nvPr>
            <p:ph type="title"/>
          </p:nvPr>
        </p:nvSpPr>
        <p:spPr>
          <a:xfrm>
            <a:off x="336000" y="451782"/>
            <a:ext cx="10151400" cy="7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4800"/>
              <a:buNone/>
            </a:pPr>
            <a:r>
              <a:rPr lang="ru-RU" sz="4800" b="1">
                <a:solidFill>
                  <a:srgbClr val="757070"/>
                </a:solidFill>
              </a:rPr>
              <a:t>ИНФОРМАЦИЯ О </a:t>
            </a:r>
            <a:r>
              <a:rPr lang="ru-RU" sz="4800" b="1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ПРОЕКТ</a:t>
            </a:r>
            <a:r>
              <a:rPr lang="ru-RU" sz="4800" b="1">
                <a:solidFill>
                  <a:srgbClr val="757070"/>
                </a:solidFill>
              </a:rPr>
              <a:t>Е</a:t>
            </a:r>
            <a:r>
              <a:rPr lang="ru-RU" sz="4800" b="1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4800" b="1" cap="none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g143e214ceef_1_0"/>
          <p:cNvSpPr txBox="1">
            <a:spLocks noGrp="1"/>
          </p:cNvSpPr>
          <p:nvPr>
            <p:ph type="body" idx="1"/>
          </p:nvPr>
        </p:nvSpPr>
        <p:spPr>
          <a:xfrm>
            <a:off x="838200" y="1667609"/>
            <a:ext cx="10515600" cy="49733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10000"/>
          </a:bodyPr>
          <a:lstStyle/>
          <a:p>
            <a:pPr marL="457200" lvl="0" indent="-33432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AutoNum type="arabicPeriod"/>
            </a:pPr>
            <a:r>
              <a:rPr lang="ru-RU" sz="1800" dirty="0">
                <a:solidFill>
                  <a:srgbClr val="434343"/>
                </a:solidFill>
              </a:rPr>
              <a:t>«Пространство гармонизации жизни» (Проект «Гармонизация жизни» – прототип)</a:t>
            </a:r>
            <a:endParaRPr sz="1800" dirty="0">
              <a:solidFill>
                <a:srgbClr val="434343"/>
              </a:solidFill>
            </a:endParaRPr>
          </a:p>
          <a:p>
            <a:pPr marL="457200" lvl="0" indent="-33432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AutoNum type="arabicPeriod"/>
            </a:pPr>
            <a:r>
              <a:rPr lang="ru-RU" sz="1800" dirty="0">
                <a:solidFill>
                  <a:srgbClr val="434343"/>
                </a:solidFill>
              </a:rPr>
              <a:t>Создан в 2018</a:t>
            </a:r>
            <a:endParaRPr sz="1800" dirty="0">
              <a:solidFill>
                <a:srgbClr val="434343"/>
              </a:solidFill>
            </a:endParaRPr>
          </a:p>
          <a:p>
            <a:pPr marL="457200" lvl="0" indent="-33432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AutoNum type="arabicPeriod"/>
            </a:pPr>
            <a:r>
              <a:rPr lang="ru-RU" sz="1800" dirty="0">
                <a:solidFill>
                  <a:srgbClr val="434343"/>
                </a:solidFill>
              </a:rPr>
              <a:t>Автор и руководитель - Кузнецова Ольга Геннадьевна</a:t>
            </a:r>
            <a:endParaRPr sz="1800" dirty="0">
              <a:solidFill>
                <a:srgbClr val="434343"/>
              </a:solidFill>
            </a:endParaRPr>
          </a:p>
          <a:p>
            <a:pPr marL="457200" lvl="0" indent="-33432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AutoNum type="arabicPeriod"/>
            </a:pPr>
            <a:r>
              <a:rPr lang="ru-RU" sz="1800" dirty="0">
                <a:solidFill>
                  <a:srgbClr val="434343"/>
                </a:solidFill>
              </a:rPr>
              <a:t>Логотип проекта (в стадии разработки)</a:t>
            </a:r>
            <a:endParaRPr sz="1800" dirty="0">
              <a:solidFill>
                <a:srgbClr val="434343"/>
              </a:solidFill>
            </a:endParaRPr>
          </a:p>
          <a:p>
            <a:pPr marL="457200" lvl="0" indent="-33432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ct val="100000"/>
              <a:buAutoNum type="arabicPeriod"/>
            </a:pPr>
            <a:r>
              <a:rPr lang="ru-RU" sz="1800" b="1" dirty="0">
                <a:solidFill>
                  <a:srgbClr val="434343"/>
                </a:solidFill>
              </a:rPr>
              <a:t>Проект «Пространство гармонизации жизни» помогает взрослым (18+) с сохранным интеллектом, имеющим проблемы с психическим здоровьем и самореализацией, снижать число эпизодов ухудшения психического здоровья и повышать качество жизни с помощью внебольничного сопровождения и гармонизации жизни с активным включением участников процесса в систему лидерства и наставничества, что помогает возвращаться в полноценную жизнь и дает вектор развития.</a:t>
            </a:r>
            <a:endParaRPr sz="1800" b="1" dirty="0"/>
          </a:p>
          <a:p>
            <a:pPr marL="457200" lvl="0" indent="-33432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ru-RU" sz="1800" dirty="0"/>
              <a:t>ШСП помогла систематизировать знания, получить дополнительную информацию и полезные контакты</a:t>
            </a:r>
            <a:endParaRPr sz="1800" dirty="0"/>
          </a:p>
          <a:p>
            <a:pPr marL="457200" lvl="0" indent="-334327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100000"/>
              <a:buAutoNum type="arabicPeriod"/>
            </a:pPr>
            <a:r>
              <a:rPr lang="ru-RU" sz="1800" dirty="0"/>
              <a:t>Контактная информация:</a:t>
            </a:r>
            <a:endParaRPr sz="1800" dirty="0"/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/>
              <a:t>Сайт (в стадии доработки): 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3"/>
              </a:rPr>
              <a:t>https://my-social-project.ru/wiki/doku.php?id=lifeharmonization:main</a:t>
            </a:r>
            <a:endParaRPr lang="ru-RU"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Email</a:t>
            </a:r>
            <a:r>
              <a:rPr lang="ru-RU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: </a:t>
            </a:r>
            <a:r>
              <a:rPr lang="ru-RU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4"/>
              </a:rPr>
              <a:t>kog2004olga@mail.ru</a:t>
            </a:r>
            <a:r>
              <a:rPr lang="ru-RU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/  </a:t>
            </a:r>
            <a:r>
              <a:rPr lang="ru-RU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  <a:hlinkClick r:id="rId5"/>
              </a:rPr>
              <a:t>olga.kuznetsova.trud@yandex.ru</a:t>
            </a:r>
            <a:endParaRPr lang="ru-RU" sz="18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Телефон: +7.903.709.39.83 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/>
              <a:t>Блог: </a:t>
            </a:r>
            <a:r>
              <a:rPr lang="ru-RU" sz="1800" dirty="0">
                <a:hlinkClick r:id="rId6"/>
              </a:rPr>
              <a:t>https://1001.ru/authors/151</a:t>
            </a:r>
            <a:r>
              <a:rPr lang="ru-RU" sz="1800" dirty="0"/>
              <a:t> 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/>
              <a:t>С</a:t>
            </a:r>
            <a:r>
              <a:rPr lang="ru-RU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оциальные сети:</a:t>
            </a:r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/>
              <a:t>VK: </a:t>
            </a:r>
            <a:r>
              <a:rPr lang="ru-RU" sz="1800" dirty="0">
                <a:hlinkClick r:id="rId7"/>
              </a:rPr>
              <a:t>https://vk.com/id11600999</a:t>
            </a:r>
            <a:endParaRPr lang="ru-RU" sz="1800" dirty="0"/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 err="1"/>
              <a:t>Facebook</a:t>
            </a:r>
            <a:r>
              <a:rPr lang="ru-RU" sz="1800" dirty="0"/>
              <a:t>: </a:t>
            </a:r>
            <a:r>
              <a:rPr lang="ru-RU" sz="1800" dirty="0">
                <a:hlinkClick r:id="rId8"/>
              </a:rPr>
              <a:t>https://www.facebook.com/olga.kuznetcova.7</a:t>
            </a:r>
            <a:endParaRPr lang="ru-RU" sz="1800" dirty="0"/>
          </a:p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 err="1"/>
              <a:t>Instagram</a:t>
            </a:r>
            <a:r>
              <a:rPr lang="ru-RU" sz="1800" dirty="0"/>
              <a:t>: @kog2004</a:t>
            </a:r>
          </a:p>
          <a:p>
            <a:pPr marL="580073" lvl="0" indent="0" algn="l" rtl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 sz="1800" dirty="0"/>
          </a:p>
        </p:txBody>
      </p:sp>
      <p:sp>
        <p:nvSpPr>
          <p:cNvPr id="278" name="Google Shape;278;g143e214ceef_1_0"/>
          <p:cNvSpPr txBox="1"/>
          <p:nvPr/>
        </p:nvSpPr>
        <p:spPr>
          <a:xfrm>
            <a:off x="336000" y="1053325"/>
            <a:ext cx="1139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/>
              <a:t>Информация для итоговой презентации об участии проекта в Школе социального предпринимателя</a:t>
            </a:r>
            <a:endParaRPr/>
          </a:p>
        </p:txBody>
      </p:sp>
      <p:cxnSp>
        <p:nvCxnSpPr>
          <p:cNvPr id="279" name="Google Shape;279;g143e214ceef_1_0"/>
          <p:cNvCxnSpPr/>
          <p:nvPr/>
        </p:nvCxnSpPr>
        <p:spPr>
          <a:xfrm rot="10800000" flipH="1">
            <a:off x="495798" y="1422766"/>
            <a:ext cx="11394600" cy="31200"/>
          </a:xfrm>
          <a:prstGeom prst="straightConnector1">
            <a:avLst/>
          </a:prstGeom>
          <a:noFill/>
          <a:ln w="9525" cap="flat" cmpd="sng">
            <a:solidFill>
              <a:srgbClr val="C55A11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281" name="Google Shape;281;g143e214ceef_1_0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0675695" y="185882"/>
            <a:ext cx="1214833" cy="9918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227448C-7049-458F-914B-FBC9524898C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50816" y="4499854"/>
            <a:ext cx="3405100" cy="226385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1"/>
          <p:cNvSpPr txBox="1">
            <a:spLocks noGrp="1"/>
          </p:cNvSpPr>
          <p:nvPr>
            <p:ph type="ctrTitle"/>
          </p:nvPr>
        </p:nvSpPr>
        <p:spPr>
          <a:xfrm>
            <a:off x="2468880" y="1422655"/>
            <a:ext cx="6709410" cy="42275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6000"/>
              <a:buNone/>
            </a:pPr>
            <a:r>
              <a:rPr lang="ru-RU" sz="2800" b="1" dirty="0">
                <a:solidFill>
                  <a:srgbClr val="757070"/>
                </a:solidFill>
              </a:rPr>
              <a:t>ЛИЧНАЯ ИСТОРИЯ</a:t>
            </a:r>
            <a:br>
              <a:rPr lang="ru-RU" sz="2800" b="1" dirty="0">
                <a:solidFill>
                  <a:srgbClr val="757070"/>
                </a:solidFill>
              </a:rPr>
            </a:br>
            <a:r>
              <a:rPr lang="ru-RU" sz="2800" b="1" dirty="0">
                <a:solidFill>
                  <a:srgbClr val="757070"/>
                </a:solidFill>
              </a:rPr>
              <a:t>(опыт воспитания и успешной адаптации к жизни сына с особенностями здоровья</a:t>
            </a:r>
            <a:br>
              <a:rPr lang="ru-RU" sz="2800" b="1" dirty="0">
                <a:solidFill>
                  <a:srgbClr val="757070"/>
                </a:solidFill>
              </a:rPr>
            </a:br>
            <a:r>
              <a:rPr lang="ru-RU" sz="2800" b="1" dirty="0">
                <a:solidFill>
                  <a:srgbClr val="757070"/>
                </a:solidFill>
              </a:rPr>
              <a:t>+</a:t>
            </a:r>
            <a:br>
              <a:rPr lang="ru-RU" sz="2800" b="1" dirty="0">
                <a:solidFill>
                  <a:srgbClr val="757070"/>
                </a:solidFill>
              </a:rPr>
            </a:br>
            <a:r>
              <a:rPr lang="ru-RU" sz="2800" b="1" dirty="0">
                <a:solidFill>
                  <a:srgbClr val="757070"/>
                </a:solidFill>
              </a:rPr>
              <a:t>ПРОФЕССИОНАЛЬНЫЙ ОПЫТ</a:t>
            </a:r>
            <a:br>
              <a:rPr lang="ru-RU" sz="2800" b="1" dirty="0">
                <a:solidFill>
                  <a:srgbClr val="757070"/>
                </a:solidFill>
              </a:rPr>
            </a:br>
            <a:r>
              <a:rPr lang="ru-RU" sz="2800" b="1" dirty="0">
                <a:solidFill>
                  <a:srgbClr val="757070"/>
                </a:solidFill>
              </a:rPr>
              <a:t>(более 23 лет работы в государственной психиатрической системе)</a:t>
            </a:r>
            <a:endParaRPr sz="2800" b="1" cap="none" dirty="0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" name="Google Shape;154;p1" descr="Изображение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105023" y="889971"/>
            <a:ext cx="3717608" cy="14175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675695" y="185882"/>
            <a:ext cx="1214834" cy="9918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7" name="Google Shape;157;p1"/>
          <p:cNvCxnSpPr/>
          <p:nvPr/>
        </p:nvCxnSpPr>
        <p:spPr>
          <a:xfrm rot="10800000" flipH="1">
            <a:off x="495798" y="1422657"/>
            <a:ext cx="11394731" cy="31309"/>
          </a:xfrm>
          <a:prstGeom prst="straightConnector1">
            <a:avLst/>
          </a:prstGeom>
          <a:noFill/>
          <a:ln w="9525" cap="flat" cmpd="sng">
            <a:solidFill>
              <a:srgbClr val="C55A11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58" name="Google Shape;158;p1"/>
          <p:cNvCxnSpPr/>
          <p:nvPr/>
        </p:nvCxnSpPr>
        <p:spPr>
          <a:xfrm rot="10800000" flipH="1">
            <a:off x="495797" y="5618853"/>
            <a:ext cx="11394731" cy="31309"/>
          </a:xfrm>
          <a:prstGeom prst="straightConnector1">
            <a:avLst/>
          </a:prstGeom>
          <a:noFill/>
          <a:ln w="9525" cap="flat" cmpd="sng">
            <a:solidFill>
              <a:srgbClr val="C55A1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59993041-4585-425E-A261-EC25DD03660B}"/>
              </a:ext>
            </a:extLst>
          </p:cNvPr>
          <p:cNvSpPr txBox="1"/>
          <p:nvPr/>
        </p:nvSpPr>
        <p:spPr>
          <a:xfrm>
            <a:off x="552277" y="370117"/>
            <a:ext cx="55437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Автор и руководитель проекта: </a:t>
            </a:r>
          </a:p>
          <a:p>
            <a:r>
              <a:rPr lang="ru-RU" sz="2400" b="1" dirty="0">
                <a:solidFill>
                  <a:srgbClr val="C00000"/>
                </a:solidFill>
              </a:rPr>
              <a:t>Ольга Геннадьевна Кузнецова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A402D91-FCFD-4645-91B2-81D7107D95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47161" y="1989379"/>
            <a:ext cx="2057067" cy="3094061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6D3930D-DCA9-47D8-8ECA-CFC0F9A5570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7408" y="2260252"/>
            <a:ext cx="2783680" cy="2438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267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1"/>
          <p:cNvSpPr txBox="1">
            <a:spLocks noGrp="1"/>
          </p:cNvSpPr>
          <p:nvPr>
            <p:ph type="title"/>
          </p:nvPr>
        </p:nvSpPr>
        <p:spPr>
          <a:xfrm>
            <a:off x="336000" y="451782"/>
            <a:ext cx="10151415" cy="7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4800"/>
              <a:buNone/>
            </a:pPr>
            <a:r>
              <a:rPr lang="ru-RU" sz="4800" b="1" cap="none" dirty="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ПРОБЛЕМА</a:t>
            </a:r>
            <a:endParaRPr sz="4800" b="1" cap="none" dirty="0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11"/>
          <p:cNvSpPr txBox="1"/>
          <p:nvPr/>
        </p:nvSpPr>
        <p:spPr>
          <a:xfrm>
            <a:off x="335999" y="1053325"/>
            <a:ext cx="10516879" cy="338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6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Какую проблему решает проект? Почему она актуальна и какое количество людей она затрагивает?</a:t>
            </a:r>
            <a:endParaRPr sz="1200" dirty="0"/>
          </a:p>
        </p:txBody>
      </p:sp>
      <p:pic>
        <p:nvPicPr>
          <p:cNvPr id="177" name="Google Shape;177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75695" y="185882"/>
            <a:ext cx="1214834" cy="9918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8" name="Google Shape;178;p11"/>
          <p:cNvCxnSpPr/>
          <p:nvPr/>
        </p:nvCxnSpPr>
        <p:spPr>
          <a:xfrm rot="10800000" flipH="1">
            <a:off x="495798" y="1422657"/>
            <a:ext cx="11394731" cy="31309"/>
          </a:xfrm>
          <a:prstGeom prst="straightConnector1">
            <a:avLst/>
          </a:prstGeom>
          <a:noFill/>
          <a:ln w="9525" cap="flat" cmpd="sng">
            <a:solidFill>
              <a:srgbClr val="C55A1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FEA64935-9FFA-459F-AAE8-D3E33E8241EF}"/>
              </a:ext>
            </a:extLst>
          </p:cNvPr>
          <p:cNvSpPr txBox="1"/>
          <p:nvPr/>
        </p:nvSpPr>
        <p:spPr>
          <a:xfrm>
            <a:off x="1457092" y="1565117"/>
            <a:ext cx="21358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На МАКРО-уровне</a:t>
            </a:r>
            <a:r>
              <a:rPr lang="ru-RU" b="1" dirty="0"/>
              <a:t>:</a:t>
            </a:r>
            <a:endParaRPr lang="ru-RU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D784048-18DE-4E0B-B066-EACD8414F2B6}"/>
              </a:ext>
            </a:extLst>
          </p:cNvPr>
          <p:cNvSpPr txBox="1"/>
          <p:nvPr/>
        </p:nvSpPr>
        <p:spPr>
          <a:xfrm>
            <a:off x="8761844" y="1537814"/>
            <a:ext cx="207438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На МИКРО-уровне: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8D445E2-14F4-48A0-91FC-4277EF8ED8E5}"/>
              </a:ext>
            </a:extLst>
          </p:cNvPr>
          <p:cNvSpPr/>
          <p:nvPr/>
        </p:nvSpPr>
        <p:spPr>
          <a:xfrm>
            <a:off x="4467922" y="1636714"/>
            <a:ext cx="3256156" cy="2315053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Резкий рост </a:t>
            </a:r>
          </a:p>
          <a:p>
            <a:pPr algn="ctr"/>
            <a:r>
              <a:rPr lang="ru-RU" sz="1600" b="1" dirty="0">
                <a:solidFill>
                  <a:srgbClr val="C00000"/>
                </a:solidFill>
              </a:rPr>
              <a:t>психических расстройств </a:t>
            </a:r>
            <a:endParaRPr lang="ru-RU" sz="1200" b="1" dirty="0">
              <a:solidFill>
                <a:srgbClr val="C00000"/>
              </a:solidFill>
            </a:endParaRPr>
          </a:p>
          <a:p>
            <a:pPr algn="ctr"/>
            <a:endParaRPr lang="ru-RU" sz="1200" b="1" dirty="0">
              <a:solidFill>
                <a:srgbClr val="C00000"/>
              </a:solidFill>
            </a:endParaRPr>
          </a:p>
          <a:p>
            <a:pPr algn="ctr"/>
            <a:r>
              <a:rPr lang="ru-RU" sz="1600" i="1" dirty="0"/>
              <a:t>(на фоне политической и эпидемиологической ситуации; мировая тенденция)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3C13EC7-5150-4D09-AC8B-434BB8A01B7C}"/>
              </a:ext>
            </a:extLst>
          </p:cNvPr>
          <p:cNvSpPr txBox="1"/>
          <p:nvPr/>
        </p:nvSpPr>
        <p:spPr>
          <a:xfrm>
            <a:off x="4487028" y="4013895"/>
            <a:ext cx="3256156" cy="2139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b="1" dirty="0"/>
          </a:p>
          <a:p>
            <a:r>
              <a:rPr lang="ru-RU" b="1" dirty="0"/>
              <a:t>Статистика</a:t>
            </a:r>
            <a:r>
              <a:rPr lang="ru-RU" dirty="0"/>
              <a:t>:</a:t>
            </a:r>
          </a:p>
          <a:p>
            <a:endParaRPr lang="ru-RU" dirty="0"/>
          </a:p>
          <a:p>
            <a:pPr marL="171450" lvl="1" indent="-171450">
              <a:buFont typeface="Wingdings" panose="05000000000000000000" pitchFamily="2" charset="2"/>
              <a:buChar char="§"/>
            </a:pPr>
            <a:r>
              <a:rPr lang="ru-RU" sz="1100" dirty="0">
                <a:solidFill>
                  <a:srgbClr val="C00000"/>
                </a:solidFill>
              </a:rPr>
              <a:t>После начала пандемии уровень депрессии и тревоги в мире вырос более чем на </a:t>
            </a:r>
            <a:r>
              <a:rPr lang="ru-RU" sz="1100" b="1" dirty="0">
                <a:solidFill>
                  <a:srgbClr val="C00000"/>
                </a:solidFill>
              </a:rPr>
              <a:t>25%</a:t>
            </a:r>
            <a:r>
              <a:rPr lang="ru-RU" sz="1100" dirty="0">
                <a:solidFill>
                  <a:srgbClr val="C00000"/>
                </a:solidFill>
              </a:rPr>
              <a:t>.</a:t>
            </a:r>
          </a:p>
          <a:p>
            <a:pPr marL="171450" lvl="1" indent="-171450">
              <a:buFont typeface="Wingdings" panose="05000000000000000000" pitchFamily="2" charset="2"/>
              <a:buChar char="§"/>
            </a:pPr>
            <a:endParaRPr lang="ru-RU" sz="1100" dirty="0">
              <a:solidFill>
                <a:srgbClr val="C00000"/>
              </a:solidFill>
            </a:endParaRPr>
          </a:p>
          <a:p>
            <a:pPr marL="171450" lvl="1" indent="-171450">
              <a:buFont typeface="Wingdings" panose="05000000000000000000" pitchFamily="2" charset="2"/>
              <a:buChar char="§"/>
            </a:pPr>
            <a:r>
              <a:rPr lang="ru-RU" sz="1100" dirty="0">
                <a:solidFill>
                  <a:srgbClr val="C00000"/>
                </a:solidFill>
              </a:rPr>
              <a:t>В 2022 году потребность в профильной психологической помощи у россиян выросла на </a:t>
            </a:r>
            <a:r>
              <a:rPr lang="ru-RU" sz="1100" b="1" dirty="0">
                <a:solidFill>
                  <a:srgbClr val="C00000"/>
                </a:solidFill>
              </a:rPr>
              <a:t>62,87%</a:t>
            </a:r>
            <a:r>
              <a:rPr lang="ru-RU" sz="1100" dirty="0">
                <a:solidFill>
                  <a:srgbClr val="C00000"/>
                </a:solidFill>
              </a:rPr>
              <a:t> по сравнению с 2021 годом.</a:t>
            </a:r>
          </a:p>
          <a:p>
            <a:endParaRPr lang="ru-RU" dirty="0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E11F4A0-36DB-4872-B508-BA8F6EE5D0C3}"/>
              </a:ext>
            </a:extLst>
          </p:cNvPr>
          <p:cNvSpPr/>
          <p:nvPr/>
        </p:nvSpPr>
        <p:spPr>
          <a:xfrm>
            <a:off x="796489" y="1993382"/>
            <a:ext cx="2988527" cy="109282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1" indent="-285750">
              <a:buFont typeface="Wingdings" panose="05000000000000000000" pitchFamily="2" charset="2"/>
              <a:buChar char="ü"/>
            </a:pPr>
            <a:r>
              <a:rPr lang="ru-RU" sz="1400" b="1" dirty="0"/>
              <a:t>Мировая экономика </a:t>
            </a:r>
            <a:r>
              <a:rPr lang="ru-RU" sz="1400" dirty="0"/>
              <a:t>теряет $1 трлн в год из-за психических расстройств работников.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E0AF953-7D36-470A-A0B3-509631683ED1}"/>
              </a:ext>
            </a:extLst>
          </p:cNvPr>
          <p:cNvSpPr/>
          <p:nvPr/>
        </p:nvSpPr>
        <p:spPr>
          <a:xfrm>
            <a:off x="796489" y="3434576"/>
            <a:ext cx="2988527" cy="1158639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/>
              <a:t>Нагрузка на государство</a:t>
            </a:r>
            <a:endParaRPr lang="ru-RU" b="1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A43A7A5-EE1C-4C55-9B57-09C76EE9713A}"/>
              </a:ext>
            </a:extLst>
          </p:cNvPr>
          <p:cNvSpPr/>
          <p:nvPr/>
        </p:nvSpPr>
        <p:spPr>
          <a:xfrm>
            <a:off x="796490" y="5012142"/>
            <a:ext cx="2988527" cy="1158639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/>
              <a:t>Нагрузка на предприятия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085F7269-4DA6-4D17-8E12-7AD7C83C25FC}"/>
              </a:ext>
            </a:extLst>
          </p:cNvPr>
          <p:cNvSpPr/>
          <p:nvPr/>
        </p:nvSpPr>
        <p:spPr>
          <a:xfrm>
            <a:off x="8406984" y="1929439"/>
            <a:ext cx="3094895" cy="124815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/>
              <a:t>Нарушения</a:t>
            </a:r>
            <a:r>
              <a:rPr lang="ru-RU" sz="1100" dirty="0"/>
              <a:t> </a:t>
            </a:r>
          </a:p>
          <a:p>
            <a:pPr marL="180900" lvl="1" indent="-171450">
              <a:buFont typeface="Courier New" panose="02070309020205020404" pitchFamily="49" charset="0"/>
              <a:buChar char="o"/>
            </a:pPr>
            <a:r>
              <a:rPr lang="ru-RU" sz="1100" dirty="0"/>
              <a:t>познавательной </a:t>
            </a:r>
          </a:p>
          <a:p>
            <a:pPr marL="180900" lvl="1" indent="-171450">
              <a:buFont typeface="Courier New" panose="02070309020205020404" pitchFamily="49" charset="0"/>
              <a:buChar char="o"/>
            </a:pPr>
            <a:r>
              <a:rPr lang="ru-RU" sz="1100" dirty="0"/>
              <a:t>эмоциональной </a:t>
            </a:r>
          </a:p>
          <a:p>
            <a:pPr marL="180900" lvl="1" indent="-171450">
              <a:buFont typeface="Courier New" panose="02070309020205020404" pitchFamily="49" charset="0"/>
              <a:buChar char="o"/>
            </a:pPr>
            <a:r>
              <a:rPr lang="ru-RU" sz="1100" dirty="0"/>
              <a:t>волевой и </a:t>
            </a:r>
          </a:p>
          <a:p>
            <a:pPr marL="180900" lvl="1" indent="-171450">
              <a:buFont typeface="Courier New" panose="02070309020205020404" pitchFamily="49" charset="0"/>
              <a:buChar char="o"/>
            </a:pPr>
            <a:r>
              <a:rPr lang="ru-RU" sz="1100" dirty="0"/>
              <a:t>социально-коммуникативной сфер</a:t>
            </a:r>
          </a:p>
          <a:p>
            <a:pPr marL="180900" lvl="1" indent="-171450">
              <a:buFont typeface="Courier New" panose="02070309020205020404" pitchFamily="49" charset="0"/>
              <a:buChar char="o"/>
            </a:pPr>
            <a:r>
              <a:rPr lang="ru-RU" sz="1100" dirty="0"/>
              <a:t>личностные нарушения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2C888150-3719-4279-BCAC-6FFEB8A2C163}"/>
              </a:ext>
            </a:extLst>
          </p:cNvPr>
          <p:cNvSpPr/>
          <p:nvPr/>
        </p:nvSpPr>
        <p:spPr>
          <a:xfrm>
            <a:off x="8406983" y="3530940"/>
            <a:ext cx="3094895" cy="1219890"/>
          </a:xfrm>
          <a:prstGeom prst="rect">
            <a:avLst/>
          </a:prstGeom>
          <a:ln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b="1" dirty="0"/>
              <a:t>Снижение качества жизни </a:t>
            </a:r>
            <a:r>
              <a:rPr lang="ru-RU" sz="1100" dirty="0"/>
              <a:t>(социальная изоляция, неуверенность в себе, потеря работы, смысла жизни, ухудшение бытовых и профессиональных навыков, нагрузка на семью и т.д.)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CEAE8DE-278D-4776-92FB-4C14BD776829}"/>
              </a:ext>
            </a:extLst>
          </p:cNvPr>
          <p:cNvSpPr/>
          <p:nvPr/>
        </p:nvSpPr>
        <p:spPr>
          <a:xfrm>
            <a:off x="8055416" y="5005789"/>
            <a:ext cx="3955595" cy="1587477"/>
          </a:xfrm>
          <a:prstGeom prst="rect">
            <a:avLst/>
          </a:prstGeom>
          <a:ln w="57150">
            <a:solidFill>
              <a:srgbClr val="C0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200" b="1" dirty="0">
                <a:solidFill>
                  <a:srgbClr val="C00000"/>
                </a:solidFill>
              </a:rPr>
              <a:t>Отсутствие длительного внебольничного сопровождения </a:t>
            </a:r>
            <a:r>
              <a:rPr lang="ru-RU" sz="1200" dirty="0">
                <a:solidFill>
                  <a:srgbClr val="C00000"/>
                </a:solidFill>
              </a:rPr>
              <a:t>в групповом формате для лиц с </a:t>
            </a:r>
            <a:r>
              <a:rPr lang="ru-RU" sz="1200" b="1" dirty="0">
                <a:solidFill>
                  <a:srgbClr val="C00000"/>
                </a:solidFill>
              </a:rPr>
              <a:t>психическими расстройствами </a:t>
            </a:r>
            <a:r>
              <a:rPr lang="ru-RU" sz="1200" dirty="0">
                <a:solidFill>
                  <a:srgbClr val="C00000"/>
                </a:solidFill>
              </a:rPr>
              <a:t>и </a:t>
            </a:r>
            <a:r>
              <a:rPr lang="ru-RU" sz="1200" b="1" dirty="0">
                <a:solidFill>
                  <a:srgbClr val="C00000"/>
                </a:solidFill>
              </a:rPr>
              <a:t>недостаточность условий для психосоциальной реабилитации </a:t>
            </a:r>
            <a:r>
              <a:rPr lang="ru-RU" sz="1200" dirty="0">
                <a:solidFill>
                  <a:schemeClr val="tx1"/>
                </a:solidFill>
              </a:rPr>
              <a:t>в рамках государственной психиатрической помощи</a:t>
            </a:r>
          </a:p>
        </p:txBody>
      </p: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491B5674-4E49-49B3-8944-60C282507A3A}"/>
              </a:ext>
            </a:extLst>
          </p:cNvPr>
          <p:cNvCxnSpPr>
            <a:endCxn id="6" idx="3"/>
          </p:cNvCxnSpPr>
          <p:nvPr/>
        </p:nvCxnSpPr>
        <p:spPr>
          <a:xfrm flipH="1" flipV="1">
            <a:off x="3785016" y="2539792"/>
            <a:ext cx="682906" cy="142974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1" name="Прямая со стрелкой 20">
            <a:extLst>
              <a:ext uri="{FF2B5EF4-FFF2-40B4-BE49-F238E27FC236}">
                <a16:creationId xmlns:a16="http://schemas.microsoft.com/office/drawing/2014/main" id="{6E03F3D7-C938-4DDC-A4A3-0A420D98E2A2}"/>
              </a:ext>
            </a:extLst>
          </p:cNvPr>
          <p:cNvCxnSpPr>
            <a:cxnSpLocks/>
          </p:cNvCxnSpPr>
          <p:nvPr/>
        </p:nvCxnSpPr>
        <p:spPr>
          <a:xfrm flipH="1">
            <a:off x="3785016" y="3032499"/>
            <a:ext cx="682906" cy="945186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EF998658-3B42-481A-AE39-53D76414A36D}"/>
              </a:ext>
            </a:extLst>
          </p:cNvPr>
          <p:cNvCxnSpPr>
            <a:cxnSpLocks/>
          </p:cNvCxnSpPr>
          <p:nvPr/>
        </p:nvCxnSpPr>
        <p:spPr>
          <a:xfrm flipH="1">
            <a:off x="3794569" y="3674917"/>
            <a:ext cx="673353" cy="1760427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16E9CF82-6A25-44C9-9627-702021B28516}"/>
              </a:ext>
            </a:extLst>
          </p:cNvPr>
          <p:cNvCxnSpPr>
            <a:cxnSpLocks/>
            <a:endCxn id="14" idx="1"/>
          </p:cNvCxnSpPr>
          <p:nvPr/>
        </p:nvCxnSpPr>
        <p:spPr>
          <a:xfrm flipV="1">
            <a:off x="7743184" y="2553514"/>
            <a:ext cx="663800" cy="290592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Прямая со стрелкой 26">
            <a:extLst>
              <a:ext uri="{FF2B5EF4-FFF2-40B4-BE49-F238E27FC236}">
                <a16:creationId xmlns:a16="http://schemas.microsoft.com/office/drawing/2014/main" id="{57BC1A3E-9BF7-4534-89F9-D36591AD93F6}"/>
              </a:ext>
            </a:extLst>
          </p:cNvPr>
          <p:cNvCxnSpPr>
            <a:cxnSpLocks/>
            <a:endCxn id="17" idx="1"/>
          </p:cNvCxnSpPr>
          <p:nvPr/>
        </p:nvCxnSpPr>
        <p:spPr>
          <a:xfrm>
            <a:off x="7743184" y="3453774"/>
            <a:ext cx="663799" cy="687111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Прямая со стрелкой 29">
            <a:extLst>
              <a:ext uri="{FF2B5EF4-FFF2-40B4-BE49-F238E27FC236}">
                <a16:creationId xmlns:a16="http://schemas.microsoft.com/office/drawing/2014/main" id="{D8DB6672-42DE-41E2-AEA5-45A2D265132A}"/>
              </a:ext>
            </a:extLst>
          </p:cNvPr>
          <p:cNvCxnSpPr>
            <a:cxnSpLocks/>
          </p:cNvCxnSpPr>
          <p:nvPr/>
        </p:nvCxnSpPr>
        <p:spPr>
          <a:xfrm flipH="1" flipV="1">
            <a:off x="7456449" y="3847199"/>
            <a:ext cx="626776" cy="1219890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FCE73425-837A-4FA6-9AFD-54B99F342498}"/>
              </a:ext>
            </a:extLst>
          </p:cNvPr>
          <p:cNvSpPr txBox="1"/>
          <p:nvPr/>
        </p:nvSpPr>
        <p:spPr>
          <a:xfrm>
            <a:off x="4126469" y="6066263"/>
            <a:ext cx="381319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/>
              <a:t>Источник: </a:t>
            </a:r>
            <a:r>
              <a:rPr lang="ru-RU" sz="10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https://vademec.ru/news/2023/01/19/voz-mirovaya-ekonomika-teryaet-1-trln-v-god-iz-za-psikhicheskikh-rasstroystv-rabotnikov/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1875710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9"/>
          <p:cNvSpPr txBox="1">
            <a:spLocks noGrp="1"/>
          </p:cNvSpPr>
          <p:nvPr>
            <p:ph type="title"/>
          </p:nvPr>
        </p:nvSpPr>
        <p:spPr>
          <a:xfrm>
            <a:off x="336000" y="451782"/>
            <a:ext cx="10151415" cy="7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4800"/>
              <a:buNone/>
            </a:pPr>
            <a:r>
              <a:rPr lang="ru-RU" sz="4800" b="1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ЦЕЛЬ ПРОЕКТА </a:t>
            </a:r>
            <a:endParaRPr sz="4800" b="1" cap="none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769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endParaRPr sz="2000" dirty="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endParaRPr sz="2000" dirty="0">
              <a:solidFill>
                <a:srgbClr val="434343"/>
              </a:solidFill>
            </a:endParaRPr>
          </a:p>
        </p:txBody>
      </p:sp>
      <p:sp>
        <p:nvSpPr>
          <p:cNvPr id="165" name="Google Shape;165;p9"/>
          <p:cNvSpPr txBox="1"/>
          <p:nvPr/>
        </p:nvSpPr>
        <p:spPr>
          <a:xfrm>
            <a:off x="336000" y="1053325"/>
            <a:ext cx="10092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Что планируется достичь реализацией проекта? </a:t>
            </a:r>
            <a:endParaRPr dirty="0"/>
          </a:p>
        </p:txBody>
      </p:sp>
      <p:pic>
        <p:nvPicPr>
          <p:cNvPr id="167" name="Google Shape;167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75695" y="185882"/>
            <a:ext cx="1214834" cy="9918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8" name="Google Shape;168;p9"/>
          <p:cNvCxnSpPr/>
          <p:nvPr/>
        </p:nvCxnSpPr>
        <p:spPr>
          <a:xfrm rot="10800000" flipH="1">
            <a:off x="495798" y="1422657"/>
            <a:ext cx="11394731" cy="31309"/>
          </a:xfrm>
          <a:prstGeom prst="straightConnector1">
            <a:avLst/>
          </a:prstGeom>
          <a:noFill/>
          <a:ln w="9525" cap="flat" cmpd="sng">
            <a:solidFill>
              <a:srgbClr val="C55A1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54E3CE5-CBBC-495E-AA26-8AA4851BD03E}"/>
              </a:ext>
            </a:extLst>
          </p:cNvPr>
          <p:cNvSpPr/>
          <p:nvPr/>
        </p:nvSpPr>
        <p:spPr>
          <a:xfrm>
            <a:off x="277410" y="2008539"/>
            <a:ext cx="3064564" cy="332157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Создание </a:t>
            </a:r>
            <a:r>
              <a:rPr lang="ru-RU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регулярного сопровождения </a:t>
            </a:r>
            <a:r>
              <a:rPr lang="ru-RU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 групповом формате для </a:t>
            </a:r>
            <a:r>
              <a:rPr lang="ru-RU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взрослых с сохранным интеллектом</a:t>
            </a:r>
            <a:r>
              <a:rPr lang="ru-RU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имеющих </a:t>
            </a:r>
            <a:r>
              <a:rPr lang="ru-RU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проблемы с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психическим здоровьем </a:t>
            </a:r>
          </a:p>
          <a:p>
            <a:pPr marL="342900" indent="-342900">
              <a:buFont typeface="Courier New" panose="02070309020205020404" pitchFamily="49" charset="0"/>
              <a:buChar char="o"/>
            </a:pPr>
            <a:r>
              <a:rPr lang="ru-RU" sz="16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самореализацией</a:t>
            </a:r>
            <a:r>
              <a:rPr lang="ru-RU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6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2F19B68E-058E-49B3-883B-62554D2A5159}"/>
              </a:ext>
            </a:extLst>
          </p:cNvPr>
          <p:cNvSpPr/>
          <p:nvPr/>
        </p:nvSpPr>
        <p:spPr>
          <a:xfrm>
            <a:off x="4635056" y="2031832"/>
            <a:ext cx="3041265" cy="162175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cs typeface="Times New Roman" panose="02020603050405020304" pitchFamily="18" charset="0"/>
              </a:rPr>
              <a:t>Снижение числа рецидивов</a:t>
            </a:r>
            <a:r>
              <a:rPr lang="en-US" sz="1600" dirty="0">
                <a:cs typeface="Times New Roman" panose="02020603050405020304" pitchFamily="18" charset="0"/>
              </a:rPr>
              <a:t> </a:t>
            </a:r>
            <a:r>
              <a:rPr lang="ru-RU" sz="1600" dirty="0">
                <a:cs typeface="Times New Roman" panose="02020603050405020304" pitchFamily="18" charset="0"/>
              </a:rPr>
              <a:t>и числа </a:t>
            </a:r>
            <a:r>
              <a:rPr lang="ru-RU" sz="1600" dirty="0" err="1">
                <a:cs typeface="Times New Roman" panose="02020603050405020304" pitchFamily="18" charset="0"/>
              </a:rPr>
              <a:t>регоспитализаций</a:t>
            </a:r>
            <a:endParaRPr lang="ru-RU" sz="1600" dirty="0"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0C85A139-4587-4F81-86C0-5803925022DD}"/>
              </a:ext>
            </a:extLst>
          </p:cNvPr>
          <p:cNvSpPr/>
          <p:nvPr/>
        </p:nvSpPr>
        <p:spPr>
          <a:xfrm>
            <a:off x="4611757" y="3787081"/>
            <a:ext cx="3041264" cy="17191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Повышение качества жизни, смена образа жизни на более конструктивный</a:t>
            </a:r>
            <a:endParaRPr lang="ru-RU" sz="1600" dirty="0"/>
          </a:p>
        </p:txBody>
      </p:sp>
      <p:cxnSp>
        <p:nvCxnSpPr>
          <p:cNvPr id="5" name="Прямая со стрелкой 4">
            <a:extLst>
              <a:ext uri="{FF2B5EF4-FFF2-40B4-BE49-F238E27FC236}">
                <a16:creationId xmlns:a16="http://schemas.microsoft.com/office/drawing/2014/main" id="{0128A955-FAAE-4E70-9859-50E9AA81DDDC}"/>
              </a:ext>
            </a:extLst>
          </p:cNvPr>
          <p:cNvCxnSpPr>
            <a:cxnSpLocks/>
            <a:stCxn id="3" idx="3"/>
          </p:cNvCxnSpPr>
          <p:nvPr/>
        </p:nvCxnSpPr>
        <p:spPr>
          <a:xfrm flipV="1">
            <a:off x="3341974" y="3062781"/>
            <a:ext cx="1282539" cy="606544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15C627D4-CDFF-4D34-AAFC-4150D453ADCB}"/>
              </a:ext>
            </a:extLst>
          </p:cNvPr>
          <p:cNvCxnSpPr>
            <a:cxnSpLocks/>
            <a:stCxn id="3" idx="3"/>
          </p:cNvCxnSpPr>
          <p:nvPr/>
        </p:nvCxnSpPr>
        <p:spPr>
          <a:xfrm>
            <a:off x="3341974" y="3669325"/>
            <a:ext cx="1305838" cy="749696"/>
          </a:xfrm>
          <a:prstGeom prst="straightConnector1">
            <a:avLst/>
          </a:prstGeom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8854A63C-FEBC-4C1E-B3C3-49911E0660C1}"/>
              </a:ext>
            </a:extLst>
          </p:cNvPr>
          <p:cNvSpPr/>
          <p:nvPr/>
        </p:nvSpPr>
        <p:spPr>
          <a:xfrm>
            <a:off x="8737292" y="2008539"/>
            <a:ext cx="3064564" cy="349773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800" b="1" dirty="0">
                <a:cs typeface="Times New Roman" panose="02020603050405020304" pitchFamily="18" charset="0"/>
              </a:rPr>
              <a:t>Повышение уровня психического здоровья и самореализации у людей в нашей стране</a:t>
            </a:r>
          </a:p>
          <a:p>
            <a:endParaRPr lang="ru-RU" sz="1800" b="1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1800" b="1" dirty="0">
                <a:cs typeface="Times New Roman" panose="02020603050405020304" pitchFamily="18" charset="0"/>
              </a:rPr>
              <a:t>Увеличение процента трудоспособного населения</a:t>
            </a:r>
          </a:p>
        </p:txBody>
      </p:sp>
      <p:sp>
        <p:nvSpPr>
          <p:cNvPr id="20" name="Равно 19">
            <a:extLst>
              <a:ext uri="{FF2B5EF4-FFF2-40B4-BE49-F238E27FC236}">
                <a16:creationId xmlns:a16="http://schemas.microsoft.com/office/drawing/2014/main" id="{27DF23FF-B2D5-4E12-9408-F08018858B1C}"/>
              </a:ext>
            </a:extLst>
          </p:cNvPr>
          <p:cNvSpPr/>
          <p:nvPr/>
        </p:nvSpPr>
        <p:spPr>
          <a:xfrm>
            <a:off x="7819180" y="3141538"/>
            <a:ext cx="775253" cy="902635"/>
          </a:xfrm>
          <a:prstGeom prst="mathEqual">
            <a:avLst/>
          </a:prstGeom>
          <a:solidFill>
            <a:schemeClr val="accent6">
              <a:lumMod val="75000"/>
            </a:schemeClr>
          </a:solidFill>
          <a:ln w="57150">
            <a:solidFill>
              <a:schemeClr val="accent6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4918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24"/>
          <p:cNvSpPr txBox="1">
            <a:spLocks noGrp="1"/>
          </p:cNvSpPr>
          <p:nvPr>
            <p:ph type="title"/>
          </p:nvPr>
        </p:nvSpPr>
        <p:spPr>
          <a:xfrm>
            <a:off x="336000" y="451782"/>
            <a:ext cx="10151415" cy="7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4800"/>
              <a:buNone/>
            </a:pPr>
            <a:r>
              <a:rPr lang="ru-RU" sz="4800" b="1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РЕШЕНИЕ</a:t>
            </a:r>
            <a:endParaRPr sz="4800" b="1" cap="none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endParaRPr sz="20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endParaRPr sz="2000">
              <a:solidFill>
                <a:srgbClr val="434343"/>
              </a:solidFill>
            </a:endParaRPr>
          </a:p>
        </p:txBody>
      </p:sp>
      <p:sp>
        <p:nvSpPr>
          <p:cNvPr id="185" name="Google Shape;185;p24"/>
          <p:cNvSpPr txBox="1"/>
          <p:nvPr/>
        </p:nvSpPr>
        <p:spPr>
          <a:xfrm>
            <a:off x="336000" y="1053325"/>
            <a:ext cx="10092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Краткое описание предлагаемого решения.</a:t>
            </a:r>
            <a:endParaRPr dirty="0"/>
          </a:p>
        </p:txBody>
      </p:sp>
      <p:pic>
        <p:nvPicPr>
          <p:cNvPr id="187" name="Google Shape;187;p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75695" y="185882"/>
            <a:ext cx="1214834" cy="9918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8" name="Google Shape;188;p24"/>
          <p:cNvCxnSpPr/>
          <p:nvPr/>
        </p:nvCxnSpPr>
        <p:spPr>
          <a:xfrm rot="10800000" flipH="1">
            <a:off x="495798" y="1422657"/>
            <a:ext cx="11394731" cy="31309"/>
          </a:xfrm>
          <a:prstGeom prst="straightConnector1">
            <a:avLst/>
          </a:prstGeom>
          <a:noFill/>
          <a:ln w="9525" cap="flat" cmpd="sng">
            <a:solidFill>
              <a:srgbClr val="C55A1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8C7A2A04-97A6-41AD-83DF-FB95C46CD61B}"/>
              </a:ext>
            </a:extLst>
          </p:cNvPr>
          <p:cNvSpPr txBox="1"/>
          <p:nvPr/>
        </p:nvSpPr>
        <p:spPr>
          <a:xfrm>
            <a:off x="992459" y="1527726"/>
            <a:ext cx="10627112" cy="4862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>
                <a:solidFill>
                  <a:srgbClr val="00B050"/>
                </a:solidFill>
              </a:rPr>
              <a:t>«Пространство гармонизации жизни»</a:t>
            </a:r>
            <a:r>
              <a:rPr lang="ru-RU" sz="2000" dirty="0"/>
              <a:t> </a:t>
            </a:r>
            <a:endParaRPr lang="ru-RU" sz="2000" i="1" dirty="0"/>
          </a:p>
          <a:p>
            <a:pPr algn="ctr"/>
            <a:r>
              <a:rPr lang="ru-RU" sz="2000" dirty="0"/>
              <a:t>предоставляет взрослым (18+) </a:t>
            </a:r>
          </a:p>
          <a:p>
            <a:pPr algn="ctr"/>
            <a:r>
              <a:rPr lang="ru-RU" sz="2000" dirty="0"/>
              <a:t>с сохранным интеллектом, имеющим проблемы </a:t>
            </a:r>
          </a:p>
          <a:p>
            <a:pPr algn="ctr"/>
            <a:r>
              <a:rPr lang="ru-RU" sz="2000" dirty="0"/>
              <a:t>с психическим здоровьем и самореализацией,  </a:t>
            </a:r>
          </a:p>
          <a:p>
            <a:pPr algn="ctr"/>
            <a:r>
              <a:rPr lang="ru-RU" sz="2000" b="1" dirty="0">
                <a:solidFill>
                  <a:srgbClr val="00B050"/>
                </a:solidFill>
              </a:rPr>
              <a:t>длительное внебольничное сопровождение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algn="ctr"/>
            <a:r>
              <a:rPr lang="ru-RU" sz="2000" dirty="0"/>
              <a:t>в групповом формате,</a:t>
            </a:r>
          </a:p>
          <a:p>
            <a:pPr algn="ctr"/>
            <a:r>
              <a:rPr lang="ru-RU" sz="2000" dirty="0"/>
              <a:t>на основе </a:t>
            </a:r>
            <a:r>
              <a:rPr lang="ru-RU" sz="2000" b="1" dirty="0">
                <a:solidFill>
                  <a:srgbClr val="00B050"/>
                </a:solidFill>
              </a:rPr>
              <a:t>принципа гармонизации жизни</a:t>
            </a:r>
            <a:r>
              <a:rPr lang="ru-RU" sz="2000" dirty="0"/>
              <a:t>,</a:t>
            </a:r>
          </a:p>
          <a:p>
            <a:pPr algn="ctr"/>
            <a:r>
              <a:rPr lang="ru-RU" sz="2000" dirty="0"/>
              <a:t>с активным включением участников процесса </a:t>
            </a:r>
          </a:p>
          <a:p>
            <a:pPr algn="ctr"/>
            <a:r>
              <a:rPr lang="ru-RU" sz="2000" b="1" dirty="0">
                <a:solidFill>
                  <a:srgbClr val="00B050"/>
                </a:solidFill>
              </a:rPr>
              <a:t>в систему лидерства и наставничества</a:t>
            </a:r>
            <a:r>
              <a:rPr lang="ru-RU" sz="2000" dirty="0"/>
              <a:t>.</a:t>
            </a:r>
          </a:p>
          <a:p>
            <a:pPr algn="ctr"/>
            <a:endParaRPr lang="ru-RU" b="1" dirty="0"/>
          </a:p>
          <a:p>
            <a:pPr algn="ctr"/>
            <a:r>
              <a:rPr lang="ru-RU" dirty="0"/>
              <a:t>(</a:t>
            </a:r>
            <a:r>
              <a:rPr lang="ru-RU" sz="1200" dirty="0"/>
              <a:t>рост образовательного уровня, уровня воспитания, улучшение когнитивных процессов, преодоление иждивенческой позиции)</a:t>
            </a:r>
          </a:p>
          <a:p>
            <a:pPr algn="ctr"/>
            <a:endParaRPr lang="ru-RU" sz="1200" dirty="0"/>
          </a:p>
          <a:p>
            <a:pPr algn="ctr"/>
            <a:r>
              <a:rPr lang="ru-RU" b="1" dirty="0"/>
              <a:t>Результаты</a:t>
            </a:r>
            <a:r>
              <a:rPr lang="ru-RU" dirty="0"/>
              <a:t>: </a:t>
            </a:r>
            <a:r>
              <a:rPr lang="ru-RU" sz="1800" b="1" dirty="0"/>
              <a:t>до 50% </a:t>
            </a:r>
            <a:r>
              <a:rPr lang="ru-RU" sz="1800" dirty="0"/>
              <a:t>участников проекта показывают </a:t>
            </a:r>
            <a:r>
              <a:rPr lang="ru-RU" sz="1800" b="1" dirty="0"/>
              <a:t>повышение уровня функционирования </a:t>
            </a:r>
            <a:r>
              <a:rPr lang="ru-RU" sz="1800" dirty="0"/>
              <a:t>(повышение качества жизни, уровня включенности и занятости, улучшение психического статуса, снижение числа </a:t>
            </a:r>
            <a:r>
              <a:rPr lang="ru-RU" sz="1800" dirty="0" err="1"/>
              <a:t>регоспитализаций</a:t>
            </a:r>
            <a:r>
              <a:rPr lang="ru-RU" sz="1800" dirty="0"/>
              <a:t>) </a:t>
            </a:r>
          </a:p>
          <a:p>
            <a:endParaRPr lang="ru-RU" sz="1200" dirty="0"/>
          </a:p>
          <a:p>
            <a:r>
              <a:rPr lang="ru-RU" sz="1200" dirty="0"/>
              <a:t>В 2020 </a:t>
            </a:r>
            <a:r>
              <a:rPr lang="ru-RU" sz="1200" b="1" dirty="0"/>
              <a:t>Проект победил в номинации «Психосоциальная реабилитация</a:t>
            </a:r>
            <a:r>
              <a:rPr lang="ru-RU" sz="1200" dirty="0"/>
              <a:t>» XIII Всероссийского конкурса среди профессиональных и некоммерческих организаций «За подвижничество в области душевного здоровья» имени академика РАМН Т.Б. Дмитриевой.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25"/>
          <p:cNvSpPr txBox="1">
            <a:spLocks noGrp="1"/>
          </p:cNvSpPr>
          <p:nvPr>
            <p:ph type="title"/>
          </p:nvPr>
        </p:nvSpPr>
        <p:spPr>
          <a:xfrm>
            <a:off x="336000" y="451782"/>
            <a:ext cx="10151415" cy="7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4800"/>
              <a:buNone/>
            </a:pPr>
            <a:r>
              <a:rPr lang="ru-RU" sz="4800" b="1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ЦЕЛЕВАЯ АУДИТОРИЯ</a:t>
            </a:r>
            <a:endParaRPr sz="4800" b="1" cap="none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4" name="Google Shape;194;p2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endParaRPr sz="2000" dirty="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endParaRPr sz="2000" dirty="0">
              <a:solidFill>
                <a:srgbClr val="434343"/>
              </a:solidFill>
            </a:endParaRPr>
          </a:p>
        </p:txBody>
      </p:sp>
      <p:sp>
        <p:nvSpPr>
          <p:cNvPr id="195" name="Google Shape;195;p25"/>
          <p:cNvSpPr txBox="1"/>
          <p:nvPr/>
        </p:nvSpPr>
        <p:spPr>
          <a:xfrm>
            <a:off x="336000" y="1053325"/>
            <a:ext cx="10092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dirty="0"/>
              <a:t>Опишите </a:t>
            </a:r>
            <a:r>
              <a:rPr lang="ru-RU" sz="1800" dirty="0" err="1"/>
              <a:t>благополучателей</a:t>
            </a:r>
            <a:r>
              <a:rPr lang="ru-RU" sz="1800" dirty="0"/>
              <a:t> и сегменты клиентов.</a:t>
            </a:r>
            <a:endParaRPr dirty="0"/>
          </a:p>
        </p:txBody>
      </p:sp>
      <p:pic>
        <p:nvPicPr>
          <p:cNvPr id="197" name="Google Shape;197;p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75695" y="185882"/>
            <a:ext cx="1214834" cy="9918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8" name="Google Shape;198;p25"/>
          <p:cNvCxnSpPr/>
          <p:nvPr/>
        </p:nvCxnSpPr>
        <p:spPr>
          <a:xfrm rot="10800000" flipH="1">
            <a:off x="495798" y="1422657"/>
            <a:ext cx="11394731" cy="31309"/>
          </a:xfrm>
          <a:prstGeom prst="straightConnector1">
            <a:avLst/>
          </a:prstGeom>
          <a:noFill/>
          <a:ln w="9525" cap="flat" cmpd="sng">
            <a:solidFill>
              <a:srgbClr val="C55A1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3" name="Овал 2">
            <a:extLst>
              <a:ext uri="{FF2B5EF4-FFF2-40B4-BE49-F238E27FC236}">
                <a16:creationId xmlns:a16="http://schemas.microsoft.com/office/drawing/2014/main" id="{E64554D8-A4F9-4C56-8395-4FEFF9BBF0EB}"/>
              </a:ext>
            </a:extLst>
          </p:cNvPr>
          <p:cNvSpPr/>
          <p:nvPr/>
        </p:nvSpPr>
        <p:spPr>
          <a:xfrm>
            <a:off x="4150112" y="2207946"/>
            <a:ext cx="3891776" cy="3968879"/>
          </a:xfrm>
          <a:prstGeom prst="ellipse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БЛАГОПОЛУЧАТЕЛИ:</a:t>
            </a:r>
          </a:p>
          <a:p>
            <a:pPr algn="ctr"/>
            <a:endParaRPr lang="ru-RU" dirty="0"/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/>
              <a:t>Взрослые (18-75 лет) с сохранным интеллектом, имеющие проблемы с психическим здоровьем и самореализацией</a:t>
            </a:r>
          </a:p>
          <a:p>
            <a:pPr marL="285750" indent="-285750" algn="ctr">
              <a:buFontTx/>
              <a:buChar char="-"/>
            </a:pPr>
            <a:r>
              <a:rPr lang="ru-RU" dirty="0"/>
              <a:t>Заболевшие в юношеском или взрослом возрасте</a:t>
            </a:r>
          </a:p>
          <a:p>
            <a:pPr marL="285750" indent="-285750" algn="ctr">
              <a:buFontTx/>
              <a:buChar char="-"/>
            </a:pPr>
            <a:r>
              <a:rPr lang="ru-RU" dirty="0"/>
              <a:t>Эндогенные и пограничные расстройства</a:t>
            </a:r>
          </a:p>
          <a:p>
            <a:pPr marL="285750" indent="-285750" algn="ctr">
              <a:buFontTx/>
              <a:buChar char="-"/>
            </a:pPr>
            <a:r>
              <a:rPr lang="ru-RU" dirty="0"/>
              <a:t>Не получившие или теряющие профессию</a:t>
            </a:r>
            <a:endParaRPr lang="en-US" dirty="0"/>
          </a:p>
          <a:p>
            <a:pPr algn="ctr"/>
            <a:endParaRPr lang="ru-RU" dirty="0"/>
          </a:p>
          <a:p>
            <a:pPr marL="285750" indent="-285750" algn="ctr">
              <a:buFont typeface="Wingdings" panose="05000000000000000000" pitchFamily="2" charset="2"/>
              <a:buChar char="ü"/>
            </a:pPr>
            <a:r>
              <a:rPr lang="ru-RU" dirty="0"/>
              <a:t>Член семьи и ближайшего </a:t>
            </a:r>
            <a:r>
              <a:rPr lang="ru-RU" dirty="0" err="1"/>
              <a:t>соц.окружения</a:t>
            </a:r>
            <a:endParaRPr lang="ru-RU" dirty="0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id="{2D23A724-9C4A-4656-8951-CCC40F7BCD13}"/>
              </a:ext>
            </a:extLst>
          </p:cNvPr>
          <p:cNvSpPr/>
          <p:nvPr/>
        </p:nvSpPr>
        <p:spPr>
          <a:xfrm>
            <a:off x="2252547" y="1667499"/>
            <a:ext cx="2375210" cy="2373528"/>
          </a:xfrm>
          <a:prstGeom prst="ellipse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КЛИЕНТ:</a:t>
            </a:r>
          </a:p>
          <a:p>
            <a:pPr algn="ctr"/>
            <a:r>
              <a:rPr lang="ru-RU" dirty="0"/>
              <a:t>Сам </a:t>
            </a:r>
            <a:r>
              <a:rPr lang="ru-RU" dirty="0" err="1"/>
              <a:t>благополучатель</a:t>
            </a:r>
            <a:endParaRPr lang="ru-RU" dirty="0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6456CFBF-E81A-43D3-B7DF-413C56AE2C98}"/>
              </a:ext>
            </a:extLst>
          </p:cNvPr>
          <p:cNvSpPr/>
          <p:nvPr/>
        </p:nvSpPr>
        <p:spPr>
          <a:xfrm>
            <a:off x="2252547" y="4292298"/>
            <a:ext cx="2375210" cy="2373528"/>
          </a:xfrm>
          <a:prstGeom prst="ellipse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КЛИЕНТ:</a:t>
            </a:r>
          </a:p>
          <a:p>
            <a:pPr algn="ctr"/>
            <a:r>
              <a:rPr lang="ru-RU" dirty="0"/>
              <a:t>Член семьи и ближайшего социального окружения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5B2826FB-C19E-437A-9042-D45ADB0BB8C1}"/>
              </a:ext>
            </a:extLst>
          </p:cNvPr>
          <p:cNvSpPr/>
          <p:nvPr/>
        </p:nvSpPr>
        <p:spPr>
          <a:xfrm>
            <a:off x="7400693" y="1667499"/>
            <a:ext cx="2375210" cy="2373528"/>
          </a:xfrm>
          <a:prstGeom prst="ellipse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КЛИЕНТ:</a:t>
            </a:r>
          </a:p>
          <a:p>
            <a:pPr algn="ctr"/>
            <a:r>
              <a:rPr lang="ru-RU" dirty="0"/>
              <a:t>Государство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27541DB7-9A89-426D-A0DB-169E682CF304}"/>
              </a:ext>
            </a:extLst>
          </p:cNvPr>
          <p:cNvSpPr/>
          <p:nvPr/>
        </p:nvSpPr>
        <p:spPr>
          <a:xfrm>
            <a:off x="7511276" y="4292298"/>
            <a:ext cx="2375210" cy="2373528"/>
          </a:xfrm>
          <a:prstGeom prst="ellipse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/>
              <a:t>КЛИЕНТ:</a:t>
            </a:r>
          </a:p>
          <a:p>
            <a:pPr algn="ctr"/>
            <a:r>
              <a:rPr lang="ru-RU" dirty="0"/>
              <a:t>Руководитель бизнеса, где есть ценный сотрудник с психическим расстройством</a:t>
            </a:r>
          </a:p>
        </p:txBody>
      </p:sp>
    </p:spTree>
    <p:extLst>
      <p:ext uri="{BB962C8B-B14F-4D97-AF65-F5344CB8AC3E}">
        <p14:creationId xmlns:p14="http://schemas.microsoft.com/office/powerpoint/2010/main" val="1430762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6"/>
          <p:cNvSpPr txBox="1">
            <a:spLocks noGrp="1"/>
          </p:cNvSpPr>
          <p:nvPr>
            <p:ph type="title"/>
          </p:nvPr>
        </p:nvSpPr>
        <p:spPr>
          <a:xfrm>
            <a:off x="336000" y="451775"/>
            <a:ext cx="10515600" cy="7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4800"/>
              <a:buNone/>
            </a:pPr>
            <a:r>
              <a:rPr lang="ru-RU" sz="4600" b="1" cap="none" dirty="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ЗАИНТЕРЕСОВАННЫЕ  СТОРОНЫ</a:t>
            </a:r>
            <a:endParaRPr sz="4600" b="1" cap="none" dirty="0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endParaRPr sz="2000" dirty="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endParaRPr sz="2000" dirty="0">
              <a:solidFill>
                <a:srgbClr val="434343"/>
              </a:solidFill>
            </a:endParaRPr>
          </a:p>
        </p:txBody>
      </p:sp>
      <p:sp>
        <p:nvSpPr>
          <p:cNvPr id="205" name="Google Shape;205;p26"/>
          <p:cNvSpPr txBox="1"/>
          <p:nvPr/>
        </p:nvSpPr>
        <p:spPr>
          <a:xfrm>
            <a:off x="336000" y="1053325"/>
            <a:ext cx="1009260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Кто </a:t>
            </a:r>
            <a:r>
              <a:rPr lang="ru-RU" sz="1800" dirty="0"/>
              <a:t>з</a:t>
            </a:r>
            <a:r>
              <a:rPr lang="ru-RU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аинтересован в проекте или может оказать поддержку?</a:t>
            </a:r>
            <a:endParaRPr dirty="0"/>
          </a:p>
        </p:txBody>
      </p:sp>
      <p:pic>
        <p:nvPicPr>
          <p:cNvPr id="207" name="Google Shape;207;p2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75695" y="185882"/>
            <a:ext cx="1214834" cy="9918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8" name="Google Shape;208;p26"/>
          <p:cNvCxnSpPr/>
          <p:nvPr/>
        </p:nvCxnSpPr>
        <p:spPr>
          <a:xfrm rot="10800000" flipH="1">
            <a:off x="495798" y="1422657"/>
            <a:ext cx="11394731" cy="31309"/>
          </a:xfrm>
          <a:prstGeom prst="straightConnector1">
            <a:avLst/>
          </a:prstGeom>
          <a:noFill/>
          <a:ln w="9525" cap="flat" cmpd="sng">
            <a:solidFill>
              <a:srgbClr val="C55A1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9791041E-FF7B-4BFB-9C1D-98F6B6F79CB5}"/>
              </a:ext>
            </a:extLst>
          </p:cNvPr>
          <p:cNvSpPr txBox="1"/>
          <p:nvPr/>
        </p:nvSpPr>
        <p:spPr>
          <a:xfrm>
            <a:off x="1527717" y="2319465"/>
            <a:ext cx="9147978" cy="3967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lvl="0" indent="-5715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sz="3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Члены семьи и ближайшего социального окружения</a:t>
            </a:r>
          </a:p>
          <a:p>
            <a:pPr marL="571500" lvl="0" indent="-571500">
              <a:lnSpc>
                <a:spcPct val="107000"/>
              </a:lnSpc>
              <a:buFont typeface="Wingdings" panose="05000000000000000000" pitchFamily="2" charset="2"/>
              <a:buChar char="Ø"/>
            </a:pPr>
            <a:r>
              <a:rPr lang="ru-RU" sz="3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Государство</a:t>
            </a:r>
          </a:p>
          <a:p>
            <a:pPr marL="571500" lvl="0" indent="-5715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3600" dirty="0"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Руководитель бизнеса, где есть важный сотрудник с психическими проблемами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28"/>
          <p:cNvSpPr txBox="1">
            <a:spLocks noGrp="1"/>
          </p:cNvSpPr>
          <p:nvPr>
            <p:ph type="title"/>
          </p:nvPr>
        </p:nvSpPr>
        <p:spPr>
          <a:xfrm>
            <a:off x="336000" y="451782"/>
            <a:ext cx="10151415" cy="7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4800"/>
              <a:buNone/>
            </a:pPr>
            <a:r>
              <a:rPr lang="ru-RU" sz="4800" b="1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ПЛАН РЕАЛИЗАЦИИ ПРОЕКТА</a:t>
            </a:r>
            <a:endParaRPr sz="4800" b="1" cap="none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28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endParaRPr sz="20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endParaRPr sz="2000">
              <a:solidFill>
                <a:srgbClr val="434343"/>
              </a:solidFill>
            </a:endParaRPr>
          </a:p>
        </p:txBody>
      </p:sp>
      <p:sp>
        <p:nvSpPr>
          <p:cNvPr id="226" name="Google Shape;226;p28"/>
          <p:cNvSpPr txBox="1"/>
          <p:nvPr/>
        </p:nvSpPr>
        <p:spPr>
          <a:xfrm>
            <a:off x="336000" y="1053325"/>
            <a:ext cx="1009260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Основные этапы и контрольные точки, ведущие к промежуточным и конечным результатам.</a:t>
            </a:r>
            <a:endParaRPr/>
          </a:p>
        </p:txBody>
      </p:sp>
      <p:sp>
        <p:nvSpPr>
          <p:cNvPr id="228" name="Google Shape;228;p28"/>
          <p:cNvSpPr txBox="1"/>
          <p:nvPr/>
        </p:nvSpPr>
        <p:spPr>
          <a:xfrm>
            <a:off x="4603630" y="1478438"/>
            <a:ext cx="2984740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b="1" i="0" u="none" strike="noStrike" cap="none" dirty="0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2023 ГОД</a:t>
            </a:r>
            <a:endParaRPr dirty="0"/>
          </a:p>
        </p:txBody>
      </p:sp>
      <p:pic>
        <p:nvPicPr>
          <p:cNvPr id="229" name="Google Shape;229;p2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75695" y="185882"/>
            <a:ext cx="1214834" cy="9918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30" name="Google Shape;230;p28"/>
          <p:cNvCxnSpPr/>
          <p:nvPr/>
        </p:nvCxnSpPr>
        <p:spPr>
          <a:xfrm rot="10800000" flipH="1">
            <a:off x="495798" y="1422657"/>
            <a:ext cx="11394731" cy="31309"/>
          </a:xfrm>
          <a:prstGeom prst="straightConnector1">
            <a:avLst/>
          </a:prstGeom>
          <a:noFill/>
          <a:ln w="9525" cap="flat" cmpd="sng">
            <a:solidFill>
              <a:srgbClr val="C55A11"/>
            </a:solidFill>
            <a:prstDash val="solid"/>
            <a:round/>
            <a:headEnd type="none" w="sm" len="sm"/>
            <a:tailEnd type="none" w="sm" len="sm"/>
          </a:ln>
        </p:spPr>
      </p:cxnSp>
      <p:graphicFrame>
        <p:nvGraphicFramePr>
          <p:cNvPr id="10" name="Google Shape;227;p28">
            <a:extLst>
              <a:ext uri="{FF2B5EF4-FFF2-40B4-BE49-F238E27FC236}">
                <a16:creationId xmlns:a16="http://schemas.microsoft.com/office/drawing/2014/main" id="{E3719897-11F6-470A-9E0C-950DF153EE7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09207299"/>
              </p:ext>
            </p:extLst>
          </p:nvPr>
        </p:nvGraphicFramePr>
        <p:xfrm>
          <a:off x="775763" y="2163533"/>
          <a:ext cx="10834800" cy="4401457"/>
        </p:xfrm>
        <a:graphic>
          <a:graphicData uri="http://schemas.openxmlformats.org/drawingml/2006/table">
            <a:tbl>
              <a:tblPr firstRow="1" bandRow="1">
                <a:noFill/>
                <a:tableStyleId>{6C8EC39F-B435-43F6-B9C0-EC8922676487}</a:tableStyleId>
              </a:tblPr>
              <a:tblGrid>
                <a:gridCol w="1805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05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128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988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058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058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7181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dirty="0">
                          <a:solidFill>
                            <a:srgbClr val="000000"/>
                          </a:solidFill>
                        </a:rPr>
                        <a:t>Апрель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dirty="0">
                          <a:solidFill>
                            <a:srgbClr val="000000"/>
                          </a:solidFill>
                        </a:rPr>
                        <a:t>Май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dirty="0">
                          <a:solidFill>
                            <a:srgbClr val="000000"/>
                          </a:solidFill>
                        </a:rPr>
                        <a:t>Июнь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dirty="0">
                          <a:solidFill>
                            <a:srgbClr val="000000"/>
                          </a:solidFill>
                        </a:rPr>
                        <a:t>Июль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dirty="0">
                          <a:solidFill>
                            <a:srgbClr val="000000"/>
                          </a:solidFill>
                        </a:rPr>
                        <a:t>Август</a:t>
                      </a:r>
                      <a:r>
                        <a:rPr lang="ru-RU" sz="14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ru-RU" dirty="0">
                          <a:solidFill>
                            <a:srgbClr val="000000"/>
                          </a:solidFill>
                        </a:rPr>
                        <a:t>Сентябрь</a:t>
                      </a:r>
                      <a:endParaRPr dirty="0"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2964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91450" marR="91450" marT="45725" marB="45725" anchor="ctr"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F187E961-6999-4539-8EB2-0B42BEEE868A}"/>
              </a:ext>
            </a:extLst>
          </p:cNvPr>
          <p:cNvSpPr txBox="1"/>
          <p:nvPr/>
        </p:nvSpPr>
        <p:spPr>
          <a:xfrm>
            <a:off x="838200" y="2910476"/>
            <a:ext cx="10669859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План</a:t>
            </a:r>
            <a:r>
              <a:rPr lang="ru-RU" dirty="0"/>
              <a:t> (для 1 группы: </a:t>
            </a:r>
            <a:r>
              <a:rPr lang="ru-RU" dirty="0" err="1"/>
              <a:t>пн</a:t>
            </a:r>
            <a:r>
              <a:rPr lang="ru-RU" dirty="0"/>
              <a:t>, ср, </a:t>
            </a:r>
            <a:r>
              <a:rPr lang="ru-RU" dirty="0" err="1"/>
              <a:t>чт</a:t>
            </a:r>
            <a:r>
              <a:rPr lang="ru-RU" dirty="0"/>
              <a:t> ИЛИ </a:t>
            </a:r>
            <a:r>
              <a:rPr lang="ru-RU" dirty="0" err="1"/>
              <a:t>вт</a:t>
            </a:r>
            <a:r>
              <a:rPr lang="ru-RU" dirty="0"/>
              <a:t>, </a:t>
            </a:r>
            <a:r>
              <a:rPr lang="ru-RU" dirty="0" err="1"/>
              <a:t>пт</a:t>
            </a:r>
            <a:r>
              <a:rPr lang="ru-RU" dirty="0"/>
              <a:t>, </a:t>
            </a:r>
            <a:r>
              <a:rPr lang="ru-RU" dirty="0" err="1"/>
              <a:t>сб</a:t>
            </a:r>
            <a:r>
              <a:rPr lang="ru-RU" dirty="0"/>
              <a:t>) </a:t>
            </a:r>
            <a:r>
              <a:rPr lang="ru-RU" b="1" dirty="0"/>
              <a:t>на КАЖДЫЙ МЕСЯЦ </a:t>
            </a:r>
            <a:r>
              <a:rPr lang="ru-RU" dirty="0"/>
              <a:t>содержит:</a:t>
            </a:r>
          </a:p>
          <a:p>
            <a:br>
              <a:rPr lang="ru-RU" dirty="0"/>
            </a:br>
            <a:r>
              <a:rPr lang="ru-RU" dirty="0"/>
              <a:t>- </a:t>
            </a:r>
            <a:r>
              <a:rPr lang="ru-RU" sz="1600" u="sng" dirty="0"/>
              <a:t>1 теоретическое занятие в неделю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на основе разработанного </a:t>
            </a:r>
            <a:r>
              <a:rPr lang="ru-RU" i="1" dirty="0"/>
              <a:t>учебника «Тренинг занятости и трудоустройства</a:t>
            </a:r>
            <a:r>
              <a:rPr lang="ru-RU" dirty="0"/>
              <a:t>»</a:t>
            </a:r>
          </a:p>
          <a:p>
            <a:r>
              <a:rPr lang="ru-RU" dirty="0"/>
              <a:t>- </a:t>
            </a:r>
            <a:r>
              <a:rPr lang="ru-RU" sz="1600" u="sng" dirty="0"/>
              <a:t>2 практических занятия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на основе </a:t>
            </a:r>
            <a:r>
              <a:rPr lang="ru-RU" i="1" dirty="0"/>
              <a:t>принципа Гармонизации жизни</a:t>
            </a:r>
            <a:r>
              <a:rPr lang="ru-RU" dirty="0"/>
              <a:t>: физическая, трудовая, социально-коммуникативная, духовная сферы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поставщики мероприятий: участники проекта, внешние волонтеры, организации-партнеры по межведомственному взаимодействию</a:t>
            </a:r>
          </a:p>
          <a:p>
            <a:endParaRPr lang="ru-RU" dirty="0"/>
          </a:p>
          <a:p>
            <a:r>
              <a:rPr lang="ru-RU" b="1" dirty="0"/>
              <a:t>Площадки (разнообразные):</a:t>
            </a:r>
          </a:p>
          <a:p>
            <a:r>
              <a:rPr lang="ru-RU" dirty="0"/>
              <a:t>Принадлежат государственным и негосударственным партнерам по межведомственному взаимодействию</a:t>
            </a:r>
          </a:p>
          <a:p>
            <a:endParaRPr lang="ru-RU" dirty="0"/>
          </a:p>
          <a:p>
            <a:r>
              <a:rPr lang="ru-RU" b="1" dirty="0"/>
              <a:t>Открытая группа с медленно обновляющимся составом</a:t>
            </a:r>
            <a:r>
              <a:rPr lang="ru-RU" dirty="0"/>
              <a:t> </a:t>
            </a:r>
          </a:p>
          <a:p>
            <a:endParaRPr lang="ru-RU" dirty="0"/>
          </a:p>
          <a:p>
            <a:r>
              <a:rPr lang="ru-RU" b="1" dirty="0"/>
              <a:t>Оценка результатов с 3-х позиций</a:t>
            </a:r>
            <a:r>
              <a:rPr lang="ru-RU" dirty="0"/>
              <a:t>: </a:t>
            </a:r>
            <a:r>
              <a:rPr lang="ru-RU" u="sng" dirty="0"/>
              <a:t>специалист</a:t>
            </a:r>
            <a:r>
              <a:rPr lang="ru-RU" dirty="0"/>
              <a:t> (по МКФ), </a:t>
            </a:r>
            <a:r>
              <a:rPr lang="ru-RU" u="sng" dirty="0"/>
              <a:t>участник</a:t>
            </a:r>
            <a:r>
              <a:rPr lang="ru-RU" dirty="0"/>
              <a:t> (опросники по удовлетворенности), </a:t>
            </a:r>
            <a:r>
              <a:rPr lang="ru-RU" u="sng" dirty="0"/>
              <a:t>член семьи</a:t>
            </a:r>
            <a:r>
              <a:rPr lang="ru-RU" dirty="0"/>
              <a:t> (опросники).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639866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9"/>
          <p:cNvSpPr txBox="1">
            <a:spLocks noGrp="1"/>
          </p:cNvSpPr>
          <p:nvPr>
            <p:ph type="title"/>
          </p:nvPr>
        </p:nvSpPr>
        <p:spPr>
          <a:xfrm>
            <a:off x="336000" y="451782"/>
            <a:ext cx="10151415" cy="7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57070"/>
              </a:buClr>
              <a:buSzPts val="4800"/>
              <a:buNone/>
            </a:pPr>
            <a:r>
              <a:rPr lang="ru-RU" sz="4800" b="1" cap="none">
                <a:solidFill>
                  <a:srgbClr val="757070"/>
                </a:solidFill>
                <a:latin typeface="Arial"/>
                <a:ea typeface="Arial"/>
                <a:cs typeface="Arial"/>
                <a:sym typeface="Arial"/>
              </a:rPr>
              <a:t>СТОИМОСТЬ ПРОЕКТА</a:t>
            </a:r>
            <a:endParaRPr sz="4800" b="1" cap="none">
              <a:solidFill>
                <a:srgbClr val="75707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endParaRPr sz="2000">
              <a:solidFill>
                <a:srgbClr val="434343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None/>
            </a:pPr>
            <a:endParaRPr sz="2000">
              <a:solidFill>
                <a:srgbClr val="434343"/>
              </a:solidFill>
            </a:endParaRPr>
          </a:p>
        </p:txBody>
      </p:sp>
      <p:sp>
        <p:nvSpPr>
          <p:cNvPr id="237" name="Google Shape;237;p29"/>
          <p:cNvSpPr txBox="1"/>
          <p:nvPr/>
        </p:nvSpPr>
        <p:spPr>
          <a:xfrm>
            <a:off x="336000" y="1053325"/>
            <a:ext cx="10092602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Предварительная смета реализации идеи.</a:t>
            </a:r>
            <a:endParaRPr dirty="0"/>
          </a:p>
        </p:txBody>
      </p:sp>
      <p:pic>
        <p:nvPicPr>
          <p:cNvPr id="239" name="Google Shape;239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75695" y="185882"/>
            <a:ext cx="1214834" cy="99189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40" name="Google Shape;240;p29"/>
          <p:cNvCxnSpPr/>
          <p:nvPr/>
        </p:nvCxnSpPr>
        <p:spPr>
          <a:xfrm rot="10800000" flipH="1">
            <a:off x="495798" y="1422657"/>
            <a:ext cx="11394731" cy="31309"/>
          </a:xfrm>
          <a:prstGeom prst="straightConnector1">
            <a:avLst/>
          </a:prstGeom>
          <a:noFill/>
          <a:ln w="9525" cap="flat" cmpd="sng">
            <a:solidFill>
              <a:srgbClr val="C55A1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22318EB8-EBAD-4F88-A8F3-DAEDFA4ED88A}"/>
              </a:ext>
            </a:extLst>
          </p:cNvPr>
          <p:cNvSpPr txBox="1"/>
          <p:nvPr/>
        </p:nvSpPr>
        <p:spPr>
          <a:xfrm>
            <a:off x="657922" y="1550024"/>
            <a:ext cx="11318488" cy="5081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b="1" dirty="0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Расходы государства на лечение одного пациента в психиатрии: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В среднем пациент госпитализируется 3 месяца в году (круглосуточный и дневной стационары).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Около</a:t>
            </a:r>
            <a:r>
              <a:rPr lang="ru-RU" sz="1100" dirty="0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ru-RU" sz="1100" b="1" dirty="0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931.00 рублей государство тратит на обслуживание одного пациента в год </a:t>
            </a:r>
            <a:r>
              <a:rPr lang="ru-RU" sz="1100" dirty="0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(при 3 госпитализациях в год)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dirty="0">
              <a:effectLst/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310 тысяч = 1 месяц госпитализации.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b="1" dirty="0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620 тысячи = экономия на 1 пациенте </a:t>
            </a:r>
            <a:r>
              <a:rPr lang="ru-RU" sz="1100" dirty="0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при 1 месяце госпитализации вместо 3-х в году.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b="1" dirty="0">
              <a:effectLst/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b="1" dirty="0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Расходы на обслуживание проекта </a:t>
            </a:r>
            <a:r>
              <a:rPr lang="ru-RU" sz="1100" dirty="0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(из расчета 2 групп, а не одной, как в пилотном проекте) </a:t>
            </a:r>
            <a:r>
              <a:rPr lang="ru-RU" sz="1100" b="1" dirty="0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= 11.096.000 рублей</a:t>
            </a:r>
            <a:r>
              <a:rPr lang="ru-RU" sz="1100" dirty="0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(ФОТ с начислениями в год</a:t>
            </a:r>
            <a:r>
              <a:rPr lang="ru-RU" sz="11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, р</a:t>
            </a:r>
            <a:r>
              <a:rPr lang="ru-RU" sz="1100" dirty="0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асходные материалы, приглашенные специалисты (ныне волонтеры),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п</a:t>
            </a:r>
            <a:r>
              <a:rPr lang="ru-RU" sz="1100" dirty="0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рофессиональные расходы, гражданское страхование ответственности и жизни)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dirty="0">
              <a:latin typeface="+mn-lt"/>
              <a:cs typeface="Calibri" panose="020F0502020204030204" pitchFamily="34" charset="0"/>
            </a:endParaRPr>
          </a:p>
          <a:p>
            <a:r>
              <a:rPr lang="ru-RU" sz="1100" b="1" dirty="0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Инфраструктура бесплатная </a:t>
            </a:r>
            <a:r>
              <a:rPr lang="ru-RU" sz="1100" dirty="0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(аренда помещений, клининг, коммунальные платежи – за счет партнерских организаций)</a:t>
            </a:r>
            <a:endParaRPr lang="ru-RU" sz="1100" dirty="0">
              <a:latin typeface="+mn-lt"/>
              <a:cs typeface="Calibri" panose="020F0502020204030204" pitchFamily="34" charset="0"/>
            </a:endParaRPr>
          </a:p>
          <a:p>
            <a:endParaRPr lang="ru-RU" sz="1100" dirty="0">
              <a:latin typeface="+mn-lt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ru-RU" sz="1100" dirty="0">
              <a:effectLst/>
              <a:latin typeface="+mn-lt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11.096.000 : 620.000 (экономия на одном) = 18 пациентов необходимо иметь в проекте, чтобы окупать расходы.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u="sng" dirty="0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В месяц посещают занятия около 60 человек (1 группа).</a:t>
            </a:r>
            <a:r>
              <a:rPr lang="ru-RU" sz="1100" dirty="0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Как правило, 15 человек на занятии. </a:t>
            </a:r>
            <a:r>
              <a:rPr lang="ru-RU" sz="1100" u="sng" dirty="0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120 человек в работе = 2 группы</a:t>
            </a:r>
            <a:r>
              <a:rPr lang="ru-RU" sz="1100" dirty="0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100" dirty="0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120 человек в 2 группах – 18 человек (покрывают расходы) = </a:t>
            </a:r>
            <a:r>
              <a:rPr lang="ru-RU" sz="1100" u="sng" dirty="0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102 человека (экономят расходы)</a:t>
            </a:r>
            <a:r>
              <a:rPr lang="ru-RU" sz="1100" dirty="0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br>
              <a:rPr lang="ru-RU" sz="1100" dirty="0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ru-RU" sz="1100" dirty="0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102 х 620.000 = </a:t>
            </a:r>
            <a:r>
              <a:rPr lang="ru-RU" b="1" dirty="0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63.240.000 рублей в год экономии при снижении </a:t>
            </a:r>
            <a:r>
              <a:rPr lang="ru-RU" b="1" dirty="0" err="1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регоспитализации</a:t>
            </a:r>
            <a:r>
              <a:rPr lang="ru-RU" b="1" dirty="0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с 3 до 1 месяца</a:t>
            </a:r>
            <a:r>
              <a:rPr lang="ru-RU" u="sng" dirty="0">
                <a:effectLst/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ru-RU" dirty="0">
              <a:latin typeface="+mn-lt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81E563-9E18-4491-9005-842420145056}"/>
              </a:ext>
            </a:extLst>
          </p:cNvPr>
          <p:cNvSpPr txBox="1"/>
          <p:nvPr/>
        </p:nvSpPr>
        <p:spPr>
          <a:xfrm>
            <a:off x="9534292" y="1775314"/>
            <a:ext cx="175295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+mn-lt"/>
                <a:cs typeface="Calibri" panose="020F0502020204030204" pitchFamily="34" charset="0"/>
              </a:rPr>
              <a:t>Смета расходов</a:t>
            </a:r>
            <a:r>
              <a:rPr lang="ru-RU" dirty="0">
                <a:latin typeface="+mn-lt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ABDD144-B04C-4D69-B972-1C5ED23138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8112" y="2011921"/>
            <a:ext cx="2795833" cy="2795833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3041</TotalTime>
  <Words>1566</Words>
  <Application>Microsoft Office PowerPoint</Application>
  <PresentationFormat>Широкоэкранный</PresentationFormat>
  <Paragraphs>212</Paragraphs>
  <Slides>13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Courier New</vt:lpstr>
      <vt:lpstr>Wingdings</vt:lpstr>
      <vt:lpstr>Тема Office</vt:lpstr>
      <vt:lpstr>1_Тема Office</vt:lpstr>
      <vt:lpstr>ПРОСТРАНСТВО  ГАРМОНИЗАЦИИ ЖИЗНИ</vt:lpstr>
      <vt:lpstr>ЛИЧНАЯ ИСТОРИЯ (опыт воспитания и успешной адаптации к жизни сына с особенностями здоровья + ПРОФЕССИОНАЛЬНЫЙ ОПЫТ (более 23 лет работы в государственной психиатрической системе)</vt:lpstr>
      <vt:lpstr>ПРОБЛЕМА</vt:lpstr>
      <vt:lpstr>ЦЕЛЬ ПРОЕКТА </vt:lpstr>
      <vt:lpstr>РЕШЕНИЕ</vt:lpstr>
      <vt:lpstr>ЦЕЛЕВАЯ АУДИТОРИЯ</vt:lpstr>
      <vt:lpstr>ЗАИНТЕРЕСОВАННЫЕ  СТОРОНЫ</vt:lpstr>
      <vt:lpstr>ПЛАН РЕАЛИЗАЦИИ ПРОЕКТА</vt:lpstr>
      <vt:lpstr>СТОИМОСТЬ ПРОЕКТА</vt:lpstr>
      <vt:lpstr>РЕСУРСНОЕ ОБЕСПЕЧЕНИЕ</vt:lpstr>
      <vt:lpstr>ЗАПРОС НА ПОДДЕРЖКУ</vt:lpstr>
      <vt:lpstr>КОМАНДА ПРОЕКТА </vt:lpstr>
      <vt:lpstr>ИНФОРМАЦИЯ О ПРОЕКТЕ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ПРОЕКТА </dc:title>
  <dc:creator>emz.metall@gmail.com</dc:creator>
  <cp:lastModifiedBy>Пользователь</cp:lastModifiedBy>
  <cp:revision>173</cp:revision>
  <dcterms:created xsi:type="dcterms:W3CDTF">2019-02-20T19:21:15Z</dcterms:created>
  <dcterms:modified xsi:type="dcterms:W3CDTF">2023-04-23T09:14:36Z</dcterms:modified>
</cp:coreProperties>
</file>