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6693A4"/>
    <a:srgbClr val="419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7212" autoAdjust="0"/>
  </p:normalViewPr>
  <p:slideViewPr>
    <p:cSldViewPr snapToGrid="0">
      <p:cViewPr>
        <p:scale>
          <a:sx n="60" d="100"/>
          <a:sy n="60" d="100"/>
        </p:scale>
        <p:origin x="-11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EDCC-4C5F-4BFF-A9D1-4FBD8D76E1F8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687C-F5DF-4F21-8A3A-7D04CB8BE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1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687C-F5DF-4F21-8A3A-7D04CB8BE6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5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687C-F5DF-4F21-8A3A-7D04CB8BE6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4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4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8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03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7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2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6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8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81425A-1D2F-4BFE-8445-EB4ECEB49091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E61A59-1185-4773-9EC7-BBC09DC1BF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2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70164" y="4374573"/>
            <a:ext cx="8551718" cy="24834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Тема: </a:t>
            </a:r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</a:rPr>
              <a:t>волонтерство</a:t>
            </a:r>
            <a:r>
              <a:rPr lang="ru-RU" sz="3200" b="1" dirty="0" smtClean="0">
                <a:solidFill>
                  <a:schemeClr val="tx1"/>
                </a:solidFill>
              </a:rPr>
              <a:t> –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как социальный опыт студенчества»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06690" y="4707082"/>
            <a:ext cx="3685309" cy="18080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Руководитель </a:t>
            </a:r>
            <a:r>
              <a:rPr lang="ru-RU" b="1" dirty="0">
                <a:solidFill>
                  <a:srgbClr val="FF0000"/>
                </a:solidFill>
              </a:rPr>
              <a:t>проекта: </a:t>
            </a:r>
            <a:r>
              <a:rPr lang="ru-RU" dirty="0"/>
              <a:t>социальный педагог </a:t>
            </a:r>
            <a:r>
              <a:rPr lang="ru-RU" i="1" dirty="0"/>
              <a:t>Пятина Е.А.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" y="234389"/>
            <a:ext cx="7117774" cy="1244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7762009" y="234389"/>
            <a:ext cx="430183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«Чтобы поверить в добро, 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надо начать делать его»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Л.Н. Толстой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26" y="894957"/>
            <a:ext cx="6232874" cy="595974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11931" y="106588"/>
            <a:ext cx="4925291" cy="157673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Уважение в семье,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</a:t>
            </a:r>
            <a:r>
              <a:rPr lang="ru-RU" sz="3200" dirty="0">
                <a:solidFill>
                  <a:srgbClr val="FF0000"/>
                </a:solidFill>
              </a:rPr>
              <a:t>кругу друзей,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 </a:t>
            </a:r>
            <a:r>
              <a:rPr lang="ru-RU" sz="3200" dirty="0">
                <a:solidFill>
                  <a:srgbClr val="FF0000"/>
                </a:solidFill>
              </a:rPr>
              <a:t>учебном заведении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30609" y="266307"/>
            <a:ext cx="4867517" cy="3204258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Да, конечно, </a:t>
            </a:r>
            <a:r>
              <a:rPr lang="ru-RU" sz="1800" b="1" dirty="0" smtClean="0">
                <a:solidFill>
                  <a:srgbClr val="FFFF00"/>
                </a:solidFill>
              </a:rPr>
              <a:t>БОЛЬНИЧНЫМ ВОЛОНТЕРОМ </a:t>
            </a:r>
            <a:r>
              <a:rPr lang="ru-RU" sz="1800" dirty="0" smtClean="0">
                <a:solidFill>
                  <a:schemeClr val="bg1"/>
                </a:solidFill>
              </a:rPr>
              <a:t>быть </a:t>
            </a:r>
            <a:r>
              <a:rPr lang="ru-RU" sz="1800" dirty="0">
                <a:solidFill>
                  <a:schemeClr val="bg1"/>
                </a:solidFill>
              </a:rPr>
              <a:t>очень тяжело, в первую очередь, морально, но </a:t>
            </a:r>
            <a:r>
              <a:rPr lang="ru-RU" sz="1800" dirty="0" smtClean="0">
                <a:solidFill>
                  <a:schemeClr val="bg1"/>
                </a:solidFill>
              </a:rPr>
              <a:t>есть и </a:t>
            </a:r>
            <a:r>
              <a:rPr lang="ru-RU" sz="1800" dirty="0">
                <a:solidFill>
                  <a:schemeClr val="bg1"/>
                </a:solidFill>
              </a:rPr>
              <a:t>ощутимые плюсы. Меняется отношение родителей, они становятся менее тревожными, начинают видеть в нас взрослых осознанных людей. Круг общения </a:t>
            </a:r>
            <a:r>
              <a:rPr lang="ru-RU" sz="1800" dirty="0" smtClean="0">
                <a:solidFill>
                  <a:schemeClr val="bg1"/>
                </a:solidFill>
              </a:rPr>
              <a:t>постепенно «фильтруется» </a:t>
            </a:r>
            <a:r>
              <a:rPr lang="ru-RU" sz="1800" dirty="0">
                <a:solidFill>
                  <a:schemeClr val="bg1"/>
                </a:solidFill>
              </a:rPr>
              <a:t>и становится более выборочным в пользу людей, которым </a:t>
            </a:r>
            <a:r>
              <a:rPr lang="ru-RU" sz="1800" dirty="0" smtClean="0">
                <a:solidFill>
                  <a:schemeClr val="bg1"/>
                </a:solidFill>
              </a:rPr>
              <a:t>близки </a:t>
            </a:r>
            <a:r>
              <a:rPr lang="ru-RU" sz="1800" dirty="0">
                <a:solidFill>
                  <a:schemeClr val="bg1"/>
                </a:solidFill>
              </a:rPr>
              <a:t>наша позиция и принципы.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Самое </a:t>
            </a:r>
            <a:r>
              <a:rPr lang="ru-RU" sz="1800" dirty="0">
                <a:solidFill>
                  <a:schemeClr val="bg1"/>
                </a:solidFill>
              </a:rPr>
              <a:t>приятное – это растущее уважение педагогов в учебном заведении.</a:t>
            </a:r>
          </a:p>
        </p:txBody>
      </p:sp>
      <p:pic>
        <p:nvPicPr>
          <p:cNvPr id="1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82" y="3672467"/>
            <a:ext cx="4350555" cy="2925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3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5606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03153"/>
            <a:ext cx="4468091" cy="3659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370607" y="256385"/>
            <a:ext cx="7713784" cy="324433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«Волонтер - это не просто человек, который что-то делает ради </a:t>
            </a:r>
            <a:r>
              <a:rPr lang="ru-RU" sz="1800" b="1" i="1" dirty="0" smtClean="0"/>
              <a:t>волонтерской книжки. Это </a:t>
            </a:r>
            <a:r>
              <a:rPr lang="ru-RU" sz="1800" b="1" i="1" dirty="0"/>
              <a:t>человек, который </a:t>
            </a:r>
            <a:r>
              <a:rPr lang="ru-RU" sz="1800" b="1" i="1" dirty="0" smtClean="0"/>
              <a:t>ради </a:t>
            </a:r>
            <a:r>
              <a:rPr lang="ru-RU" sz="1800" b="1" i="1" dirty="0"/>
              <a:t>улыбок маленьких детей </a:t>
            </a:r>
            <a:r>
              <a:rPr lang="ru-RU" sz="1800" b="1" i="1" dirty="0" smtClean="0"/>
              <a:t>готов </a:t>
            </a:r>
            <a:r>
              <a:rPr lang="ru-RU" sz="1800" b="1" i="1" dirty="0"/>
              <a:t>пожертвовать своим временем, силами и даже </a:t>
            </a:r>
            <a:r>
              <a:rPr lang="ru-RU" sz="1800" b="1" i="1" dirty="0" smtClean="0"/>
              <a:t>здоровьем </a:t>
            </a:r>
            <a:r>
              <a:rPr lang="ru-RU" sz="1800" b="1" i="1" dirty="0"/>
              <a:t>лишь бы подарить искорку надежды, </a:t>
            </a:r>
            <a:r>
              <a:rPr lang="ru-RU" sz="1800" b="1" i="1" dirty="0" smtClean="0"/>
              <a:t>из которой </a:t>
            </a:r>
            <a:r>
              <a:rPr lang="ru-RU" sz="1800" b="1" i="1" dirty="0"/>
              <a:t>вырастет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огромная Вселенная и </a:t>
            </a:r>
            <a:r>
              <a:rPr lang="ru-RU" sz="1800" b="1" i="1" dirty="0"/>
              <a:t>сможет убить все страхи и </a:t>
            </a:r>
            <a:r>
              <a:rPr lang="ru-RU" sz="1800" b="1" i="1" dirty="0" smtClean="0"/>
              <a:t>сомнения.</a:t>
            </a:r>
          </a:p>
          <a:p>
            <a:pPr algn="ctr"/>
            <a:r>
              <a:rPr lang="ru-RU" sz="1800" b="1" i="1" dirty="0" smtClean="0"/>
              <a:t>Я </a:t>
            </a:r>
            <a:r>
              <a:rPr lang="ru-RU" sz="1800" b="1" i="1" dirty="0"/>
              <a:t>горжусь своим учебным </a:t>
            </a:r>
            <a:r>
              <a:rPr lang="ru-RU" sz="1800" b="1" i="1" dirty="0" smtClean="0"/>
              <a:t>заведением, потому что они </a:t>
            </a:r>
            <a:r>
              <a:rPr lang="ru-RU" sz="1800" b="1" i="1" dirty="0"/>
              <a:t>мне показали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Путь </a:t>
            </a:r>
            <a:r>
              <a:rPr lang="ru-RU" sz="1800" b="1" i="1" dirty="0"/>
              <a:t>Волонтёра, </a:t>
            </a:r>
            <a:r>
              <a:rPr lang="ru-RU" sz="1800" b="1" i="1" dirty="0" smtClean="0"/>
              <a:t>подарили </a:t>
            </a:r>
            <a:r>
              <a:rPr lang="ru-RU" sz="1800" b="1" i="1" dirty="0"/>
              <a:t>мне много надежд и </a:t>
            </a:r>
            <a:r>
              <a:rPr lang="ru-RU" sz="1800" b="1" i="1" dirty="0" smtClean="0"/>
              <a:t>счастья </a:t>
            </a:r>
            <a:br>
              <a:rPr lang="ru-RU" sz="1800" b="1" i="1" dirty="0" smtClean="0"/>
            </a:br>
            <a:r>
              <a:rPr lang="ru-RU" sz="1800" b="1" i="1" dirty="0" smtClean="0"/>
              <a:t>благодаря </a:t>
            </a:r>
            <a:r>
              <a:rPr lang="ru-RU" sz="1800" b="1" i="1" dirty="0"/>
              <a:t>этому делу</a:t>
            </a:r>
            <a:r>
              <a:rPr lang="ru-RU" sz="1800" b="1" i="1" dirty="0" smtClean="0"/>
              <a:t>».</a:t>
            </a:r>
          </a:p>
          <a:p>
            <a:endParaRPr lang="ru-RU" b="1" i="1" dirty="0" smtClean="0"/>
          </a:p>
          <a:p>
            <a:endParaRPr lang="ru-RU" b="1" i="1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7959436" y="2941400"/>
            <a:ext cx="706582" cy="776765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7626927" y="4135582"/>
            <a:ext cx="332509" cy="342900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-конечная звезда 14"/>
          <p:cNvSpPr/>
          <p:nvPr/>
        </p:nvSpPr>
        <p:spPr>
          <a:xfrm>
            <a:off x="7793181" y="3683577"/>
            <a:ext cx="477983" cy="441614"/>
          </a:xfrm>
          <a:prstGeom prst="star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6-конечная звезда 15"/>
          <p:cNvSpPr/>
          <p:nvPr/>
        </p:nvSpPr>
        <p:spPr>
          <a:xfrm>
            <a:off x="7481453" y="4540235"/>
            <a:ext cx="249382" cy="218209"/>
          </a:xfrm>
          <a:prstGeom prst="star6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744694"/>
            <a:ext cx="43706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6E7E9"/>
                </a:solidFill>
              </a:rPr>
              <a:t>ЕКАТЕРИНА МЕДВЕДЕВА</a:t>
            </a:r>
            <a:r>
              <a:rPr lang="ru-RU" sz="2800" b="1" dirty="0" smtClean="0">
                <a:solidFill>
                  <a:srgbClr val="E6E7E9"/>
                </a:solidFill>
              </a:rPr>
              <a:t>,  1 </a:t>
            </a:r>
            <a:r>
              <a:rPr lang="ru-RU" sz="2800" b="1" dirty="0" smtClean="0">
                <a:solidFill>
                  <a:srgbClr val="E6E7E9"/>
                </a:solidFill>
              </a:rPr>
              <a:t>курс</a:t>
            </a:r>
            <a:endParaRPr lang="ru-RU" sz="2800" b="1" dirty="0">
              <a:solidFill>
                <a:srgbClr val="E6E7E9"/>
              </a:solidFill>
            </a:endParaRPr>
          </a:p>
        </p:txBody>
      </p:sp>
      <p:pic>
        <p:nvPicPr>
          <p:cNvPr id="1026" name="Picture 2" descr="https://sun9-87.userapi.com/impg/3zSBaT-Z9uySa1419hjO2ZE11WDdZLIgptRVYA/8hvtz2RbhsE.jpg?size=810x1080&amp;quality=96&amp;sign=204506838f01c83e78e9d741a1006b0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26868" r="19778" b="9271"/>
          <a:stretch/>
        </p:blipFill>
        <p:spPr bwMode="auto">
          <a:xfrm>
            <a:off x="218069" y="0"/>
            <a:ext cx="3934468" cy="57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62"/>
            <a:ext cx="12191999" cy="68801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2959" y="324797"/>
            <a:ext cx="5780271" cy="6138349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«Для </a:t>
            </a:r>
            <a:r>
              <a:rPr lang="ru-RU" sz="1800" b="1" i="1" dirty="0"/>
              <a:t>меня </a:t>
            </a:r>
            <a:r>
              <a:rPr lang="ru-RU" sz="1800" b="1" i="1" dirty="0" smtClean="0">
                <a:solidFill>
                  <a:srgbClr val="FF0000"/>
                </a:solidFill>
              </a:rPr>
              <a:t>ВОЛОНТЕРСТВО </a:t>
            </a:r>
            <a:r>
              <a:rPr lang="ru-RU" sz="1800" b="1" i="1" dirty="0" smtClean="0"/>
              <a:t>- это </a:t>
            </a:r>
            <a:r>
              <a:rPr lang="ru-RU" sz="1800" b="1" i="1" dirty="0"/>
              <a:t>еще один шаг в личностном росте и </a:t>
            </a:r>
            <a:r>
              <a:rPr lang="ru-RU" sz="1800" b="1" i="1" dirty="0" smtClean="0"/>
              <a:t>саморазвитии </a:t>
            </a:r>
            <a:r>
              <a:rPr lang="ru-RU" sz="1800" b="1" i="1" dirty="0"/>
              <a:t>себя как человека. Больничное </a:t>
            </a:r>
            <a:r>
              <a:rPr lang="ru-RU" sz="1800" b="1" i="1" dirty="0" err="1"/>
              <a:t>волонтерство</a:t>
            </a:r>
            <a:r>
              <a:rPr lang="ru-RU" sz="1800" b="1" i="1" dirty="0"/>
              <a:t> даёт мне шанс подарить детям незабываемые эмоции как от </a:t>
            </a:r>
            <a:r>
              <a:rPr lang="ru-RU" sz="1800" b="1" i="1" dirty="0" smtClean="0"/>
              <a:t>концертов, </a:t>
            </a:r>
            <a:r>
              <a:rPr lang="ru-RU" sz="1800" b="1" i="1" dirty="0"/>
              <a:t>так и от занятий. Хочется показать насколько прекрасен этот мир, </a:t>
            </a:r>
            <a:r>
              <a:rPr lang="ru-RU" sz="1800" b="1" i="1" dirty="0" smtClean="0"/>
              <a:t>а их </a:t>
            </a:r>
            <a:r>
              <a:rPr lang="ru-RU" sz="1800" b="1" i="1" dirty="0"/>
              <a:t>болезнь </a:t>
            </a:r>
            <a:r>
              <a:rPr lang="ru-RU" sz="1800" b="1" i="1" dirty="0" smtClean="0"/>
              <a:t>всего </a:t>
            </a:r>
            <a:r>
              <a:rPr lang="ru-RU" sz="1800" b="1" i="1" dirty="0"/>
              <a:t>лишь маленькая </a:t>
            </a:r>
            <a:r>
              <a:rPr lang="ru-RU" sz="1800" b="1" i="1" dirty="0" smtClean="0"/>
              <a:t>проблема, которую </a:t>
            </a:r>
            <a:r>
              <a:rPr lang="ru-RU" sz="1800" b="1" i="1" dirty="0"/>
              <a:t>они смогут преодолеть. </a:t>
            </a:r>
            <a:endParaRPr lang="ru-RU" sz="1800" b="1" i="1" dirty="0" smtClean="0"/>
          </a:p>
          <a:p>
            <a:r>
              <a:rPr lang="ru-RU" sz="1800" b="1" i="1" dirty="0" smtClean="0"/>
              <a:t>Я </a:t>
            </a:r>
            <a:r>
              <a:rPr lang="ru-RU" sz="1800" b="1" i="1" dirty="0"/>
              <a:t>очень люблю </a:t>
            </a:r>
            <a:r>
              <a:rPr lang="ru-RU" sz="1800" b="1" i="1" dirty="0" smtClean="0"/>
              <a:t>детей. Я думаю, что своим позитивом </a:t>
            </a:r>
            <a:r>
              <a:rPr lang="ru-RU" sz="1800" b="1" i="1" dirty="0"/>
              <a:t>смогу сделать невозможное и помочь детям пережить эту </a:t>
            </a:r>
            <a:r>
              <a:rPr lang="ru-RU" sz="1800" b="1" i="1" dirty="0" smtClean="0"/>
              <a:t>болезнь. </a:t>
            </a:r>
            <a:r>
              <a:rPr lang="ru-RU" sz="1800" b="1" i="1" dirty="0"/>
              <a:t>Ведь чем больше ты </a:t>
            </a:r>
            <a:r>
              <a:rPr lang="ru-RU" sz="1800" b="1" i="1" dirty="0" smtClean="0"/>
              <a:t>отдаёшь, </a:t>
            </a:r>
            <a:r>
              <a:rPr lang="ru-RU" sz="1800" b="1" i="1" dirty="0"/>
              <a:t>тем больше получаешь. Когда я прихожу в больницу </a:t>
            </a:r>
            <a:r>
              <a:rPr lang="ru-RU" sz="1800" b="1" i="1" dirty="0" smtClean="0"/>
              <a:t>и вижу, </a:t>
            </a:r>
            <a:r>
              <a:rPr lang="ru-RU" sz="1800" b="1" i="1" dirty="0"/>
              <a:t>с какой радостью бегут ко мне навстречу </a:t>
            </a:r>
            <a:r>
              <a:rPr lang="ru-RU" sz="1800" b="1" i="1" dirty="0" smtClean="0"/>
              <a:t>дети, </a:t>
            </a:r>
            <a:r>
              <a:rPr lang="ru-RU" sz="1800" b="1" i="1" dirty="0"/>
              <a:t>с теплыми </a:t>
            </a:r>
            <a:r>
              <a:rPr lang="ru-RU" sz="1800" b="1" i="1" dirty="0" smtClean="0"/>
              <a:t>объятиями, </a:t>
            </a:r>
            <a:r>
              <a:rPr lang="ru-RU" sz="1800" b="1" i="1" dirty="0"/>
              <a:t>и </a:t>
            </a:r>
            <a:r>
              <a:rPr lang="ru-RU" sz="1800" b="1" i="1" dirty="0" smtClean="0"/>
              <a:t>спрашивают: «Почему </a:t>
            </a:r>
            <a:r>
              <a:rPr lang="ru-RU" sz="1800" b="1" i="1" dirty="0"/>
              <a:t>вы так долго не </a:t>
            </a:r>
            <a:r>
              <a:rPr lang="ru-RU" sz="1800" b="1" i="1" dirty="0" smtClean="0"/>
              <a:t>приходили?»… Я понимаю, что всё </a:t>
            </a:r>
            <a:r>
              <a:rPr lang="ru-RU" sz="1800" b="1" i="1" dirty="0"/>
              <a:t>делаю правильно</a:t>
            </a:r>
            <a:r>
              <a:rPr lang="ru-RU" sz="1800" b="1" i="1" dirty="0" smtClean="0"/>
              <a:t>.</a:t>
            </a:r>
          </a:p>
          <a:p>
            <a:pPr algn="ctr">
              <a:lnSpc>
                <a:spcPct val="100000"/>
              </a:lnSpc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ЕСЛИ  БУДЕТЕ ВЫ УЛЫБАТЬСЯ,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ТО НЕ ТОЛЬКО МЕЧТЫ БУДУТ ВАШИ СБЫВАТЬСЯ,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НО И ПРОБЛЕМЫ ВСЕ БУДУТ БЫСТРЕЕ РЕШАТЬСЯ».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6096000" y="5654323"/>
            <a:ext cx="6096000" cy="838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МАРИЯ КЛИМОВИЧ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курс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095999" y="180046"/>
            <a:ext cx="674348" cy="68184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1312768" y="1094446"/>
            <a:ext cx="674348" cy="68184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ttps://sun9-57.userapi.com/impg/ZCLcfW8FNj70VKYwqTT-hIr8PtRoSTTHFFUONQ/HhcysQJWgq4.jpg?size=810x1080&amp;quality=96&amp;sign=ebd638c48dbb5b221f680a11fdb9675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58" y="0"/>
            <a:ext cx="4187633" cy="55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"/>
            <a:ext cx="12192000" cy="685859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906" y="175846"/>
            <a:ext cx="4818186" cy="4396153"/>
          </a:xfrm>
        </p:spPr>
        <p:txBody>
          <a:bodyPr>
            <a:normAutofit/>
          </a:bodyPr>
          <a:lstStyle/>
          <a:p>
            <a:r>
              <a:rPr lang="ru-RU" sz="1800" b="1" i="1" dirty="0"/>
              <a:t>«Я учусь в педагогическом колледже и занимаюсь больничным </a:t>
            </a:r>
            <a:r>
              <a:rPr lang="ru-RU" sz="1800" b="1" i="1" dirty="0" err="1"/>
              <a:t>волонтерством</a:t>
            </a:r>
            <a:r>
              <a:rPr lang="ru-RU" sz="1800" b="1" i="1" dirty="0"/>
              <a:t>, потому что очень сильно люблю детей. Дети - это вся моя жизнь. Моим девизом по жизни стали слова мамы: «Если ты </a:t>
            </a:r>
            <a:r>
              <a:rPr lang="ru-RU" sz="1800" b="1" i="1" dirty="0" smtClean="0"/>
              <a:t>можешь </a:t>
            </a:r>
            <a:r>
              <a:rPr lang="ru-RU" sz="1800" b="1" i="1" dirty="0"/>
              <a:t>помочь, то помоги. Никогда не знаешь, что случится с тобой </a:t>
            </a:r>
            <a:r>
              <a:rPr lang="ru-RU" sz="1800" b="1" i="1" dirty="0" smtClean="0"/>
              <a:t>завтра».</a:t>
            </a:r>
            <a:endParaRPr lang="ru-RU" sz="1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2434" y="1032083"/>
            <a:ext cx="57208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БОЛЬНИЧНОЕ ВОЛОНТЕРСТВО </a:t>
            </a:r>
            <a:r>
              <a:rPr lang="ru-RU" b="1" i="1" dirty="0" smtClean="0"/>
              <a:t>дает </a:t>
            </a:r>
            <a:r>
              <a:rPr lang="ru-RU" b="1" i="1" dirty="0"/>
              <a:t>очень </a:t>
            </a:r>
            <a:r>
              <a:rPr lang="ru-RU" b="1" i="1" dirty="0" smtClean="0"/>
              <a:t>многое</a:t>
            </a:r>
            <a:r>
              <a:rPr lang="en-US" b="1" i="1" dirty="0" smtClean="0"/>
              <a:t>:</a:t>
            </a:r>
            <a:r>
              <a:rPr lang="ru-RU" b="1" i="1" dirty="0" smtClean="0"/>
              <a:t> положительные </a:t>
            </a:r>
            <a:r>
              <a:rPr lang="ru-RU" b="1" i="1" dirty="0"/>
              <a:t>эмоции, заряд хорошего настроения, веру в свои силы и способности, избавляет от негативных мыслей.</a:t>
            </a:r>
          </a:p>
          <a:p>
            <a:r>
              <a:rPr lang="ru-RU" b="1" i="1" dirty="0"/>
              <a:t>Ведь когда </a:t>
            </a:r>
            <a:r>
              <a:rPr lang="ru-RU" b="1" i="1" dirty="0" smtClean="0"/>
              <a:t>есть, </a:t>
            </a:r>
            <a:r>
              <a:rPr lang="ru-RU" b="1" i="1" dirty="0"/>
              <a:t>кому дарить радость и заботу, то на душе становится тепло и спокойно и ты понимаешь, что живешь не зря!».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5556194" y="57220"/>
            <a:ext cx="674348" cy="68184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951750" y="2350454"/>
            <a:ext cx="515814" cy="521544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11378782" y="57220"/>
            <a:ext cx="515814" cy="521544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7" name="Объект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47" y="3202132"/>
            <a:ext cx="8359348" cy="351714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07">
            <a:off x="776134" y="2514101"/>
            <a:ext cx="2924196" cy="3300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81995" y="5903893"/>
            <a:ext cx="3270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ТАТЬЯНА ХРУЛЕВА, </a:t>
            </a:r>
            <a:r>
              <a:rPr lang="ru-RU" sz="2800" b="1" dirty="0" smtClean="0">
                <a:solidFill>
                  <a:srgbClr val="FFFF00"/>
                </a:solidFill>
              </a:rPr>
              <a:t>4 </a:t>
            </a:r>
            <a:r>
              <a:rPr lang="ru-RU" sz="2800" b="1" dirty="0" smtClean="0">
                <a:solidFill>
                  <a:srgbClr val="FFFF00"/>
                </a:solidFill>
              </a:rPr>
              <a:t>курс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38"/>
            <a:ext cx="12192000" cy="661987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87543" y="-82062"/>
            <a:ext cx="9720072" cy="14996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 тоже так сможете!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2" y="70338"/>
            <a:ext cx="11599719" cy="6854678"/>
          </a:xfrm>
        </p:spPr>
      </p:pic>
      <p:pic>
        <p:nvPicPr>
          <p:cNvPr id="19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" y="60858"/>
            <a:ext cx="12202156" cy="6854683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952">
            <a:off x="99895" y="1327469"/>
            <a:ext cx="3192300" cy="3115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5-конечная звезда 1"/>
          <p:cNvSpPr/>
          <p:nvPr/>
        </p:nvSpPr>
        <p:spPr>
          <a:xfrm>
            <a:off x="-8672" y="1203650"/>
            <a:ext cx="1055077" cy="106680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412996" y="1295534"/>
            <a:ext cx="515814" cy="521544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 rot="20025279">
            <a:off x="229868" y="4965862"/>
            <a:ext cx="696692" cy="70443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 rot="20188689">
            <a:off x="893251" y="978914"/>
            <a:ext cx="548628" cy="554724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 rot="20188689">
            <a:off x="5527010" y="4917568"/>
            <a:ext cx="600916" cy="60759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284042" y="3429134"/>
            <a:ext cx="515814" cy="521544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Объект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1">
            <a:off x="2727124" y="2229444"/>
            <a:ext cx="3684436" cy="3964546"/>
          </a:xfrm>
          <a:prstGeom prst="rect">
            <a:avLst/>
          </a:prstGeom>
        </p:spPr>
      </p:pic>
      <p:pic>
        <p:nvPicPr>
          <p:cNvPr id="20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3" y="5668787"/>
            <a:ext cx="2120578" cy="10278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" name="Текст 3"/>
          <p:cNvSpPr txBox="1">
            <a:spLocks/>
          </p:cNvSpPr>
          <p:nvPr/>
        </p:nvSpPr>
        <p:spPr>
          <a:xfrm>
            <a:off x="412566" y="113045"/>
            <a:ext cx="11226189" cy="1396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НАШИ </a:t>
            </a:r>
            <a:r>
              <a:rPr lang="ru-RU" sz="3600" b="1" i="1" dirty="0" smtClean="0">
                <a:solidFill>
                  <a:srgbClr val="FF0000"/>
                </a:solidFill>
              </a:rPr>
              <a:t>СТУДЕНТЫ 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ПРИНИМАЮТ УЧАСТИЕ </a:t>
            </a:r>
            <a:r>
              <a:rPr lang="ru-RU" sz="3600" b="1" i="1" dirty="0" smtClean="0">
                <a:solidFill>
                  <a:srgbClr val="FF0000"/>
                </a:solidFill>
              </a:rPr>
              <a:t>В ОЧЕНЬ ВАЖНЫХ И НУЖНЫХ ВОЛОНТЕРСКИХ ПРОЕКТАХ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686552" y="5498806"/>
            <a:ext cx="1055077" cy="1066800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20025279">
            <a:off x="6115344" y="2937556"/>
            <a:ext cx="696692" cy="70443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 rot="20025279">
            <a:off x="111171" y="4016482"/>
            <a:ext cx="696692" cy="70443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 rot="20025279">
            <a:off x="1347699" y="4258217"/>
            <a:ext cx="696692" cy="70443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44194" y="1941579"/>
            <a:ext cx="5398471" cy="47089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Наш колледж </a:t>
            </a:r>
            <a:r>
              <a:rPr lang="ru-RU" sz="2400" b="1" dirty="0" smtClean="0">
                <a:solidFill>
                  <a:schemeClr val="bg1"/>
                </a:solidFill>
              </a:rPr>
              <a:t>поддерживает </a:t>
            </a:r>
            <a:r>
              <a:rPr lang="ru-RU" sz="2400" b="1" dirty="0" smtClean="0">
                <a:solidFill>
                  <a:srgbClr val="FFFF00"/>
                </a:solidFill>
              </a:rPr>
              <a:t>БЛАГОТВОРИТЕЛЬНЫЙ ФОНД «ДАРИНА», </a:t>
            </a:r>
            <a:r>
              <a:rPr lang="ru-RU" sz="2400" b="1" dirty="0" smtClean="0">
                <a:solidFill>
                  <a:schemeClr val="bg1"/>
                </a:solidFill>
              </a:rPr>
              <a:t>который помогает выздороветь детям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 </a:t>
            </a:r>
            <a:r>
              <a:rPr lang="ru-RU" sz="2400" b="1" dirty="0" err="1" smtClean="0">
                <a:solidFill>
                  <a:schemeClr val="bg1"/>
                </a:solidFill>
              </a:rPr>
              <a:t>онкозаболеваниями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Мы участвуем в проведении творческих занятий, игр, концертов в детском отделении. Ведь дети тут лежат по 2-3 года, уезжая домой на недельку между курсами химиотерапии.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Мы не можем вылечить этих детей,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это удел докторов, но мы можем сделать их пребывание в больнице намного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комфортнее и полезнее.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3772858" y="4610433"/>
            <a:ext cx="710118" cy="53493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 rot="20025279">
            <a:off x="5870522" y="5818065"/>
            <a:ext cx="696692" cy="704432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5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46731" cy="5224342"/>
          </a:xfrm>
          <a:prstGeom prst="rect">
            <a:avLst/>
          </a:prstGeom>
        </p:spPr>
      </p:pic>
      <p:pic>
        <p:nvPicPr>
          <p:cNvPr id="16" name="Объект 13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1" y="687698"/>
            <a:ext cx="3958454" cy="387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516508" y="193894"/>
            <a:ext cx="5523092" cy="3557491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ВОЛОНТЁРСТВО, ВОЛОНТЁРСКАЯ ДЕЯТЕЛЬНОСТЬ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 лат.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voluntarius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— добровольный) или </a:t>
            </a:r>
            <a:r>
              <a:rPr lang="ru-RU" sz="2000" b="1" u="sng" dirty="0">
                <a:solidFill>
                  <a:srgbClr val="FF0000"/>
                </a:solidFill>
              </a:rPr>
              <a:t>добровольчество, </a:t>
            </a:r>
            <a:r>
              <a:rPr lang="ru-RU" sz="2000" b="1" u="sng" dirty="0" smtClean="0">
                <a:solidFill>
                  <a:srgbClr val="FF0000"/>
                </a:solidFill>
              </a:rPr>
              <a:t> добровольческая </a:t>
            </a:r>
            <a:r>
              <a:rPr lang="ru-RU" sz="2000" b="1" u="sng" dirty="0">
                <a:solidFill>
                  <a:srgbClr val="FF0000"/>
                </a:solidFill>
              </a:rPr>
              <a:t>деятельность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это широкий круг деятельности, включая традиционные формы взаимопомощи, которая осуществляется добровольно на благо широкой общественности без расчёта на денежное вознаграждение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20207" y="5050709"/>
            <a:ext cx="4992602" cy="1569660"/>
          </a:xfrm>
          <a:prstGeom prst="rect">
            <a:avLst/>
          </a:prstGeom>
          <a:solidFill>
            <a:srgbClr val="E6E7E9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Волонтер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– это человек, который несёт добро, любовь, заботу и поддержку в наш мир. Он делает это безвозмездно.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Объект 19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1">
            <a:off x="9167035" y="3759233"/>
            <a:ext cx="2935210" cy="3032509"/>
          </a:xfrm>
          <a:prstGeom prst="rect">
            <a:avLst/>
          </a:prstGeom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2" y="6066372"/>
            <a:ext cx="1548874" cy="7507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21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38"/>
            <a:ext cx="12192000" cy="6881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5324" y="159189"/>
            <a:ext cx="5005754" cy="149961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Волонтёрская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9949" y="1841432"/>
            <a:ext cx="6255328" cy="4770384"/>
          </a:xfr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ОПЫТ БОЛЬНИЧНОГО ВОЛОНТЕРСТВА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очень </a:t>
            </a:r>
            <a:r>
              <a:rPr lang="ru-RU" sz="2400" dirty="0">
                <a:solidFill>
                  <a:schemeClr val="bg1"/>
                </a:solidFill>
              </a:rPr>
              <a:t>многогранен. Уникальность нашей позиции волонтера еще и в том, что мы не профессионалы. Мы просто своим добровольным присутствием меняем мир вокруг больного ребенка. И этим приносим огромную пользу. Врачи подтверждают, что после наших занятий у детей повышаются лейкоциты (защитные клетки), потому что вырабатывается гормон радости.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Но </a:t>
            </a:r>
            <a:r>
              <a:rPr lang="ru-RU" sz="2400" dirty="0">
                <a:solidFill>
                  <a:schemeClr val="bg1"/>
                </a:solidFill>
              </a:rPr>
              <a:t>не менее важен этот опыт и для нас самих, как будущих педагогов, как будущих мам и членов нашего общества.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766">
            <a:off x="785281" y="379863"/>
            <a:ext cx="3724886" cy="6023268"/>
          </a:xfrm>
          <a:ln w="19050"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43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>
            <a:fillRect/>
          </a:stretch>
        </p:blipFill>
        <p:spPr>
          <a:xfrm>
            <a:off x="-1" y="-1"/>
            <a:ext cx="12192001" cy="4572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4447309" cy="202622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Вот такие личностные качества «тренируются» и «закаляются»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волонтерской </a:t>
            </a:r>
            <a:r>
              <a:rPr lang="ru-RU" sz="2800" dirty="0" smtClean="0">
                <a:solidFill>
                  <a:schemeClr val="bg1"/>
                </a:solidFill>
              </a:rPr>
              <a:t>деятельности: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1280" y="3833446"/>
            <a:ext cx="4993766" cy="2719754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ТОЛЕРАНТНОСТЬ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терпимость к иному мировоззрению, образу жизни, поведению и обычаям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i="1" dirty="0" smtClean="0">
                <a:solidFill>
                  <a:schemeClr val="tx1"/>
                </a:solidFill>
              </a:rPr>
              <a:t>На </a:t>
            </a:r>
            <a:r>
              <a:rPr lang="ru-RU" i="1" dirty="0">
                <a:solidFill>
                  <a:schemeClr val="tx1"/>
                </a:solidFill>
              </a:rPr>
              <a:t>наших занятиях всегда </a:t>
            </a:r>
            <a:r>
              <a:rPr lang="ru-RU" i="1" dirty="0" smtClean="0">
                <a:solidFill>
                  <a:schemeClr val="tx1"/>
                </a:solidFill>
              </a:rPr>
              <a:t>присутствуют родители </a:t>
            </a:r>
            <a:r>
              <a:rPr lang="ru-RU" i="1" dirty="0">
                <a:solidFill>
                  <a:schemeClr val="tx1"/>
                </a:solidFill>
              </a:rPr>
              <a:t>и дети с </a:t>
            </a:r>
            <a:r>
              <a:rPr lang="ru-RU" i="1" dirty="0" smtClean="0">
                <a:solidFill>
                  <a:schemeClr val="tx1"/>
                </a:solidFill>
              </a:rPr>
              <a:t>разных республик и конфессий, </a:t>
            </a:r>
            <a:r>
              <a:rPr lang="ru-RU" i="1" dirty="0">
                <a:solidFill>
                  <a:schemeClr val="tx1"/>
                </a:solidFill>
              </a:rPr>
              <a:t>поэтому мы в процессе общения учимся признавать их взгляды, обычаи и прислушиваться к их мнению</a:t>
            </a:r>
            <a:r>
              <a:rPr lang="ru-RU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37820" y="4214186"/>
            <a:ext cx="6490057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0"/>
                <a:solidFill>
                  <a:srgbClr val="FFFF00"/>
                </a:solidFill>
              </a:rPr>
              <a:t>ЭМПАТИЯ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понимание эмоционального состояния другого человека посредством сопереживания, проникновения в его субъективный мир.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i="1" dirty="0" smtClean="0"/>
              <a:t>Мы учимся способности видеть глазами ребёнка проблемы, которые его волнуют, разделять его интересы, заботы и даже страхи. Эта способность выражается в нашей доброжелательности, чуткости и сопереживании ребенку.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942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type="body" idx="1"/>
          </p:nvPr>
        </p:nvSpPr>
        <p:spPr>
          <a:xfrm>
            <a:off x="329576" y="280431"/>
            <a:ext cx="5684362" cy="239332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АЛЬТРУИЗМ</a:t>
            </a:r>
            <a:r>
              <a:rPr lang="ru-RU" b="1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- нравственный принцип, предписывающий сострадание и милосердие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 </a:t>
            </a:r>
            <a:r>
              <a:rPr lang="ru-RU" dirty="0">
                <a:solidFill>
                  <a:srgbClr val="0070C0"/>
                </a:solidFill>
              </a:rPr>
              <a:t>другим людям, бескорыстное служение им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 </a:t>
            </a:r>
            <a:r>
              <a:rPr lang="ru-RU" dirty="0">
                <a:solidFill>
                  <a:srgbClr val="0070C0"/>
                </a:solidFill>
              </a:rPr>
              <a:t>готовность к самоотречению во имя их блага.</a:t>
            </a:r>
          </a:p>
          <a:p>
            <a:endParaRPr lang="ru-RU" dirty="0"/>
          </a:p>
          <a:p>
            <a:r>
              <a:rPr lang="ru-RU" i="1" dirty="0">
                <a:solidFill>
                  <a:schemeClr val="tx1"/>
                </a:solidFill>
              </a:rPr>
              <a:t>Мы бескорыстно занимаемся волонтерской деятельностью, даря маленьким пациентам частицу своего сердца, свои умения и время.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927">
            <a:off x="540263" y="2810453"/>
            <a:ext cx="2825784" cy="376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123513" y="3974123"/>
            <a:ext cx="7529225" cy="276873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МОРАЛЬНАЯ ОТВЕТСТВЕННОСТЬ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dirty="0">
                <a:solidFill>
                  <a:srgbClr val="0070C0"/>
                </a:solidFill>
              </a:rPr>
              <a:t>это способность личности самостоятельно управлять своей деятельностью, отвечать за свои поступки.</a:t>
            </a:r>
          </a:p>
          <a:p>
            <a:endParaRPr lang="ru-RU" dirty="0"/>
          </a:p>
          <a:p>
            <a:r>
              <a:rPr lang="ru-RU" i="1" dirty="0">
                <a:solidFill>
                  <a:schemeClr val="tx1"/>
                </a:solidFill>
              </a:rPr>
              <a:t>И конечно, больничное </a:t>
            </a:r>
            <a:r>
              <a:rPr lang="ru-RU" i="1" dirty="0" err="1">
                <a:solidFill>
                  <a:schemeClr val="tx1"/>
                </a:solidFill>
              </a:rPr>
              <a:t>волонтерство</a:t>
            </a:r>
            <a:r>
              <a:rPr lang="ru-RU" i="1" dirty="0">
                <a:solidFill>
                  <a:schemeClr val="tx1"/>
                </a:solidFill>
              </a:rPr>
              <a:t> требует от нас большой ответственности. Если ты обещал ребенку прийти в следующий раз, то обязан сдержать это обещание. Каждое занятие дети ждут с большим нетерпением. Мамы говорят, что уже с утра дети хорошо кушают, легче переносят все процедуры, слушаются, потому что вечером придут волонтеры. А с нами в больничные стены приходят радость, смех и веселье.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43" y="403205"/>
            <a:ext cx="4481202" cy="333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8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582" y="-77808"/>
            <a:ext cx="5216236" cy="6935807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735264" y="669235"/>
            <a:ext cx="5064370" cy="272086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КОММУНИКАТИВНОСТЬ</a:t>
            </a:r>
            <a:r>
              <a:rPr lang="ru-RU" b="1" i="1" dirty="0" smtClean="0"/>
              <a:t> </a:t>
            </a:r>
            <a:r>
              <a:rPr lang="ru-RU" dirty="0">
                <a:solidFill>
                  <a:srgbClr val="0070C0"/>
                </a:solidFill>
              </a:rPr>
              <a:t>- это процесс взаимодействия между людьми, в ходе которого возникают, проявляются и формируются межличностные отношения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i="1" dirty="0">
                <a:solidFill>
                  <a:schemeClr val="tx1"/>
                </a:solidFill>
              </a:rPr>
              <a:t>В ходе общения с ребёнком узнаешь многое </a:t>
            </a:r>
            <a:r>
              <a:rPr lang="ru-RU" i="1" dirty="0" smtClean="0">
                <a:solidFill>
                  <a:schemeClr val="tx1"/>
                </a:solidFill>
              </a:rPr>
              <a:t>не </a:t>
            </a:r>
            <a:r>
              <a:rPr lang="ru-RU" i="1" dirty="0">
                <a:solidFill>
                  <a:schemeClr val="tx1"/>
                </a:solidFill>
              </a:rPr>
              <a:t>только из его быта, но и из мира чувств, переживаний и проблем. В процессе занятия посредством общения стараешься отвлечь малыша от страхов и навязчивых мыслей.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47" y="3476720"/>
            <a:ext cx="5908912" cy="338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67" y="517585"/>
            <a:ext cx="3149298" cy="302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02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3" b="24993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87144"/>
            <a:ext cx="6244937" cy="165007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Волонтерство</a:t>
            </a:r>
            <a:r>
              <a:rPr lang="ru-RU" dirty="0">
                <a:solidFill>
                  <a:schemeClr val="bg1"/>
                </a:solidFill>
              </a:rPr>
              <a:t> дает толчок к развитию таких качеств, как: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380018" y="4457700"/>
            <a:ext cx="5715000" cy="227560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ЛИДЕРСКИЕ И ОРГАНИЗАТОРСКИЕ СПОСОБНОСТИ</a:t>
            </a:r>
          </a:p>
          <a:p>
            <a:endParaRPr lang="ru-RU" sz="2000" dirty="0"/>
          </a:p>
          <a:p>
            <a:r>
              <a:rPr lang="ru-RU" sz="2000" dirty="0"/>
              <a:t>Можно провести самостоятельно мастер-класс, написать сценарий концерта, организовать других студентов на постановку сказки и показать потом в отделении.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6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603632" y="3965416"/>
            <a:ext cx="6095999" cy="2740183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ОБЩИТЕЛЬНОСТЬ, БЕСКОНФЛИКТНОСТЬ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И УВЕРЕННОСТЬ В СЕБЕ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dirty="0" smtClean="0"/>
              <a:t>Мы </a:t>
            </a:r>
            <a:r>
              <a:rPr lang="ru-RU" sz="3200" dirty="0"/>
              <a:t>проходим обучение </a:t>
            </a:r>
            <a:r>
              <a:rPr lang="ru-RU" sz="3200" dirty="0" smtClean="0"/>
              <a:t>добровольческой деятельности</a:t>
            </a:r>
            <a:r>
              <a:rPr lang="ru-RU" sz="3200" dirty="0"/>
              <a:t>, много общаемся с педагогами и старшими волонтерами. Через полученные знания и навыки приходит уверенность в своих силах, ощущение своей востребованности. А через понимание боли другого человека приходит и понимание мира; понимание того, что в нем можно </a:t>
            </a:r>
            <a:r>
              <a:rPr lang="ru-RU" sz="3200" dirty="0" smtClean="0"/>
              <a:t>не только выполнять потребительские </a:t>
            </a:r>
            <a:r>
              <a:rPr lang="ru-RU" sz="3200" dirty="0"/>
              <a:t>задачи, но еще и помогать другому человеку переносить эту боль. Отдавая, чувствуешь себя более счастливым.</a:t>
            </a:r>
          </a:p>
          <a:p>
            <a:pPr algn="just"/>
            <a:endParaRPr lang="ru-RU" sz="3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" y="104568"/>
            <a:ext cx="4190982" cy="438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60" y="183656"/>
            <a:ext cx="3875147" cy="326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869">
            <a:off x="1973486" y="3844690"/>
            <a:ext cx="3568960" cy="306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019909" y="169239"/>
            <a:ext cx="4063454" cy="27119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ОПЫТ ПЕДАГОГИЧЕСКОЙ ПРАКТИКИ. РАЗВИТИЕ ТВОРЧЕСКОГО ПОТЕНЦИАЛА.</a:t>
            </a:r>
          </a:p>
          <a:p>
            <a:endParaRPr lang="ru-RU" dirty="0"/>
          </a:p>
          <a:p>
            <a:r>
              <a:rPr lang="ru-RU" dirty="0"/>
              <a:t>На занятиях в больнице мы получаем бесценный опыт по работе с детьми, черпаем много идей для будущей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7693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1709</TotalTime>
  <Words>798</Words>
  <Application>Microsoft Office PowerPoint</Application>
  <PresentationFormat>Произвольный</PresentationFormat>
  <Paragraphs>56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Интеграл</vt:lpstr>
      <vt:lpstr>Тема: «волонтерство –  как социальный опыт студенчества»</vt:lpstr>
      <vt:lpstr>Презентация PowerPoint</vt:lpstr>
      <vt:lpstr>Презентация PowerPoint</vt:lpstr>
      <vt:lpstr>Волонтёрская деятельность</vt:lpstr>
      <vt:lpstr>Вот такие личностные качества «тренируются» и «закаляются»  в волонтерской деятельности:</vt:lpstr>
      <vt:lpstr>Презентация PowerPoint</vt:lpstr>
      <vt:lpstr>Презентация PowerPoint</vt:lpstr>
      <vt:lpstr>Волонтерство дает толчок к развитию таких качеств, как:</vt:lpstr>
      <vt:lpstr>Презентация PowerPoint</vt:lpstr>
      <vt:lpstr>Уважение в семье,  в кругу друзей,  в учебном заведении</vt:lpstr>
      <vt:lpstr>Презентация PowerPoint</vt:lpstr>
      <vt:lpstr>Презентация PowerPoint</vt:lpstr>
      <vt:lpstr>Презентация PowerPoint</vt:lpstr>
      <vt:lpstr>Вы тоже так сможете!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«Больничное волонтерство будущих педагогов как один из факторов их личностного роста»</dc:title>
  <dc:creator>Михаил</dc:creator>
  <cp:lastModifiedBy>HP</cp:lastModifiedBy>
  <cp:revision>66</cp:revision>
  <dcterms:created xsi:type="dcterms:W3CDTF">2019-11-05T12:18:27Z</dcterms:created>
  <dcterms:modified xsi:type="dcterms:W3CDTF">2021-06-22T14:08:30Z</dcterms:modified>
</cp:coreProperties>
</file>