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4" r:id="rId7"/>
    <p:sldId id="261" r:id="rId8"/>
    <p:sldId id="265" r:id="rId9"/>
    <p:sldId id="260" r:id="rId10"/>
    <p:sldId id="263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1662"/>
    <a:srgbClr val="F0B6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B2E6E0-FC6C-431F-9559-553E5F9BC5DF}" v="44" dt="2022-10-28T04:45:05.721"/>
    <p1510:client id="{5CD290C4-0B57-47A6-A00E-0397DB3A32B0}" v="737" dt="2022-10-31T07:12:09.577"/>
    <p1510:client id="{B17C2739-DBED-4F09-BCFE-382DB8BAE6A0}" v="162" dt="2022-10-28T08:16:31.945"/>
    <p1510:client id="{F83B1938-EF33-47A4-A66E-9E0BC90E7FFF}" v="898" dt="2022-10-28T04:31:22.7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C7273388-4E9E-5B34-0F45-76F4658516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2" t="17757" r="187" b="5981"/>
          <a:stretch/>
        </p:blipFill>
        <p:spPr>
          <a:xfrm>
            <a:off x="3336011" y="1295671"/>
            <a:ext cx="5503841" cy="4332202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4F3129-1AE4-65DF-C687-FD1B44A10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431" y="365125"/>
            <a:ext cx="5318370" cy="1345101"/>
          </a:xfrm>
        </p:spPr>
        <p:txBody>
          <a:bodyPr/>
          <a:lstStyle/>
          <a:p>
            <a:r>
              <a:rPr lang="ru-RU" b="1" dirty="0">
                <a:solidFill>
                  <a:schemeClr val="accent2"/>
                </a:solidFill>
                <a:latin typeface="Calibri"/>
                <a:cs typeface="Calibri Light"/>
              </a:rPr>
              <a:t>Наши контакты</a:t>
            </a:r>
            <a:endParaRPr lang="ru-RU" b="1" dirty="0">
              <a:solidFill>
                <a:schemeClr val="accent2"/>
              </a:solidFill>
              <a:latin typeface="Calibri"/>
            </a:endParaRPr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6E788823-BAF4-E199-C63B-BDF205CDA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0837" y="-1220"/>
            <a:ext cx="5425646" cy="6865570"/>
          </a:xfr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7CFE889B-0D5C-B8BB-F300-C352CC451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323" y="4734168"/>
            <a:ext cx="1951893" cy="19518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089BFC-A9FD-39BC-7A7A-A872659CD9BF}"/>
              </a:ext>
            </a:extLst>
          </p:cNvPr>
          <p:cNvSpPr txBox="1"/>
          <p:nvPr/>
        </p:nvSpPr>
        <p:spPr>
          <a:xfrm>
            <a:off x="449384" y="1357922"/>
            <a:ext cx="555869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cs typeface="Calibri"/>
              </a:rPr>
              <a:t>461040, Оренбургская обл., г. Бузулук, ул. Октябрьская, д. 22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4DC35D-E219-B1DD-F21C-CC15BD96C0FE}"/>
              </a:ext>
            </a:extLst>
          </p:cNvPr>
          <p:cNvSpPr txBox="1"/>
          <p:nvPr/>
        </p:nvSpPr>
        <p:spPr>
          <a:xfrm>
            <a:off x="449384" y="2217615"/>
            <a:ext cx="4865076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800" b="1" dirty="0">
                <a:solidFill>
                  <a:srgbClr val="ED7D31"/>
                </a:solidFill>
                <a:cs typeface="Calibri"/>
              </a:rPr>
              <a:t>Рабочее время:</a:t>
            </a:r>
            <a:r>
              <a:rPr lang="ru-RU" sz="2800" b="1" dirty="0">
                <a:cs typeface="Calibri"/>
              </a:rPr>
              <a:t/>
            </a:r>
            <a:br>
              <a:rPr lang="ru-RU" sz="2800" b="1" dirty="0">
                <a:cs typeface="Calibri"/>
              </a:rPr>
            </a:br>
            <a:r>
              <a:rPr lang="ru-RU" sz="2800" b="1" dirty="0">
                <a:solidFill>
                  <a:srgbClr val="ED7D31"/>
                </a:solidFill>
                <a:cs typeface="Calibri"/>
              </a:rPr>
              <a:t>Пн. - Пт. </a:t>
            </a:r>
            <a:r>
              <a:rPr lang="ru-RU" sz="2800" b="1" dirty="0">
                <a:cs typeface="Calibri"/>
              </a:rPr>
              <a:t/>
            </a:r>
            <a:br>
              <a:rPr lang="ru-RU" sz="2800" b="1" dirty="0">
                <a:cs typeface="Calibri"/>
              </a:rPr>
            </a:br>
            <a:r>
              <a:rPr lang="ru-RU" sz="2800" b="1" dirty="0">
                <a:solidFill>
                  <a:srgbClr val="ED7D31"/>
                </a:solidFill>
                <a:cs typeface="Calibri"/>
              </a:rPr>
              <a:t>09:00-18:00</a:t>
            </a:r>
            <a:endParaRPr lang="ru-RU" sz="2400" b="1" dirty="0">
              <a:solidFill>
                <a:srgbClr val="ED7D31"/>
              </a:solidFill>
              <a:cs typeface="Calibri" panose="020F0502020204030204"/>
            </a:endParaRPr>
          </a:p>
        </p:txBody>
      </p:sp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A1B00751-7C4D-5FCB-0D7B-9A711E9C92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322" y="4763476"/>
            <a:ext cx="1903046" cy="1893277"/>
          </a:xfrm>
          <a:prstGeom prst="rect">
            <a:avLst/>
          </a:prstGeom>
        </p:spPr>
      </p:pic>
      <p:sp>
        <p:nvSpPr>
          <p:cNvPr id="9" name="Круг: прозрачная заливка 8">
            <a:extLst>
              <a:ext uri="{FF2B5EF4-FFF2-40B4-BE49-F238E27FC236}">
                <a16:creationId xmlns:a16="http://schemas.microsoft.com/office/drawing/2014/main" id="{5E75E0DF-15DA-B69C-5FEF-32FB92E863C9}"/>
              </a:ext>
            </a:extLst>
          </p:cNvPr>
          <p:cNvSpPr/>
          <p:nvPr/>
        </p:nvSpPr>
        <p:spPr>
          <a:xfrm>
            <a:off x="9341338" y="2307489"/>
            <a:ext cx="400538" cy="400540"/>
          </a:xfrm>
          <a:prstGeom prst="donut">
            <a:avLst/>
          </a:prstGeom>
          <a:solidFill>
            <a:srgbClr val="ED7D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77973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3FF86A-7B1F-5C23-9A49-00B057240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835" y="896357"/>
            <a:ext cx="11872331" cy="553150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ru-RU" sz="6000">
                <a:ea typeface="+mn-lt"/>
                <a:cs typeface="+mn-lt"/>
              </a:rPr>
              <a:t>                        </a:t>
            </a:r>
            <a:r>
              <a:rPr lang="ru-RU" sz="6500" b="1">
                <a:solidFill>
                  <a:srgbClr val="00B050"/>
                </a:solidFill>
                <a:ea typeface="+mn-lt"/>
                <a:cs typeface="+mn-lt"/>
              </a:rPr>
              <a:t>СОВРЕМЕННЫЙ</a:t>
            </a:r>
            <a:r>
              <a:rPr lang="ru-RU" sz="3000" b="1">
                <a:solidFill>
                  <a:srgbClr val="00B050"/>
                </a:solidFill>
                <a:ea typeface="+mn-lt"/>
                <a:cs typeface="+mn-lt"/>
              </a:rPr>
              <a:t> </a:t>
            </a:r>
            <a:r>
              <a:rPr lang="ru-RU" sz="6500" b="1">
                <a:solidFill>
                  <a:srgbClr val="00B050"/>
                </a:solidFill>
                <a:ea typeface="+mn-lt"/>
                <a:cs typeface="+mn-lt"/>
              </a:rPr>
              <a:t>ЦЕНТР</a:t>
            </a:r>
            <a:r>
              <a:rPr lang="ru-RU">
                <a:ea typeface="+mn-lt"/>
                <a:cs typeface="+mn-lt"/>
              </a:rPr>
              <a:t> </a:t>
            </a:r>
            <a:br>
              <a:rPr lang="ru-RU">
                <a:ea typeface="+mn-lt"/>
                <a:cs typeface="+mn-lt"/>
              </a:rPr>
            </a:br>
            <a:r>
              <a:rPr lang="ru-RU">
                <a:ea typeface="+mn-lt"/>
                <a:cs typeface="+mn-lt"/>
              </a:rPr>
              <a:t>                                                                        </a:t>
            </a:r>
            <a:r>
              <a:rPr lang="ru-RU">
                <a:solidFill>
                  <a:srgbClr val="00B050"/>
                </a:solidFill>
                <a:ea typeface="+mn-lt"/>
                <a:cs typeface="+mn-lt"/>
              </a:rPr>
              <a:t> </a:t>
            </a:r>
            <a:r>
              <a:rPr lang="ru-RU" b="1">
                <a:solidFill>
                  <a:srgbClr val="00B050"/>
                </a:solidFill>
                <a:ea typeface="+mn-lt"/>
                <a:cs typeface="+mn-lt"/>
              </a:rPr>
              <a:t>для подростков и молодежи города,</a:t>
            </a:r>
            <a:r>
              <a:rPr lang="ru-RU">
                <a:solidFill>
                  <a:srgbClr val="00B050"/>
                </a:solidFill>
                <a:ea typeface="+mn-lt"/>
                <a:cs typeface="+mn-lt"/>
              </a:rPr>
              <a:t>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7100" b="1">
                <a:solidFill>
                  <a:srgbClr val="0070C0"/>
                </a:solidFill>
                <a:ea typeface="+mn-lt"/>
                <a:cs typeface="+mn-lt"/>
              </a:rPr>
              <a:t>МЕСТО</a:t>
            </a:r>
            <a:r>
              <a:rPr lang="ru-RU" sz="6000" b="1">
                <a:solidFill>
                  <a:srgbClr val="0070C0"/>
                </a:solidFill>
                <a:ea typeface="+mn-lt"/>
                <a:cs typeface="+mn-lt"/>
              </a:rPr>
              <a:t> </a:t>
            </a:r>
            <a:r>
              <a:rPr lang="ru-RU" b="1">
                <a:solidFill>
                  <a:srgbClr val="0070C0"/>
                </a:solidFill>
                <a:ea typeface="+mn-lt"/>
                <a:cs typeface="+mn-lt"/>
              </a:rPr>
              <a:t>где любой желающий может проявить себя, показать и рассказать о своем творчестве, увлечениях, реализовать интересные </a:t>
            </a:r>
            <a:br>
              <a:rPr lang="ru-RU" b="1">
                <a:solidFill>
                  <a:srgbClr val="0070C0"/>
                </a:solidFill>
                <a:ea typeface="+mn-lt"/>
                <a:cs typeface="+mn-lt"/>
              </a:rPr>
            </a:br>
            <a:r>
              <a:rPr lang="ru-RU" b="1">
                <a:solidFill>
                  <a:srgbClr val="0070C0"/>
                </a:solidFill>
                <a:ea typeface="+mn-lt"/>
                <a:cs typeface="+mn-lt"/>
              </a:rPr>
              <a:t>и креативные идеи</a:t>
            </a:r>
            <a:endParaRPr lang="ru-RU" b="1">
              <a:solidFill>
                <a:srgbClr val="0070C0"/>
              </a:solidFill>
              <a:cs typeface="Calibri"/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5800" b="1">
                <a:solidFill>
                  <a:srgbClr val="F0B616"/>
                </a:solidFill>
                <a:cs typeface="Calibri"/>
              </a:rPr>
              <a:t>ВОЗМОЖНОСТЬ</a:t>
            </a:r>
            <a:r>
              <a:rPr lang="ru-RU" sz="6000" b="1">
                <a:solidFill>
                  <a:srgbClr val="F0B616"/>
                </a:solidFill>
                <a:cs typeface="Calibri"/>
              </a:rPr>
              <a:t/>
            </a:r>
            <a:br>
              <a:rPr lang="ru-RU" sz="6000" b="1">
                <a:solidFill>
                  <a:srgbClr val="F0B616"/>
                </a:solidFill>
                <a:cs typeface="Calibri"/>
              </a:rPr>
            </a:br>
            <a:r>
              <a:rPr lang="ru-RU" b="1">
                <a:solidFill>
                  <a:srgbClr val="F0B616"/>
                </a:solidFill>
                <a:cs typeface="Calibri"/>
              </a:rPr>
              <a:t>найти единомышленников и стать частью большой и дружной команды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>
                <a:cs typeface="Calibri"/>
              </a:rPr>
              <a:t/>
            </a:r>
            <a:br>
              <a:rPr lang="ru-RU" b="1">
                <a:cs typeface="Calibri"/>
              </a:rPr>
            </a:br>
            <a:r>
              <a:rPr lang="ru-RU" sz="5800" b="1">
                <a:solidFill>
                  <a:srgbClr val="0070C0"/>
                </a:solidFill>
                <a:cs typeface="Calibri"/>
              </a:rPr>
              <a:t>           </a:t>
            </a:r>
            <a:r>
              <a:rPr lang="ru-RU" sz="7800" b="1">
                <a:solidFill>
                  <a:srgbClr val="F01662"/>
                </a:solidFill>
                <a:cs typeface="Calibri"/>
              </a:rPr>
              <a:t>ПЕРСПЕКТИВА </a:t>
            </a:r>
            <a:r>
              <a:rPr lang="ru-RU" sz="7800" b="1">
                <a:cs typeface="Calibri"/>
              </a:rPr>
              <a:t/>
            </a:r>
            <a:br>
              <a:rPr lang="ru-RU" sz="7800" b="1">
                <a:cs typeface="Calibri"/>
              </a:rPr>
            </a:br>
            <a:r>
              <a:rPr lang="ru-RU" sz="3900" b="1">
                <a:solidFill>
                  <a:srgbClr val="F01662"/>
                </a:solidFill>
                <a:cs typeface="Calibri"/>
              </a:rPr>
              <a:t>                                развить свои личностные качества, </a:t>
            </a:r>
            <a:r>
              <a:rPr lang="ru-RU" sz="3900" b="1" err="1">
                <a:solidFill>
                  <a:srgbClr val="F01662"/>
                </a:solidFill>
                <a:cs typeface="Calibri"/>
              </a:rPr>
              <a:t>soft-skills</a:t>
            </a:r>
            <a:r>
              <a:rPr lang="ru-RU" sz="3900" b="1">
                <a:cs typeface="Calibri"/>
              </a:rPr>
              <a:t/>
            </a:r>
            <a:br>
              <a:rPr lang="ru-RU" sz="3900" b="1">
                <a:cs typeface="Calibri"/>
              </a:rPr>
            </a:br>
            <a:endParaRPr lang="ru-RU" b="1">
              <a:solidFill>
                <a:srgbClr val="0070C0"/>
              </a:solidFill>
              <a:cs typeface="Calibri"/>
            </a:endParaRPr>
          </a:p>
          <a:p>
            <a:endParaRPr lang="ru-RU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438029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837543A-6020-4505-A233-C9DB4BF740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5B16301-FB18-48BA-A6DD-C37CAF6F9A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B65DF4-4BD8-616E-A41E-5032C4E6C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3112"/>
            <a:ext cx="5985237" cy="552221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1500"/>
              </a:spcAft>
            </a:pPr>
            <a:r>
              <a:rPr lang="ru-RU" sz="3200" b="1" dirty="0">
                <a:solidFill>
                  <a:srgbClr val="0070C0"/>
                </a:solidFill>
                <a:ea typeface="+mn-lt"/>
                <a:cs typeface="+mn-lt"/>
              </a:rPr>
              <a:t>Работа с общественными организациями</a:t>
            </a:r>
            <a:endParaRPr lang="ru-RU" sz="3200" b="1" dirty="0">
              <a:solidFill>
                <a:srgbClr val="0070C0"/>
              </a:solidFill>
              <a:cs typeface="Calibri" panose="020F0502020204030204"/>
            </a:endParaRPr>
          </a:p>
          <a:p>
            <a:pPr>
              <a:spcAft>
                <a:spcPts val="1500"/>
              </a:spcAft>
            </a:pPr>
            <a:r>
              <a:rPr lang="ru-RU" sz="3200" b="1" dirty="0">
                <a:solidFill>
                  <a:srgbClr val="0070C0"/>
                </a:solidFill>
                <a:ea typeface="+mn-lt"/>
                <a:cs typeface="+mn-lt"/>
              </a:rPr>
              <a:t>Ресурсный центр</a:t>
            </a:r>
            <a:endParaRPr lang="ru-RU" sz="3200" b="1" dirty="0">
              <a:solidFill>
                <a:srgbClr val="0070C0"/>
              </a:solidFill>
              <a:cs typeface="Calibri"/>
            </a:endParaRPr>
          </a:p>
          <a:p>
            <a:pPr>
              <a:spcAft>
                <a:spcPts val="1500"/>
              </a:spcAft>
            </a:pPr>
            <a:r>
              <a:rPr lang="ru-RU" sz="3200" b="1" dirty="0">
                <a:solidFill>
                  <a:srgbClr val="0070C0"/>
                </a:solidFill>
                <a:ea typeface="+mn-lt"/>
                <a:cs typeface="+mn-lt"/>
              </a:rPr>
              <a:t>Добровольческий центр</a:t>
            </a:r>
          </a:p>
          <a:p>
            <a:pPr>
              <a:spcAft>
                <a:spcPts val="1500"/>
              </a:spcAft>
            </a:pPr>
            <a:r>
              <a:rPr lang="ru-RU" sz="3200" b="1" dirty="0">
                <a:solidFill>
                  <a:srgbClr val="0070C0"/>
                </a:solidFill>
                <a:ea typeface="+mn-lt"/>
                <a:cs typeface="+mn-lt"/>
              </a:rPr>
              <a:t>Коворкинг центр</a:t>
            </a:r>
            <a:endParaRPr lang="ru-RU" sz="3200" b="1" dirty="0">
              <a:solidFill>
                <a:srgbClr val="0070C0"/>
              </a:solidFill>
              <a:cs typeface="Calibri"/>
            </a:endParaRPr>
          </a:p>
          <a:p>
            <a:pPr>
              <a:spcAft>
                <a:spcPts val="1500"/>
              </a:spcAft>
            </a:pPr>
            <a:r>
              <a:rPr lang="ru-RU" sz="3200" b="1" dirty="0">
                <a:solidFill>
                  <a:srgbClr val="0070C0"/>
                </a:solidFill>
                <a:ea typeface="+mn-lt"/>
                <a:cs typeface="+mn-lt"/>
              </a:rPr>
              <a:t>Проектный офис</a:t>
            </a:r>
            <a:endParaRPr lang="ru-RU" sz="3200" b="1" dirty="0">
              <a:solidFill>
                <a:srgbClr val="0070C0"/>
              </a:solidFill>
              <a:cs typeface="Calibri"/>
            </a:endParaRPr>
          </a:p>
          <a:p>
            <a:pPr>
              <a:spcAft>
                <a:spcPts val="1500"/>
              </a:spcAft>
            </a:pPr>
            <a:r>
              <a:rPr lang="ru-RU" sz="3200" b="1" dirty="0">
                <a:solidFill>
                  <a:srgbClr val="0070C0"/>
                </a:solidFill>
                <a:cs typeface="Calibri"/>
              </a:rPr>
              <a:t>Работа с НКО города и региона</a:t>
            </a:r>
          </a:p>
          <a:p>
            <a:endParaRPr lang="ru-RU">
              <a:cs typeface="Calibri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3C0D90E-074A-4F52-9B11-B52BEF4BCBE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2624479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Block Arc 24">
            <a:extLst>
              <a:ext uri="{FF2B5EF4-FFF2-40B4-BE49-F238E27FC236}">
                <a16:creationId xmlns:a16="http://schemas.microsoft.com/office/drawing/2014/main" id="{CABBD4C1-E6F8-46F6-8152-A8A97490BF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912417" y="1218531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3BA5EF5-1FE9-4BF9-83BB-269BCDDF61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B3BCACB-5880-460B-9606-8C433A9AF99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72463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88853921-7BC9-4BDE-ACAB-133C683C82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09192968-3AE7-4470-A61C-97294BB9273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6086940" y="4145122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3AB72E55-43E4-4356-BFE8-E2102CB0B50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4962670"/>
            <a:ext cx="2643352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4677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167E1F5D-4D7A-EA8E-BC0D-95D027E68F22}"/>
              </a:ext>
            </a:extLst>
          </p:cNvPr>
          <p:cNvCxnSpPr>
            <a:cxnSpLocks/>
          </p:cNvCxnSpPr>
          <p:nvPr/>
        </p:nvCxnSpPr>
        <p:spPr>
          <a:xfrm>
            <a:off x="7043157" y="-1348136"/>
            <a:ext cx="130097" cy="5705706"/>
          </a:xfrm>
          <a:prstGeom prst="straightConnector1">
            <a:avLst/>
          </a:prstGeom>
          <a:ln w="571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Круг: прозрачная заливка 18">
            <a:extLst>
              <a:ext uri="{FF2B5EF4-FFF2-40B4-BE49-F238E27FC236}">
                <a16:creationId xmlns:a16="http://schemas.microsoft.com/office/drawing/2014/main" id="{2447FC75-F870-E1A4-CDC0-E77C7C2D5219}"/>
              </a:ext>
            </a:extLst>
          </p:cNvPr>
          <p:cNvSpPr/>
          <p:nvPr/>
        </p:nvSpPr>
        <p:spPr>
          <a:xfrm>
            <a:off x="7763340" y="1156242"/>
            <a:ext cx="2434682" cy="2434682"/>
          </a:xfrm>
          <a:prstGeom prst="donu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" name="Рисунок 7" descr="Изображение выглядит как человек, мужчина, костюм&#10;&#10;Автоматически созданное описание">
            <a:extLst>
              <a:ext uri="{FF2B5EF4-FFF2-40B4-BE49-F238E27FC236}">
                <a16:creationId xmlns:a16="http://schemas.microsoft.com/office/drawing/2014/main" id="{F8881A58-A664-E302-9FC5-5B18AC9C54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8" b="-8"/>
          <a:stretch/>
        </p:blipFill>
        <p:spPr>
          <a:xfrm>
            <a:off x="975139" y="1821609"/>
            <a:ext cx="2410198" cy="2410198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4" name="Рисунок 4" descr="Изображение выглядит как человек, мужчина, внутренний, костюм&#10;&#10;Автоматически созданное описание">
            <a:extLst>
              <a:ext uri="{FF2B5EF4-FFF2-40B4-BE49-F238E27FC236}">
                <a16:creationId xmlns:a16="http://schemas.microsoft.com/office/drawing/2014/main" id="{2839112F-352A-12C7-27E8-F266CBFB0B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6063" b="42438"/>
          <a:stretch/>
        </p:blipFill>
        <p:spPr>
          <a:xfrm>
            <a:off x="3585647" y="1821609"/>
            <a:ext cx="2410198" cy="2410198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6" name="Рисунок 6" descr="Изображение выглядит как внешний, человек, пальто, пиджак&#10;&#10;Автоматически созданное описание">
            <a:extLst>
              <a:ext uri="{FF2B5EF4-FFF2-40B4-BE49-F238E27FC236}">
                <a16:creationId xmlns:a16="http://schemas.microsoft.com/office/drawing/2014/main" id="{8E474EF2-E6E2-47C0-0A69-6D767917F0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813" t="9567" r="407" b="34168"/>
          <a:stretch/>
        </p:blipFill>
        <p:spPr>
          <a:xfrm>
            <a:off x="6196155" y="1821609"/>
            <a:ext cx="2419998" cy="2410815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5" name="Рисунок 5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C4BA9F29-FF5C-652D-392D-FDA943C6EF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93" r="5" b="32943"/>
          <a:stretch/>
        </p:blipFill>
        <p:spPr>
          <a:xfrm>
            <a:off x="8806663" y="1821609"/>
            <a:ext cx="2410198" cy="2410198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CE0F39-43CB-AA32-B3BE-500B4DC76F03}"/>
              </a:ext>
            </a:extLst>
          </p:cNvPr>
          <p:cNvSpPr txBox="1"/>
          <p:nvPr/>
        </p:nvSpPr>
        <p:spPr>
          <a:xfrm>
            <a:off x="1152292" y="4451194"/>
            <a:ext cx="1988633" cy="584775"/>
          </a:xfrm>
          <a:prstGeom prst="rect">
            <a:avLst/>
          </a:prstGeom>
          <a:solidFill>
            <a:srgbClr val="ED7D3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200" b="1">
                <a:solidFill>
                  <a:srgbClr val="FFFFFF"/>
                </a:solidFill>
                <a:ea typeface="Calibri"/>
                <a:cs typeface="Calibri"/>
              </a:rPr>
              <a:t>Директор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DCACAD-70E8-FD60-B938-61513252BCEB}"/>
              </a:ext>
            </a:extLst>
          </p:cNvPr>
          <p:cNvSpPr txBox="1"/>
          <p:nvPr/>
        </p:nvSpPr>
        <p:spPr>
          <a:xfrm>
            <a:off x="3735658" y="4432609"/>
            <a:ext cx="2100144" cy="1077218"/>
          </a:xfrm>
          <a:prstGeom prst="rect">
            <a:avLst/>
          </a:prstGeom>
          <a:solidFill>
            <a:srgbClr val="ED7D3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200" b="1">
                <a:solidFill>
                  <a:srgbClr val="FFFFFF"/>
                </a:solidFill>
                <a:ea typeface="Calibri"/>
                <a:cs typeface="Calibri"/>
              </a:rPr>
              <a:t>Зам. директора</a:t>
            </a: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6AB02E11-C225-E29D-D709-DFB6217F84AD}"/>
              </a:ext>
            </a:extLst>
          </p:cNvPr>
          <p:cNvCxnSpPr/>
          <p:nvPr/>
        </p:nvCxnSpPr>
        <p:spPr>
          <a:xfrm flipV="1">
            <a:off x="1263109" y="584741"/>
            <a:ext cx="8214730" cy="27879"/>
          </a:xfrm>
          <a:prstGeom prst="straightConnector1">
            <a:avLst/>
          </a:prstGeom>
          <a:ln w="571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59733C9-95D1-7715-556B-7C2A701656A2}"/>
              </a:ext>
            </a:extLst>
          </p:cNvPr>
          <p:cNvSpPr/>
          <p:nvPr/>
        </p:nvSpPr>
        <p:spPr>
          <a:xfrm>
            <a:off x="1152757" y="260660"/>
            <a:ext cx="5241072" cy="622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E3079099-C80F-67FB-A833-15CACBA2AE13}"/>
              </a:ext>
            </a:extLst>
          </p:cNvPr>
          <p:cNvSpPr/>
          <p:nvPr/>
        </p:nvSpPr>
        <p:spPr>
          <a:xfrm>
            <a:off x="4884931" y="489492"/>
            <a:ext cx="910682" cy="910682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Равнобедренный треугольник 19">
            <a:extLst>
              <a:ext uri="{FF2B5EF4-FFF2-40B4-BE49-F238E27FC236}">
                <a16:creationId xmlns:a16="http://schemas.microsoft.com/office/drawing/2014/main" id="{35981659-7781-69AD-AE19-1BE14705C8D0}"/>
              </a:ext>
            </a:extLst>
          </p:cNvPr>
          <p:cNvSpPr/>
          <p:nvPr/>
        </p:nvSpPr>
        <p:spPr>
          <a:xfrm rot="5400000">
            <a:off x="129428" y="5583044"/>
            <a:ext cx="1849243" cy="1523999"/>
          </a:xfrm>
          <a:prstGeom prst="triangl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F9FD763-CFB4-15F8-732D-ADF6D8775CBB}"/>
              </a:ext>
            </a:extLst>
          </p:cNvPr>
          <p:cNvSpPr txBox="1"/>
          <p:nvPr/>
        </p:nvSpPr>
        <p:spPr>
          <a:xfrm>
            <a:off x="6356194" y="4432609"/>
            <a:ext cx="2081559" cy="1200329"/>
          </a:xfrm>
          <a:prstGeom prst="rect">
            <a:avLst/>
          </a:prstGeom>
          <a:solidFill>
            <a:srgbClr val="ED7D3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b="1">
                <a:solidFill>
                  <a:srgbClr val="FFFFFF"/>
                </a:solidFill>
                <a:ea typeface="Calibri"/>
                <a:cs typeface="Calibri"/>
              </a:rPr>
              <a:t>Начальник отдела по развитию </a:t>
            </a:r>
            <a:br>
              <a:rPr lang="ru-RU" b="1">
                <a:solidFill>
                  <a:srgbClr val="FFFFFF"/>
                </a:solidFill>
                <a:ea typeface="Calibri"/>
                <a:cs typeface="Calibri"/>
              </a:rPr>
            </a:br>
            <a:r>
              <a:rPr lang="ru-RU" b="1">
                <a:solidFill>
                  <a:srgbClr val="FFFFFF"/>
                </a:solidFill>
                <a:ea typeface="Calibri"/>
                <a:cs typeface="Calibri"/>
              </a:rPr>
              <a:t>и поддержке добровольчества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325F99F4-362A-3C4C-355F-FA2CC38EBD89}"/>
              </a:ext>
            </a:extLst>
          </p:cNvPr>
          <p:cNvSpPr/>
          <p:nvPr/>
        </p:nvSpPr>
        <p:spPr>
          <a:xfrm>
            <a:off x="6142927" y="-129633"/>
            <a:ext cx="5241072" cy="622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B7CA1EA2-A084-E31E-6A77-4190B67B0A68}"/>
              </a:ext>
            </a:extLst>
          </p:cNvPr>
          <p:cNvSpPr/>
          <p:nvPr/>
        </p:nvSpPr>
        <p:spPr>
          <a:xfrm>
            <a:off x="6319488" y="632367"/>
            <a:ext cx="5222487" cy="250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4D393AF-3331-928D-67B6-3356967AD08F}"/>
              </a:ext>
            </a:extLst>
          </p:cNvPr>
          <p:cNvSpPr txBox="1"/>
          <p:nvPr/>
        </p:nvSpPr>
        <p:spPr>
          <a:xfrm>
            <a:off x="8967438" y="4432609"/>
            <a:ext cx="2081559" cy="923330"/>
          </a:xfrm>
          <a:prstGeom prst="rect">
            <a:avLst/>
          </a:prstGeom>
          <a:solidFill>
            <a:srgbClr val="ED7D3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b="1">
                <a:solidFill>
                  <a:srgbClr val="FFFFFF"/>
                </a:solidFill>
                <a:ea typeface="Calibri"/>
                <a:cs typeface="Calibri"/>
              </a:rPr>
              <a:t>Специалист </a:t>
            </a:r>
            <a:br>
              <a:rPr lang="ru-RU" b="1">
                <a:solidFill>
                  <a:srgbClr val="FFFFFF"/>
                </a:solidFill>
                <a:ea typeface="Calibri"/>
                <a:cs typeface="Calibri"/>
              </a:rPr>
            </a:br>
            <a:r>
              <a:rPr lang="ru-RU" b="1">
                <a:solidFill>
                  <a:srgbClr val="FFFFFF"/>
                </a:solidFill>
                <a:ea typeface="Calibri"/>
                <a:cs typeface="Calibri"/>
              </a:rPr>
              <a:t>по работе </a:t>
            </a:r>
            <a:br>
              <a:rPr lang="ru-RU" b="1">
                <a:solidFill>
                  <a:srgbClr val="FFFFFF"/>
                </a:solidFill>
                <a:ea typeface="Calibri"/>
                <a:cs typeface="Calibri"/>
              </a:rPr>
            </a:br>
            <a:r>
              <a:rPr lang="ru-RU" b="1">
                <a:solidFill>
                  <a:srgbClr val="FFFFFF"/>
                </a:solidFill>
                <a:ea typeface="Calibri"/>
                <a:cs typeface="Calibri"/>
              </a:rPr>
              <a:t>с молодежью</a:t>
            </a:r>
            <a:endParaRPr lang="ru-RU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7B1AE26-5157-C79A-E5FC-8E12EFFD8B06}"/>
              </a:ext>
            </a:extLst>
          </p:cNvPr>
          <p:cNvSpPr txBox="1"/>
          <p:nvPr/>
        </p:nvSpPr>
        <p:spPr>
          <a:xfrm>
            <a:off x="1115122" y="5036634"/>
            <a:ext cx="1997926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800" b="1">
                <a:solidFill>
                  <a:srgbClr val="ED7D31"/>
                </a:solidFill>
                <a:ea typeface="Calibri"/>
                <a:cs typeface="Calibri"/>
              </a:rPr>
              <a:t>Прокудин Егор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000C43-8DD1-0B25-D9DF-0E7580CFC318}"/>
              </a:ext>
            </a:extLst>
          </p:cNvPr>
          <p:cNvSpPr txBox="1"/>
          <p:nvPr/>
        </p:nvSpPr>
        <p:spPr>
          <a:xfrm>
            <a:off x="3791414" y="5519853"/>
            <a:ext cx="1997926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800" b="1">
                <a:solidFill>
                  <a:srgbClr val="ED7D31"/>
                </a:solidFill>
                <a:ea typeface="Calibri"/>
                <a:cs typeface="Calibri"/>
              </a:rPr>
              <a:t>Голубчик Илья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4245C6E-B5EA-4794-D8C5-25690001645E}"/>
              </a:ext>
            </a:extLst>
          </p:cNvPr>
          <p:cNvSpPr txBox="1"/>
          <p:nvPr/>
        </p:nvSpPr>
        <p:spPr>
          <a:xfrm>
            <a:off x="6402658" y="5631366"/>
            <a:ext cx="1997926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800" b="1">
                <a:solidFill>
                  <a:srgbClr val="ED7D31"/>
                </a:solidFill>
                <a:ea typeface="Calibri"/>
                <a:cs typeface="Calibri"/>
              </a:rPr>
              <a:t>Мартынова Дарья</a:t>
            </a:r>
            <a:endParaRPr lang="ru-RU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577F6D1-FDAD-D019-AF0E-4F945CC8C501}"/>
              </a:ext>
            </a:extLst>
          </p:cNvPr>
          <p:cNvSpPr txBox="1"/>
          <p:nvPr/>
        </p:nvSpPr>
        <p:spPr>
          <a:xfrm>
            <a:off x="9013902" y="5352585"/>
            <a:ext cx="1997926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800" b="1">
                <a:solidFill>
                  <a:srgbClr val="ED7D31"/>
                </a:solidFill>
                <a:ea typeface="Calibri"/>
                <a:cs typeface="Calibri"/>
              </a:rPr>
              <a:t>Макеенко Марина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39483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2885B7-AE91-ABA1-E758-E2AB12783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634" y="919167"/>
            <a:ext cx="4485861" cy="1088136"/>
          </a:xfrm>
        </p:spPr>
        <p:txBody>
          <a:bodyPr anchor="b">
            <a:no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Calibri"/>
                <a:cs typeface="Calibri Light"/>
              </a:rPr>
              <a:t>Молодежные органы самоуправления</a:t>
            </a:r>
            <a:endParaRPr lang="ru-RU" sz="4000" b="1" dirty="0">
              <a:solidFill>
                <a:srgbClr val="0070C0"/>
              </a:solidFill>
              <a:latin typeface="Calibri"/>
              <a:cs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C4A44DB-20AC-EC98-2A9F-71FAAA6DE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941" y="2532028"/>
            <a:ext cx="4967770" cy="358444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600" b="1" dirty="0" err="1">
                <a:solidFill>
                  <a:schemeClr val="accent2"/>
                </a:solidFill>
                <a:cs typeface="Calibri"/>
              </a:rPr>
              <a:t>Молодежная</a:t>
            </a:r>
            <a:r>
              <a:rPr lang="en-US" sz="2600" b="1" dirty="0">
                <a:solidFill>
                  <a:schemeClr val="accent2"/>
                </a:solidFill>
                <a:cs typeface="Calibri"/>
              </a:rPr>
              <a:t> </a:t>
            </a:r>
            <a:r>
              <a:rPr lang="en-US" sz="2600" b="1" dirty="0" err="1">
                <a:solidFill>
                  <a:schemeClr val="accent2"/>
                </a:solidFill>
                <a:cs typeface="Calibri"/>
              </a:rPr>
              <a:t>палата</a:t>
            </a:r>
            <a:r>
              <a:rPr lang="en-US" sz="2600" b="1" dirty="0">
                <a:solidFill>
                  <a:schemeClr val="accent2"/>
                </a:solidFill>
                <a:cs typeface="Calibri"/>
              </a:rPr>
              <a:t> </a:t>
            </a:r>
          </a:p>
          <a:p>
            <a:r>
              <a:rPr lang="en-US" sz="2600" b="1" dirty="0" err="1">
                <a:solidFill>
                  <a:schemeClr val="accent2"/>
                </a:solidFill>
                <a:cs typeface="Calibri"/>
              </a:rPr>
              <a:t>Студенческие</a:t>
            </a:r>
            <a:r>
              <a:rPr lang="en-US" sz="2600" b="1" dirty="0">
                <a:solidFill>
                  <a:schemeClr val="accent2"/>
                </a:solidFill>
                <a:cs typeface="Calibri"/>
              </a:rPr>
              <a:t> </a:t>
            </a:r>
            <a:r>
              <a:rPr lang="en-US" sz="2600" b="1" dirty="0" err="1">
                <a:solidFill>
                  <a:schemeClr val="accent2"/>
                </a:solidFill>
                <a:cs typeface="Calibri"/>
              </a:rPr>
              <a:t>советы</a:t>
            </a:r>
            <a:endParaRPr lang="en-US" sz="2600" b="1" dirty="0">
              <a:solidFill>
                <a:schemeClr val="accent2"/>
              </a:solidFill>
              <a:cs typeface="Calibri"/>
            </a:endParaRPr>
          </a:p>
          <a:p>
            <a:endParaRPr lang="en-US" sz="2600" b="1" dirty="0">
              <a:solidFill>
                <a:schemeClr val="accent2"/>
              </a:solidFill>
              <a:cs typeface="Calibri"/>
            </a:endParaRPr>
          </a:p>
          <a:p>
            <a:pPr marL="0" indent="0">
              <a:buNone/>
            </a:pPr>
            <a:r>
              <a:rPr lang="en-US" sz="2600" b="1" dirty="0" err="1">
                <a:solidFill>
                  <a:schemeClr val="accent2"/>
                </a:solidFill>
                <a:cs typeface="Calibri"/>
              </a:rPr>
              <a:t>Тесное</a:t>
            </a:r>
            <a:r>
              <a:rPr lang="en-US" sz="2600" b="1" dirty="0">
                <a:solidFill>
                  <a:schemeClr val="accent2"/>
                </a:solidFill>
                <a:cs typeface="Calibri"/>
              </a:rPr>
              <a:t> </a:t>
            </a:r>
            <a:r>
              <a:rPr lang="en-US" sz="2600" b="1" dirty="0" err="1">
                <a:solidFill>
                  <a:schemeClr val="accent2"/>
                </a:solidFill>
                <a:cs typeface="Calibri"/>
              </a:rPr>
              <a:t>сотрудничество</a:t>
            </a:r>
            <a:r>
              <a:rPr lang="en-US" sz="2600" b="1" dirty="0">
                <a:solidFill>
                  <a:schemeClr val="accent2"/>
                </a:solidFill>
                <a:cs typeface="Calibri"/>
              </a:rPr>
              <a:t> </a:t>
            </a:r>
            <a:r>
              <a:rPr lang="en-US" sz="2600" b="1" dirty="0">
                <a:cs typeface="Calibri"/>
              </a:rPr>
              <a:t/>
            </a:r>
            <a:br>
              <a:rPr lang="en-US" sz="2600" b="1" dirty="0">
                <a:cs typeface="Calibri"/>
              </a:rPr>
            </a:br>
            <a:r>
              <a:rPr lang="en-US" sz="2600" b="1" dirty="0">
                <a:solidFill>
                  <a:schemeClr val="accent2"/>
                </a:solidFill>
                <a:cs typeface="Calibri"/>
              </a:rPr>
              <a:t>с </a:t>
            </a:r>
            <a:r>
              <a:rPr lang="en-US" sz="2600" b="1" dirty="0" err="1">
                <a:solidFill>
                  <a:schemeClr val="accent2"/>
                </a:solidFill>
                <a:cs typeface="Calibri"/>
              </a:rPr>
              <a:t>органами</a:t>
            </a:r>
            <a:r>
              <a:rPr lang="en-US" sz="2600" b="1" dirty="0">
                <a:solidFill>
                  <a:schemeClr val="accent2"/>
                </a:solidFill>
                <a:cs typeface="Calibri"/>
              </a:rPr>
              <a:t> </a:t>
            </a:r>
            <a:r>
              <a:rPr lang="en-US" sz="2600" b="1" dirty="0" err="1">
                <a:solidFill>
                  <a:schemeClr val="accent2"/>
                </a:solidFill>
                <a:cs typeface="Calibri"/>
              </a:rPr>
              <a:t>власти</a:t>
            </a:r>
            <a:r>
              <a:rPr lang="en-US" sz="2600" b="1" dirty="0">
                <a:solidFill>
                  <a:schemeClr val="accent2"/>
                </a:solidFill>
                <a:cs typeface="Calibri"/>
              </a:rPr>
              <a:t> и </a:t>
            </a:r>
            <a:r>
              <a:rPr lang="en-US" sz="2600" b="1" dirty="0" err="1">
                <a:solidFill>
                  <a:schemeClr val="accent2"/>
                </a:solidFill>
                <a:cs typeface="Calibri"/>
              </a:rPr>
              <a:t>местного</a:t>
            </a:r>
            <a:r>
              <a:rPr lang="en-US" sz="2600" b="1" dirty="0">
                <a:solidFill>
                  <a:schemeClr val="accent2"/>
                </a:solidFill>
                <a:cs typeface="Calibri"/>
              </a:rPr>
              <a:t> </a:t>
            </a:r>
            <a:r>
              <a:rPr lang="en-US" sz="2600" b="1" dirty="0" err="1">
                <a:solidFill>
                  <a:schemeClr val="accent2"/>
                </a:solidFill>
                <a:cs typeface="Calibri"/>
              </a:rPr>
              <a:t>самоуправления</a:t>
            </a:r>
            <a:r>
              <a:rPr lang="en-US" sz="2600" b="1" dirty="0">
                <a:solidFill>
                  <a:schemeClr val="accent2"/>
                </a:solidFill>
                <a:cs typeface="Calibri"/>
              </a:rPr>
              <a:t>. </a:t>
            </a:r>
            <a:r>
              <a:rPr lang="en-US" sz="2600" b="1" dirty="0">
                <a:cs typeface="Calibri"/>
              </a:rPr>
              <a:t/>
            </a:r>
            <a:br>
              <a:rPr lang="en-US" sz="2600" b="1" dirty="0">
                <a:cs typeface="Calibri"/>
              </a:rPr>
            </a:br>
            <a:r>
              <a:rPr lang="en-US" sz="2600" b="1" dirty="0" err="1">
                <a:solidFill>
                  <a:schemeClr val="accent2"/>
                </a:solidFill>
                <a:cs typeface="Calibri"/>
              </a:rPr>
              <a:t>Практики</a:t>
            </a:r>
            <a:r>
              <a:rPr lang="en-US" sz="2600" b="1" dirty="0">
                <a:solidFill>
                  <a:schemeClr val="accent2"/>
                </a:solidFill>
                <a:cs typeface="Calibri"/>
              </a:rPr>
              <a:t> </a:t>
            </a:r>
            <a:r>
              <a:rPr lang="en-US" sz="2600" b="1" dirty="0" err="1">
                <a:solidFill>
                  <a:schemeClr val="accent2"/>
                </a:solidFill>
                <a:cs typeface="Calibri"/>
              </a:rPr>
              <a:t>коллегиальных</a:t>
            </a:r>
            <a:r>
              <a:rPr lang="en-US" sz="2600" b="1" dirty="0">
                <a:solidFill>
                  <a:schemeClr val="accent2"/>
                </a:solidFill>
                <a:cs typeface="Calibri"/>
              </a:rPr>
              <a:t> </a:t>
            </a:r>
            <a:r>
              <a:rPr lang="en-US" sz="2600" b="1" dirty="0" err="1">
                <a:solidFill>
                  <a:schemeClr val="accent2"/>
                </a:solidFill>
                <a:cs typeface="Calibri"/>
              </a:rPr>
              <a:t>решений</a:t>
            </a:r>
            <a:r>
              <a:rPr lang="en-US" sz="2600" b="1" dirty="0">
                <a:solidFill>
                  <a:schemeClr val="accent2"/>
                </a:solidFill>
                <a:cs typeface="Calibri"/>
              </a:rPr>
              <a:t> и </a:t>
            </a:r>
            <a:r>
              <a:rPr lang="en-US" sz="2600" b="1" dirty="0" err="1">
                <a:solidFill>
                  <a:schemeClr val="accent2"/>
                </a:solidFill>
                <a:cs typeface="Calibri"/>
              </a:rPr>
              <a:t>выборных</a:t>
            </a:r>
            <a:r>
              <a:rPr lang="en-US" sz="2600" b="1" dirty="0">
                <a:solidFill>
                  <a:schemeClr val="accent2"/>
                </a:solidFill>
                <a:cs typeface="Calibri"/>
              </a:rPr>
              <a:t> </a:t>
            </a:r>
            <a:r>
              <a:rPr lang="en-US" sz="2600" b="1" dirty="0" err="1">
                <a:solidFill>
                  <a:schemeClr val="accent2"/>
                </a:solidFill>
                <a:cs typeface="Calibri"/>
              </a:rPr>
              <a:t>процедур</a:t>
            </a:r>
            <a:r>
              <a:rPr lang="en-US" sz="2600" b="1" dirty="0">
                <a:solidFill>
                  <a:schemeClr val="accent2"/>
                </a:solidFill>
                <a:cs typeface="Calibri"/>
              </a:rPr>
              <a:t>.</a:t>
            </a:r>
            <a:endParaRPr lang="en-US" sz="2600" dirty="0">
              <a:solidFill>
                <a:schemeClr val="accent2"/>
              </a:solidFill>
              <a:cs typeface="Calibri"/>
            </a:endParaRPr>
          </a:p>
        </p:txBody>
      </p:sp>
      <p:pic>
        <p:nvPicPr>
          <p:cNvPr id="4" name="Рисунок 4" descr="Изображение выглядит как человек, внутренний, стол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23D189B4-EF7F-3C55-71BB-CD6B92171A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92"/>
          <a:stretch/>
        </p:blipFill>
        <p:spPr>
          <a:xfrm>
            <a:off x="5356898" y="10"/>
            <a:ext cx="6887295" cy="6857997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591186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3CED02-C2BD-754F-58D8-600A7A42F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393360" cy="1325563"/>
          </a:xfrm>
        </p:spPr>
        <p:txBody>
          <a:bodyPr>
            <a:normAutofit/>
          </a:bodyPr>
          <a:lstStyle/>
          <a:p>
            <a:r>
              <a:rPr lang="ru-RU" b="1">
                <a:solidFill>
                  <a:srgbClr val="0070C0"/>
                </a:solidFill>
                <a:latin typeface="Calibri"/>
                <a:cs typeface="Calibri Light"/>
              </a:rPr>
              <a:t>Патриотизм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6F2842F-D622-3F77-2372-EC723306FC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87502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b="1" dirty="0" err="1">
                <a:solidFill>
                  <a:srgbClr val="ED7D31"/>
                </a:solidFill>
                <a:cs typeface="Calibri"/>
              </a:rPr>
              <a:t>Волонтеры</a:t>
            </a:r>
            <a:r>
              <a:rPr lang="en-US" sz="2200" b="1" dirty="0">
                <a:solidFill>
                  <a:srgbClr val="ED7D31"/>
                </a:solidFill>
                <a:cs typeface="Calibri"/>
              </a:rPr>
              <a:t> </a:t>
            </a:r>
            <a:r>
              <a:rPr lang="en-US" sz="2200" b="1" dirty="0" err="1">
                <a:solidFill>
                  <a:srgbClr val="ED7D31"/>
                </a:solidFill>
                <a:cs typeface="Calibri"/>
              </a:rPr>
              <a:t>победы</a:t>
            </a:r>
            <a:endParaRPr lang="en-US" sz="2200" b="1" dirty="0">
              <a:solidFill>
                <a:srgbClr val="ED7D31"/>
              </a:solidFill>
              <a:cs typeface="Calibri"/>
            </a:endParaRPr>
          </a:p>
          <a:p>
            <a:endParaRPr lang="en-US" sz="2200" b="1" dirty="0">
              <a:solidFill>
                <a:srgbClr val="ED7D31"/>
              </a:solidFill>
              <a:cs typeface="Calibri"/>
            </a:endParaRPr>
          </a:p>
          <a:p>
            <a:r>
              <a:rPr lang="en-US" sz="2200" b="1" dirty="0" err="1">
                <a:solidFill>
                  <a:srgbClr val="ED7D31"/>
                </a:solidFill>
                <a:cs typeface="Calibri"/>
              </a:rPr>
              <a:t>Акции</a:t>
            </a:r>
            <a:r>
              <a:rPr lang="en-US" sz="2200" b="1" dirty="0">
                <a:solidFill>
                  <a:srgbClr val="ED7D31"/>
                </a:solidFill>
                <a:cs typeface="Calibri"/>
              </a:rPr>
              <a:t> к </a:t>
            </a:r>
            <a:r>
              <a:rPr lang="en-US" sz="2200" b="1" dirty="0" err="1">
                <a:solidFill>
                  <a:srgbClr val="ED7D31"/>
                </a:solidFill>
                <a:cs typeface="Calibri"/>
              </a:rPr>
              <a:t>историческим</a:t>
            </a:r>
            <a:r>
              <a:rPr lang="en-US" sz="2200" b="1" dirty="0">
                <a:solidFill>
                  <a:srgbClr val="ED7D31"/>
                </a:solidFill>
                <a:cs typeface="Calibri"/>
              </a:rPr>
              <a:t> </a:t>
            </a:r>
            <a:r>
              <a:rPr lang="en-US" sz="2200" b="1" dirty="0" err="1">
                <a:solidFill>
                  <a:srgbClr val="ED7D31"/>
                </a:solidFill>
                <a:cs typeface="Calibri"/>
              </a:rPr>
              <a:t>праздникам</a:t>
            </a:r>
            <a:r>
              <a:rPr lang="en-US" sz="2200" b="1">
                <a:solidFill>
                  <a:srgbClr val="ED7D31"/>
                </a:solidFill>
                <a:cs typeface="Calibri"/>
              </a:rPr>
              <a:t> </a:t>
            </a:r>
            <a:br>
              <a:rPr lang="en-US" sz="2200" b="1">
                <a:solidFill>
                  <a:srgbClr val="ED7D31"/>
                </a:solidFill>
                <a:cs typeface="Calibri"/>
              </a:rPr>
            </a:br>
            <a:r>
              <a:rPr lang="en-US" sz="2200" b="1">
                <a:solidFill>
                  <a:srgbClr val="ED7D31"/>
                </a:solidFill>
                <a:cs typeface="Calibri"/>
              </a:rPr>
              <a:t>и </a:t>
            </a:r>
            <a:r>
              <a:rPr lang="en-US" sz="2200" b="1" dirty="0" err="1">
                <a:solidFill>
                  <a:srgbClr val="ED7D31"/>
                </a:solidFill>
                <a:cs typeface="Calibri"/>
              </a:rPr>
              <a:t>памятным</a:t>
            </a:r>
            <a:r>
              <a:rPr lang="en-US" sz="2200" b="1" dirty="0">
                <a:solidFill>
                  <a:srgbClr val="ED7D31"/>
                </a:solidFill>
                <a:cs typeface="Calibri"/>
              </a:rPr>
              <a:t> </a:t>
            </a:r>
            <a:r>
              <a:rPr lang="en-US" sz="2200" b="1" dirty="0" err="1">
                <a:solidFill>
                  <a:srgbClr val="ED7D31"/>
                </a:solidFill>
                <a:cs typeface="Calibri"/>
              </a:rPr>
              <a:t>датам</a:t>
            </a:r>
            <a:endParaRPr lang="en-US" sz="2200" b="1" dirty="0">
              <a:solidFill>
                <a:srgbClr val="ED7D31"/>
              </a:solidFill>
              <a:cs typeface="Calibri"/>
            </a:endParaRPr>
          </a:p>
          <a:p>
            <a:endParaRPr lang="en-US" sz="2200" b="1" dirty="0">
              <a:solidFill>
                <a:srgbClr val="ED7D31"/>
              </a:solidFill>
              <a:cs typeface="Calibri"/>
            </a:endParaRPr>
          </a:p>
          <a:p>
            <a:r>
              <a:rPr lang="en-US" sz="2200" b="1" dirty="0" err="1">
                <a:solidFill>
                  <a:srgbClr val="ED7D31"/>
                </a:solidFill>
                <a:cs typeface="Calibri"/>
              </a:rPr>
              <a:t>Сохранение</a:t>
            </a:r>
            <a:r>
              <a:rPr lang="en-US" sz="2200" b="1" dirty="0">
                <a:solidFill>
                  <a:srgbClr val="ED7D31"/>
                </a:solidFill>
                <a:cs typeface="Calibri"/>
              </a:rPr>
              <a:t> и </a:t>
            </a:r>
            <a:r>
              <a:rPr lang="en-US" sz="2200" b="1" dirty="0" err="1">
                <a:solidFill>
                  <a:srgbClr val="ED7D31"/>
                </a:solidFill>
                <a:cs typeface="Calibri"/>
              </a:rPr>
              <a:t>популяризация</a:t>
            </a:r>
            <a:r>
              <a:rPr lang="en-US" sz="2200" b="1" dirty="0">
                <a:solidFill>
                  <a:srgbClr val="ED7D31"/>
                </a:solidFill>
                <a:cs typeface="Calibri"/>
              </a:rPr>
              <a:t> </a:t>
            </a:r>
            <a:br>
              <a:rPr lang="en-US" sz="2200" b="1" dirty="0">
                <a:solidFill>
                  <a:srgbClr val="ED7D31"/>
                </a:solidFill>
                <a:cs typeface="Calibri"/>
              </a:rPr>
            </a:br>
            <a:r>
              <a:rPr lang="en-US" sz="2200" b="1" dirty="0" err="1">
                <a:solidFill>
                  <a:srgbClr val="ED7D31"/>
                </a:solidFill>
                <a:cs typeface="Calibri"/>
              </a:rPr>
              <a:t>исторической</a:t>
            </a:r>
            <a:r>
              <a:rPr lang="en-US" sz="2200" b="1" dirty="0">
                <a:solidFill>
                  <a:srgbClr val="ED7D31"/>
                </a:solidFill>
                <a:cs typeface="Calibri"/>
              </a:rPr>
              <a:t> </a:t>
            </a:r>
            <a:r>
              <a:rPr lang="en-US" sz="2200" b="1" dirty="0" err="1">
                <a:solidFill>
                  <a:srgbClr val="ED7D31"/>
                </a:solidFill>
                <a:cs typeface="Calibri"/>
              </a:rPr>
              <a:t>правды</a:t>
            </a:r>
            <a:endParaRPr lang="en-US" sz="2200" b="1" dirty="0">
              <a:solidFill>
                <a:srgbClr val="ED7D31"/>
              </a:solidFill>
              <a:cs typeface="Calibri"/>
            </a:endParaRPr>
          </a:p>
          <a:p>
            <a:endParaRPr lang="en-US" sz="2200" b="1" dirty="0">
              <a:solidFill>
                <a:srgbClr val="ED7D31"/>
              </a:solidFill>
              <a:cs typeface="Calibri"/>
            </a:endParaRPr>
          </a:p>
          <a:p>
            <a:r>
              <a:rPr lang="en-US" sz="2200" b="1" dirty="0" err="1">
                <a:solidFill>
                  <a:srgbClr val="ED7D31"/>
                </a:solidFill>
                <a:cs typeface="Calibri"/>
              </a:rPr>
              <a:t>Адресная</a:t>
            </a:r>
            <a:r>
              <a:rPr lang="en-US" sz="2200" b="1" dirty="0">
                <a:solidFill>
                  <a:srgbClr val="ED7D31"/>
                </a:solidFill>
                <a:cs typeface="Calibri"/>
              </a:rPr>
              <a:t> </a:t>
            </a:r>
            <a:r>
              <a:rPr lang="en-US" sz="2200" b="1" dirty="0" err="1">
                <a:solidFill>
                  <a:srgbClr val="ED7D31"/>
                </a:solidFill>
                <a:cs typeface="Calibri"/>
              </a:rPr>
              <a:t>помощь</a:t>
            </a:r>
            <a:r>
              <a:rPr lang="en-US" sz="2200" b="1" dirty="0">
                <a:solidFill>
                  <a:srgbClr val="ED7D31"/>
                </a:solidFill>
                <a:cs typeface="Calibri"/>
              </a:rPr>
              <a:t> </a:t>
            </a:r>
            <a:r>
              <a:rPr lang="en-US" sz="2200" b="1" dirty="0" err="1">
                <a:solidFill>
                  <a:srgbClr val="ED7D31"/>
                </a:solidFill>
                <a:cs typeface="Calibri"/>
              </a:rPr>
              <a:t>участникам</a:t>
            </a:r>
            <a:r>
              <a:rPr lang="en-US" sz="2200" b="1" dirty="0">
                <a:solidFill>
                  <a:srgbClr val="ED7D31"/>
                </a:solidFill>
                <a:cs typeface="Calibri"/>
              </a:rPr>
              <a:t> ВОВ, </a:t>
            </a:r>
            <a:r>
              <a:rPr lang="en-US" sz="2200" b="1" dirty="0" err="1">
                <a:solidFill>
                  <a:srgbClr val="ED7D31"/>
                </a:solidFill>
                <a:cs typeface="Calibri"/>
              </a:rPr>
              <a:t>прочих</a:t>
            </a:r>
            <a:r>
              <a:rPr lang="en-US" sz="2200" b="1" dirty="0">
                <a:solidFill>
                  <a:srgbClr val="ED7D31"/>
                </a:solidFill>
                <a:cs typeface="Calibri"/>
              </a:rPr>
              <a:t> </a:t>
            </a:r>
            <a:r>
              <a:rPr lang="en-US" sz="2200" b="1" dirty="0" err="1">
                <a:solidFill>
                  <a:srgbClr val="ED7D31"/>
                </a:solidFill>
                <a:cs typeface="Calibri"/>
              </a:rPr>
              <a:t>знаковых</a:t>
            </a:r>
            <a:r>
              <a:rPr lang="en-US" sz="2200" b="1" dirty="0">
                <a:solidFill>
                  <a:srgbClr val="ED7D31"/>
                </a:solidFill>
                <a:cs typeface="Calibri"/>
              </a:rPr>
              <a:t> </a:t>
            </a:r>
            <a:r>
              <a:rPr lang="en-US" sz="2200" b="1" dirty="0" err="1">
                <a:solidFill>
                  <a:srgbClr val="ED7D31"/>
                </a:solidFill>
                <a:cs typeface="Calibri"/>
              </a:rPr>
              <a:t>исторических</a:t>
            </a:r>
            <a:r>
              <a:rPr lang="en-US" sz="2200" b="1" dirty="0">
                <a:solidFill>
                  <a:srgbClr val="ED7D31"/>
                </a:solidFill>
                <a:cs typeface="Calibri"/>
              </a:rPr>
              <a:t> </a:t>
            </a:r>
            <a:r>
              <a:rPr lang="en-US" sz="2200" b="1" dirty="0" err="1">
                <a:solidFill>
                  <a:srgbClr val="ED7D31"/>
                </a:solidFill>
                <a:cs typeface="Calibri"/>
              </a:rPr>
              <a:t>событий</a:t>
            </a:r>
            <a:endParaRPr lang="en-US" sz="2200" b="1" dirty="0">
              <a:solidFill>
                <a:srgbClr val="ED7D31"/>
              </a:solidFill>
              <a:cs typeface="Calibri"/>
            </a:endParaRPr>
          </a:p>
        </p:txBody>
      </p:sp>
      <p:pic>
        <p:nvPicPr>
          <p:cNvPr id="4" name="Рисунок 4" descr="Изображение выглядит как дерево, человек, внешний, люди&#10;&#10;Автоматически созданное описание">
            <a:extLst>
              <a:ext uri="{FF2B5EF4-FFF2-40B4-BE49-F238E27FC236}">
                <a16:creationId xmlns:a16="http://schemas.microsoft.com/office/drawing/2014/main" id="{AEF65984-0670-B8F2-F6B3-10768CEF7B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1294" y="1295416"/>
            <a:ext cx="5570706" cy="5562584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  <p:sp>
        <p:nvSpPr>
          <p:cNvPr id="47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91693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9DAD90-E6CA-A77A-B40F-DDF2195BF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278" y="365348"/>
            <a:ext cx="5560176" cy="205825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  <a:latin typeface="Calibri"/>
                <a:cs typeface="Calibri Light"/>
              </a:rPr>
              <a:t>Общегородские субботники </a:t>
            </a:r>
            <a:br>
              <a:rPr lang="ru-RU" b="1" dirty="0">
                <a:solidFill>
                  <a:srgbClr val="0070C0"/>
                </a:solidFill>
                <a:latin typeface="Calibri"/>
                <a:cs typeface="Calibri Light"/>
              </a:rPr>
            </a:br>
            <a:r>
              <a:rPr lang="ru-RU" b="1" dirty="0">
                <a:solidFill>
                  <a:srgbClr val="0070C0"/>
                </a:solidFill>
                <a:latin typeface="Calibri"/>
                <a:cs typeface="Calibri Light"/>
              </a:rPr>
              <a:t>и экологические акции</a:t>
            </a:r>
            <a:endParaRPr lang="ru-RU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35C9E30-C280-222A-B624-54EEC47A0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279" y="2480163"/>
            <a:ext cx="5815116" cy="36772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solidFill>
                  <a:schemeClr val="accent2"/>
                </a:solidFill>
                <a:cs typeface="Calibri"/>
              </a:rPr>
              <a:t>Участие в </a:t>
            </a:r>
            <a:r>
              <a:rPr lang="en-US" b="1" dirty="0" err="1">
                <a:solidFill>
                  <a:schemeClr val="accent2"/>
                </a:solidFill>
                <a:cs typeface="Calibri"/>
              </a:rPr>
              <a:t>эко-фестивале</a:t>
            </a:r>
            <a:r>
              <a:rPr lang="en-US" b="1" dirty="0">
                <a:solidFill>
                  <a:schemeClr val="accent2"/>
                </a:solidFill>
                <a:cs typeface="Calibri"/>
              </a:rPr>
              <a:t> </a:t>
            </a:r>
            <a:br>
              <a:rPr lang="en-US" b="1" dirty="0">
                <a:solidFill>
                  <a:schemeClr val="accent2"/>
                </a:solidFill>
                <a:cs typeface="Calibri"/>
              </a:rPr>
            </a:br>
            <a:r>
              <a:rPr lang="en-US" b="1" dirty="0">
                <a:solidFill>
                  <a:schemeClr val="accent2"/>
                </a:solidFill>
                <a:cs typeface="Calibri"/>
              </a:rPr>
              <a:t>"</a:t>
            </a:r>
            <a:r>
              <a:rPr lang="en-US" b="1" dirty="0" err="1">
                <a:solidFill>
                  <a:schemeClr val="accent2"/>
                </a:solidFill>
                <a:cs typeface="Calibri"/>
              </a:rPr>
              <a:t>Чистые</a:t>
            </a:r>
            <a:r>
              <a:rPr lang="en-US" b="1" dirty="0">
                <a:solidFill>
                  <a:schemeClr val="accent2"/>
                </a:solidFill>
                <a:cs typeface="Calibri"/>
              </a:rPr>
              <a:t> </a:t>
            </a:r>
            <a:r>
              <a:rPr lang="en-US" b="1" dirty="0" err="1">
                <a:solidFill>
                  <a:schemeClr val="accent2"/>
                </a:solidFill>
                <a:cs typeface="Calibri"/>
              </a:rPr>
              <a:t>берега</a:t>
            </a:r>
            <a:r>
              <a:rPr lang="en-US" b="1" dirty="0">
                <a:solidFill>
                  <a:schemeClr val="accent2"/>
                </a:solidFill>
                <a:cs typeface="Calibri"/>
              </a:rPr>
              <a:t>"</a:t>
            </a:r>
          </a:p>
          <a:p>
            <a:endParaRPr lang="en-US" b="1" dirty="0">
              <a:solidFill>
                <a:schemeClr val="accent2"/>
              </a:solidFill>
              <a:cs typeface="Calibri"/>
            </a:endParaRPr>
          </a:p>
          <a:p>
            <a:r>
              <a:rPr lang="en-US" b="1" err="1">
                <a:solidFill>
                  <a:schemeClr val="accent2"/>
                </a:solidFill>
                <a:cs typeface="Calibri"/>
              </a:rPr>
              <a:t>Уборка</a:t>
            </a:r>
            <a:r>
              <a:rPr lang="en-US" b="1" dirty="0">
                <a:solidFill>
                  <a:schemeClr val="accent2"/>
                </a:solidFill>
                <a:cs typeface="Calibri"/>
              </a:rPr>
              <a:t> </a:t>
            </a:r>
            <a:r>
              <a:rPr lang="en-US" b="1" err="1">
                <a:solidFill>
                  <a:schemeClr val="accent2"/>
                </a:solidFill>
                <a:cs typeface="Calibri"/>
              </a:rPr>
              <a:t>территорий</a:t>
            </a:r>
            <a:r>
              <a:rPr lang="en-US" b="1" dirty="0">
                <a:solidFill>
                  <a:schemeClr val="accent2"/>
                </a:solidFill>
                <a:cs typeface="Calibri"/>
              </a:rPr>
              <a:t> </a:t>
            </a:r>
            <a:r>
              <a:rPr lang="en-US" b="1" err="1">
                <a:solidFill>
                  <a:schemeClr val="accent2"/>
                </a:solidFill>
                <a:cs typeface="Calibri"/>
              </a:rPr>
              <a:t>города</a:t>
            </a:r>
            <a:endParaRPr lang="en-US" b="1">
              <a:solidFill>
                <a:schemeClr val="accent2"/>
              </a:solidFill>
              <a:cs typeface="Calibri"/>
            </a:endParaRPr>
          </a:p>
          <a:p>
            <a:endParaRPr lang="en-US" b="1" dirty="0">
              <a:solidFill>
                <a:schemeClr val="accent2"/>
              </a:solidFill>
              <a:cs typeface="Calibri"/>
            </a:endParaRPr>
          </a:p>
          <a:p>
            <a:r>
              <a:rPr lang="en-US" b="1" err="1">
                <a:solidFill>
                  <a:schemeClr val="accent2"/>
                </a:solidFill>
                <a:cs typeface="Calibri"/>
              </a:rPr>
              <a:t>Адресная</a:t>
            </a:r>
            <a:r>
              <a:rPr lang="en-US" b="1" dirty="0">
                <a:solidFill>
                  <a:schemeClr val="accent2"/>
                </a:solidFill>
                <a:cs typeface="Calibri"/>
              </a:rPr>
              <a:t> </a:t>
            </a:r>
            <a:r>
              <a:rPr lang="en-US" b="1" err="1">
                <a:solidFill>
                  <a:schemeClr val="accent2"/>
                </a:solidFill>
                <a:cs typeface="Calibri"/>
              </a:rPr>
              <a:t>помощь</a:t>
            </a:r>
            <a:r>
              <a:rPr lang="en-US" b="1" dirty="0">
                <a:solidFill>
                  <a:schemeClr val="accent2"/>
                </a:solidFill>
                <a:cs typeface="Calibri"/>
              </a:rPr>
              <a:t> </a:t>
            </a:r>
            <a:r>
              <a:rPr lang="en-US" b="1" err="1">
                <a:solidFill>
                  <a:schemeClr val="accent2"/>
                </a:solidFill>
                <a:cs typeface="Calibri"/>
              </a:rPr>
              <a:t>жителям</a:t>
            </a:r>
            <a:r>
              <a:rPr lang="en-US" b="1" dirty="0">
                <a:solidFill>
                  <a:schemeClr val="accent2"/>
                </a:solidFill>
                <a:cs typeface="Calibri"/>
              </a:rPr>
              <a:t> </a:t>
            </a:r>
            <a:r>
              <a:rPr lang="en-US" b="1" err="1">
                <a:solidFill>
                  <a:schemeClr val="accent2"/>
                </a:solidFill>
                <a:cs typeface="Calibri"/>
              </a:rPr>
              <a:t>города</a:t>
            </a:r>
            <a:endParaRPr lang="en-US" b="1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Рисунок 4" descr="Изображение выглядит как снег, человек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E1268BDD-99DA-2DC1-68A6-02FAC3ADC8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91" r="10765" b="-1"/>
          <a:stretch/>
        </p:blipFill>
        <p:spPr>
          <a:xfrm>
            <a:off x="8614413" y="3431113"/>
            <a:ext cx="3577587" cy="3426887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5" name="Arc 14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Рисунок 4" descr="Изображение выглядит как внешний, дерево, человек, дорога&#10;&#10;Автоматически созданное описание">
            <a:extLst>
              <a:ext uri="{FF2B5EF4-FFF2-40B4-BE49-F238E27FC236}">
                <a16:creationId xmlns:a16="http://schemas.microsoft.com/office/drawing/2014/main" id="{238C660A-0B6B-CA31-A93D-789AE0F7FB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1" t="-652" r="33455" b="326"/>
          <a:stretch/>
        </p:blipFill>
        <p:spPr>
          <a:xfrm>
            <a:off x="5929454" y="-39076"/>
            <a:ext cx="4095567" cy="3496278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8569357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AEF00D-A064-B2F8-1B09-10DD8A941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Calibri"/>
                <a:cs typeface="Calibri Light"/>
              </a:rPr>
              <a:t>Участие в форумах</a:t>
            </a:r>
            <a:endParaRPr lang="ru-RU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DFF145B-20F6-E659-B055-439299882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 err="1">
                <a:solidFill>
                  <a:schemeClr val="accent2"/>
                </a:solidFill>
                <a:cs typeface="Calibri"/>
              </a:rPr>
              <a:t>Местного</a:t>
            </a:r>
            <a:r>
              <a:rPr lang="en-US" b="1" dirty="0">
                <a:solidFill>
                  <a:schemeClr val="accent2"/>
                </a:solidFill>
                <a:cs typeface="Calibri"/>
              </a:rPr>
              <a:t>, </a:t>
            </a:r>
            <a:r>
              <a:rPr lang="en-US" b="1" dirty="0" err="1">
                <a:solidFill>
                  <a:schemeClr val="accent2"/>
                </a:solidFill>
                <a:cs typeface="Calibri"/>
              </a:rPr>
              <a:t>регионального</a:t>
            </a:r>
            <a:r>
              <a:rPr lang="en-US" b="1" dirty="0">
                <a:solidFill>
                  <a:schemeClr val="accent2"/>
                </a:solidFill>
                <a:cs typeface="Calibri"/>
              </a:rPr>
              <a:t> и </a:t>
            </a:r>
            <a:r>
              <a:rPr lang="en-US" b="1" dirty="0" err="1">
                <a:solidFill>
                  <a:schemeClr val="accent2"/>
                </a:solidFill>
                <a:cs typeface="Calibri"/>
              </a:rPr>
              <a:t>федерального</a:t>
            </a:r>
            <a:r>
              <a:rPr lang="en-US" b="1" dirty="0">
                <a:solidFill>
                  <a:schemeClr val="accent2"/>
                </a:solidFill>
                <a:cs typeface="Calibri"/>
              </a:rPr>
              <a:t> </a:t>
            </a:r>
            <a:r>
              <a:rPr lang="en-US" b="1" dirty="0" err="1">
                <a:solidFill>
                  <a:schemeClr val="accent2"/>
                </a:solidFill>
                <a:cs typeface="Calibri"/>
              </a:rPr>
              <a:t>уровня</a:t>
            </a:r>
            <a:endParaRPr lang="en-US" b="1" dirty="0">
              <a:solidFill>
                <a:schemeClr val="accent2"/>
              </a:solidFill>
              <a:cs typeface="Calibri"/>
            </a:endParaRPr>
          </a:p>
          <a:p>
            <a:endParaRPr lang="en-US" b="1" dirty="0">
              <a:solidFill>
                <a:schemeClr val="accent2"/>
              </a:solidFill>
              <a:cs typeface="Calibri"/>
            </a:endParaRPr>
          </a:p>
          <a:p>
            <a:r>
              <a:rPr lang="en-US" b="1" dirty="0" err="1">
                <a:solidFill>
                  <a:schemeClr val="accent2"/>
                </a:solidFill>
                <a:cs typeface="Calibri"/>
              </a:rPr>
              <a:t>Семинары</a:t>
            </a:r>
            <a:r>
              <a:rPr lang="en-US" b="1" dirty="0">
                <a:solidFill>
                  <a:schemeClr val="accent2"/>
                </a:solidFill>
                <a:cs typeface="Calibri"/>
              </a:rPr>
              <a:t> и </a:t>
            </a:r>
            <a:r>
              <a:rPr lang="en-US" b="1" dirty="0" err="1">
                <a:solidFill>
                  <a:schemeClr val="accent2"/>
                </a:solidFill>
                <a:cs typeface="Calibri"/>
              </a:rPr>
              <a:t>тренинги</a:t>
            </a:r>
            <a:r>
              <a:rPr lang="en-US" b="1" dirty="0">
                <a:solidFill>
                  <a:schemeClr val="accent2"/>
                </a:solidFill>
                <a:cs typeface="Calibri"/>
              </a:rPr>
              <a:t> с </a:t>
            </a:r>
            <a:r>
              <a:rPr lang="en-US" b="1" dirty="0" err="1">
                <a:solidFill>
                  <a:schemeClr val="accent2"/>
                </a:solidFill>
                <a:cs typeface="Calibri"/>
              </a:rPr>
              <a:t>лучшими</a:t>
            </a:r>
            <a:r>
              <a:rPr lang="en-US" b="1" dirty="0">
                <a:solidFill>
                  <a:schemeClr val="accent2"/>
                </a:solidFill>
                <a:cs typeface="Calibri"/>
              </a:rPr>
              <a:t> </a:t>
            </a:r>
            <a:r>
              <a:rPr lang="en-US" b="1" dirty="0" err="1">
                <a:solidFill>
                  <a:schemeClr val="accent2"/>
                </a:solidFill>
                <a:cs typeface="Calibri"/>
              </a:rPr>
              <a:t>экспертами</a:t>
            </a:r>
            <a:endParaRPr lang="en-US" b="1" dirty="0">
              <a:solidFill>
                <a:schemeClr val="accent2"/>
              </a:solidFill>
              <a:cs typeface="Calibri"/>
            </a:endParaRPr>
          </a:p>
          <a:p>
            <a:endParaRPr lang="en-US" b="1" dirty="0">
              <a:solidFill>
                <a:schemeClr val="accent2"/>
              </a:solidFill>
              <a:cs typeface="Calibri"/>
            </a:endParaRPr>
          </a:p>
          <a:p>
            <a:r>
              <a:rPr lang="en-US" b="1" err="1">
                <a:solidFill>
                  <a:schemeClr val="accent2"/>
                </a:solidFill>
                <a:cs typeface="Calibri"/>
              </a:rPr>
              <a:t>Конференции</a:t>
            </a:r>
            <a:r>
              <a:rPr lang="en-US" b="1" dirty="0">
                <a:solidFill>
                  <a:schemeClr val="accent2"/>
                </a:solidFill>
                <a:cs typeface="Calibri"/>
              </a:rPr>
              <a:t>, </a:t>
            </a:r>
            <a:r>
              <a:rPr lang="en-US" b="1" err="1">
                <a:solidFill>
                  <a:schemeClr val="accent2"/>
                </a:solidFill>
                <a:cs typeface="Calibri"/>
              </a:rPr>
              <a:t>конкурсы</a:t>
            </a:r>
            <a:r>
              <a:rPr lang="en-US" b="1" dirty="0">
                <a:solidFill>
                  <a:schemeClr val="accent2"/>
                </a:solidFill>
                <a:cs typeface="Calibri"/>
              </a:rPr>
              <a:t> и </a:t>
            </a:r>
            <a:r>
              <a:rPr lang="en-US" b="1" err="1">
                <a:solidFill>
                  <a:schemeClr val="accent2"/>
                </a:solidFill>
                <a:cs typeface="Calibri"/>
              </a:rPr>
              <a:t>соревнования</a:t>
            </a:r>
            <a:endParaRPr lang="en-US" b="1">
              <a:solidFill>
                <a:schemeClr val="accent2"/>
              </a:solidFill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4" name="Рисунок 4" descr="Изображение выглядит как текст, небо, человек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290C52F9-3501-7979-F382-B2BFD08C4F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03" r="27846" b="-2"/>
          <a:stretch/>
        </p:blipFill>
        <p:spPr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3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56296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F418FA-9827-C8FE-E161-FD665D79F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432" y="677964"/>
            <a:ext cx="5120561" cy="132556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  <a:latin typeface="Calibri"/>
                <a:cs typeface="Calibri Light"/>
              </a:rPr>
              <a:t>Стратегическая сессия "Единство мнений"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4" descr="Изображение выглядит как человек, внутренний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0F8D7DB4-20D1-494E-46DB-70BA2F6A06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43" r="9013" b="-1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5" name="Arc 14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8DDD76A9-A480-E9D1-611B-3DBB84AB1D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47" r="7799" b="-4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sp>
        <p:nvSpPr>
          <p:cNvPr id="7" name="Объект 6">
            <a:extLst>
              <a:ext uri="{FF2B5EF4-FFF2-40B4-BE49-F238E27FC236}">
                <a16:creationId xmlns:a16="http://schemas.microsoft.com/office/drawing/2014/main" id="{C3EE8C54-6346-A3E0-50B7-828B2E62B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201" y="2392240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b="1" dirty="0">
                <a:solidFill>
                  <a:srgbClr val="ED7D31"/>
                </a:solidFill>
                <a:cs typeface="Calibri"/>
              </a:rPr>
              <a:t>Местный форум, посвященный </a:t>
            </a:r>
            <a:br>
              <a:rPr lang="ru-RU" b="1" dirty="0">
                <a:solidFill>
                  <a:srgbClr val="ED7D31"/>
                </a:solidFill>
                <a:cs typeface="Calibri"/>
              </a:rPr>
            </a:br>
            <a:r>
              <a:rPr lang="ru-RU" b="1" dirty="0">
                <a:solidFill>
                  <a:srgbClr val="ED7D31"/>
                </a:solidFill>
                <a:cs typeface="Calibri"/>
              </a:rPr>
              <a:t>вопросам добровольчества,</a:t>
            </a:r>
            <a:br>
              <a:rPr lang="ru-RU" b="1" dirty="0">
                <a:solidFill>
                  <a:srgbClr val="ED7D31"/>
                </a:solidFill>
                <a:cs typeface="Calibri"/>
              </a:rPr>
            </a:br>
            <a:r>
              <a:rPr lang="ru-RU" b="1" dirty="0">
                <a:solidFill>
                  <a:srgbClr val="ED7D31"/>
                </a:solidFill>
                <a:cs typeface="Calibri"/>
              </a:rPr>
              <a:t>развития сообществ волонтеров </a:t>
            </a:r>
            <a:br>
              <a:rPr lang="ru-RU" b="1" dirty="0">
                <a:solidFill>
                  <a:srgbClr val="ED7D31"/>
                </a:solidFill>
                <a:cs typeface="Calibri"/>
              </a:rPr>
            </a:br>
            <a:r>
              <a:rPr lang="ru-RU" b="1" dirty="0">
                <a:solidFill>
                  <a:srgbClr val="ED7D31"/>
                </a:solidFill>
                <a:cs typeface="Calibri"/>
              </a:rPr>
              <a:t>и построения экосистемы волонтерства </a:t>
            </a:r>
            <a:endParaRPr lang="ru-RU" b="1" dirty="0">
              <a:cs typeface="Calibri"/>
            </a:endParaRPr>
          </a:p>
          <a:p>
            <a:endParaRPr lang="ru-RU" b="1" dirty="0">
              <a:solidFill>
                <a:srgbClr val="ED7D31"/>
              </a:solidFill>
              <a:cs typeface="Calibri"/>
            </a:endParaRPr>
          </a:p>
          <a:p>
            <a:r>
              <a:rPr lang="ru-RU" b="1" dirty="0">
                <a:solidFill>
                  <a:srgbClr val="ED7D31"/>
                </a:solidFill>
                <a:cs typeface="Calibri"/>
              </a:rPr>
              <a:t>150 участников, 6 площадок и спикеров</a:t>
            </a:r>
          </a:p>
        </p:txBody>
      </p:sp>
    </p:spTree>
    <p:extLst>
      <p:ext uri="{BB962C8B-B14F-4D97-AF65-F5344CB8AC3E}">
        <p14:creationId xmlns:p14="http://schemas.microsoft.com/office/powerpoint/2010/main" val="812272520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</Words>
  <Application>Microsoft Office PowerPoint</Application>
  <PresentationFormat>Широкоэкранный</PresentationFormat>
  <Paragraphs>50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Молодежные органы самоуправления</vt:lpstr>
      <vt:lpstr>Патриотизм</vt:lpstr>
      <vt:lpstr>Общегородские субботники  и экологические акции</vt:lpstr>
      <vt:lpstr>Участие в форумах</vt:lpstr>
      <vt:lpstr>Стратегическая сессия "Единство мнений"</vt:lpstr>
      <vt:lpstr>Наши контакты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>Пользователь</cp:lastModifiedBy>
  <cp:revision>218</cp:revision>
  <dcterms:created xsi:type="dcterms:W3CDTF">2022-10-27T05:38:45Z</dcterms:created>
  <dcterms:modified xsi:type="dcterms:W3CDTF">2022-10-31T07:47:24Z</dcterms:modified>
</cp:coreProperties>
</file>