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1" r:id="rId3"/>
    <p:sldId id="296" r:id="rId4"/>
    <p:sldId id="256" r:id="rId5"/>
    <p:sldId id="263" r:id="rId6"/>
    <p:sldId id="297" r:id="rId7"/>
    <p:sldId id="267" r:id="rId8"/>
    <p:sldId id="293" r:id="rId9"/>
    <p:sldId id="30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29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10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59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45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47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18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7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38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4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3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69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FDB71-DF05-4E2B-A7BD-DDE4E2C64306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7DA701A-9025-41D9-A33D-B47EB3E907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k.com/public19453804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984" y="1260812"/>
            <a:ext cx="8915399" cy="663388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МАГИЯ ГЛИНЫ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0984" y="1924200"/>
            <a:ext cx="6803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Руководитель: Боронихина Оксана Валентиновна,</a:t>
            </a:r>
          </a:p>
          <a:p>
            <a:r>
              <a:rPr lang="ru-RU" dirty="0"/>
              <a:t>Зав. рекламно-издательским отделом </a:t>
            </a:r>
            <a:endParaRPr lang="ru-RU" dirty="0" smtClean="0"/>
          </a:p>
          <a:p>
            <a:r>
              <a:rPr lang="ru-RU" dirty="0" smtClean="0"/>
              <a:t>ЦБС </a:t>
            </a:r>
            <a:r>
              <a:rPr lang="ru-RU" dirty="0" err="1" smtClean="0"/>
              <a:t>Прокопьевского</a:t>
            </a:r>
            <a:r>
              <a:rPr lang="ru-RU" dirty="0" smtClean="0"/>
              <a:t> муниципального района (Кузбасс)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953" y="3571394"/>
            <a:ext cx="3197555" cy="2513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608" y="3571395"/>
            <a:ext cx="2268834" cy="2513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975" y="3571396"/>
            <a:ext cx="2587053" cy="25132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3" t="12892" r="30804" b="13837"/>
          <a:stretch/>
        </p:blipFill>
        <p:spPr>
          <a:xfrm>
            <a:off x="9069958" y="218941"/>
            <a:ext cx="2894515" cy="28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1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54" y="1463899"/>
            <a:ext cx="9942489" cy="5039932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Поиск новых видов занятости населения шахтерского округа, уход от однопрофильного «угольного» развития.</a:t>
            </a:r>
          </a:p>
          <a:p>
            <a:r>
              <a:rPr lang="ru-RU" b="1" dirty="0" smtClean="0"/>
              <a:t>Необходимость развития туристической привлекательности округа и насыщение рынка качественной сувенирной продукцией.</a:t>
            </a:r>
          </a:p>
          <a:p>
            <a:r>
              <a:rPr lang="ru-RU" b="1" dirty="0" smtClean="0"/>
              <a:t>Курс на возрождение традиционных местных ремесел, для которых в регионе есть наработанные технологии, необходимые материалы, исторические предпосылки.</a:t>
            </a:r>
          </a:p>
          <a:p>
            <a:r>
              <a:rPr lang="ru-RU" b="1" dirty="0" smtClean="0"/>
              <a:t>Нехватка методических материалов, позволяющих внедрять новую технологию в кружковую работу сельских клубов, ДК. </a:t>
            </a:r>
          </a:p>
          <a:p>
            <a:r>
              <a:rPr lang="ru-RU" b="1" dirty="0" smtClean="0"/>
              <a:t>Малая информированность о местах обмена информацией, о центрах обжига готовой продукции, о пунктах приема и реализации готовой керамической и гончарной продукции.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790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651" y="624110"/>
            <a:ext cx="3528811" cy="1280890"/>
          </a:xfrm>
        </p:spPr>
        <p:txBody>
          <a:bodyPr/>
          <a:lstStyle/>
          <a:p>
            <a:pPr algn="r"/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732" y="1658112"/>
            <a:ext cx="4919729" cy="4545718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/>
              <a:t>организация выездных керамических мастерских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/>
              <a:t>в 10 сел </a:t>
            </a:r>
            <a:r>
              <a:rPr lang="ru-RU" sz="2400" b="1" dirty="0" err="1" smtClean="0"/>
              <a:t>Прокопьевского</a:t>
            </a:r>
            <a:r>
              <a:rPr lang="ru-RU" sz="2400" b="1" dirty="0" smtClean="0"/>
              <a:t> муниципального округа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/>
              <a:t>в течение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/>
              <a:t>июня-сентября 2021 г.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/>
              <a:t>для знакомства с историей, технологией, особенностями практической работы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400" b="1" dirty="0" smtClean="0"/>
              <a:t>с глиной.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3300" y="0"/>
            <a:ext cx="634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45905" y="1656150"/>
            <a:ext cx="8473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+mj-lt"/>
              </a:rPr>
              <a:t>Целевая аудитория проекта </a:t>
            </a:r>
            <a:endParaRPr lang="ru-RU" sz="4400" b="1" dirty="0">
              <a:latin typeface="+mj-lt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06073" y="3229334"/>
            <a:ext cx="3103809" cy="2179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Школьники, интересующиеся керамикой и гончарным делом </a:t>
            </a:r>
            <a:endParaRPr lang="ru-RU" sz="24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04249" y="3229334"/>
            <a:ext cx="3103809" cy="3403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Работники учреждений культуры – для развития новых направлений кружковой работы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702426" y="3229334"/>
            <a:ext cx="3103809" cy="2179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ru-RU" sz="2400" b="1" dirty="0" smtClean="0"/>
              <a:t>Пенсионеры и люди с ограниченными возможностями здоровья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89785" y="3020207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387961" y="3010492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783391" y="3010492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83" t="12892" r="30804" b="13837"/>
          <a:stretch/>
        </p:blipFill>
        <p:spPr>
          <a:xfrm>
            <a:off x="312324" y="125625"/>
            <a:ext cx="2794313" cy="27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467" y="716924"/>
            <a:ext cx="590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ПРИВЛЕЧЁННЫЙ МАСТЕР ПРОЕКТА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057" y="0"/>
            <a:ext cx="4572000" cy="685800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48497" y="1511722"/>
            <a:ext cx="5962916" cy="501314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/>
              <a:t>Акопян Ашот </a:t>
            </a:r>
            <a:r>
              <a:rPr lang="ru-RU" sz="2400" b="1" dirty="0" err="1"/>
              <a:t>Мкртичович</a:t>
            </a:r>
            <a:endParaRPr lang="ru-RU" sz="2400" b="1" dirty="0"/>
          </a:p>
          <a:p>
            <a:r>
              <a:rPr lang="ru-RU" sz="2400" b="1" dirty="0"/>
              <a:t>1964 г.р.</a:t>
            </a:r>
          </a:p>
          <a:p>
            <a:r>
              <a:rPr lang="ru-RU" sz="2400" b="1" dirty="0"/>
              <a:t>Скульптор, </a:t>
            </a:r>
            <a:r>
              <a:rPr lang="ru-RU" sz="2400" b="1" dirty="0" err="1"/>
              <a:t>керамист</a:t>
            </a:r>
            <a:r>
              <a:rPr lang="ru-RU" sz="2400" b="1" dirty="0"/>
              <a:t>, </a:t>
            </a:r>
            <a:r>
              <a:rPr lang="ru-RU" sz="2400" b="1" dirty="0" smtClean="0"/>
              <a:t>живописец, член </a:t>
            </a:r>
            <a:r>
              <a:rPr lang="ru-RU" sz="2400" b="1" dirty="0"/>
              <a:t>Союза художников России с 2017 года.</a:t>
            </a:r>
          </a:p>
          <a:p>
            <a:r>
              <a:rPr lang="ru-RU" sz="2400" b="1" dirty="0" smtClean="0"/>
              <a:t>Окончил </a:t>
            </a:r>
            <a:r>
              <a:rPr lang="ru-RU" sz="2400" b="1" dirty="0"/>
              <a:t>отделение скульптуры Пензенского художественного </a:t>
            </a:r>
            <a:r>
              <a:rPr lang="ru-RU" sz="2400" b="1" dirty="0" smtClean="0"/>
              <a:t>училища, </a:t>
            </a:r>
            <a:r>
              <a:rPr lang="ru-RU" sz="2400" b="1" dirty="0"/>
              <a:t>отделение керамики Красноярского Государственного художественного </a:t>
            </a:r>
            <a:r>
              <a:rPr lang="ru-RU" sz="2400" b="1" dirty="0" smtClean="0"/>
              <a:t>института году.</a:t>
            </a:r>
          </a:p>
          <a:p>
            <a:r>
              <a:rPr lang="ru-RU" sz="2400" b="1" dirty="0"/>
              <a:t>Работал главным художником </a:t>
            </a:r>
            <a:r>
              <a:rPr lang="ru-RU" sz="2400" b="1" dirty="0" err="1"/>
              <a:t>Прокопьевского</a:t>
            </a:r>
            <a:r>
              <a:rPr lang="ru-RU" sz="2400" b="1" dirty="0"/>
              <a:t> фарфорового завода (1995-2000). 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Участник </a:t>
            </a:r>
            <a:r>
              <a:rPr lang="ru-RU" sz="2400" b="1" dirty="0"/>
              <a:t>городских, областных, межрегиональных выставок.</a:t>
            </a:r>
          </a:p>
          <a:p>
            <a:r>
              <a:rPr lang="ru-RU" sz="2400" b="1" dirty="0"/>
              <a:t>Руководитель творческой группы </a:t>
            </a:r>
            <a:r>
              <a:rPr lang="ru-RU" sz="2400" b="1" dirty="0" smtClean="0"/>
              <a:t>«Художественная студия»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001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467" y="716924"/>
            <a:ext cx="868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 КОЛИЧЕСТВЕННЫЕ  РЕЗУЛЬТАТЫ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0467" y="1595546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910024" y="2102434"/>
            <a:ext cx="9037018" cy="38089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Количество участников мастерских</a:t>
            </a:r>
          </a:p>
          <a:p>
            <a:r>
              <a:rPr lang="ru-RU" sz="2400" b="1" dirty="0" smtClean="0"/>
              <a:t>Число проведенных занятий</a:t>
            </a:r>
          </a:p>
          <a:p>
            <a:r>
              <a:rPr lang="ru-RU" sz="2400" b="1" dirty="0" smtClean="0"/>
              <a:t>Число охваченных населенных пунктов </a:t>
            </a:r>
          </a:p>
          <a:p>
            <a:r>
              <a:rPr lang="ru-RU" sz="2400" b="1" dirty="0" smtClean="0"/>
              <a:t>Количество розданных методических материалов</a:t>
            </a:r>
          </a:p>
          <a:p>
            <a:endParaRPr lang="ru-RU" sz="2400" b="1" dirty="0"/>
          </a:p>
          <a:p>
            <a:r>
              <a:rPr lang="ru-RU" sz="2400" b="1" dirty="0" smtClean="0"/>
              <a:t>А также – число публикаций в СМИ; число друзей, подписчиков, просмотров и комментариев на странице проекта в </a:t>
            </a:r>
            <a:r>
              <a:rPr lang="ru-RU" sz="2400" b="1" dirty="0" err="1" smtClean="0"/>
              <a:t>соцсети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4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0467" y="716924"/>
            <a:ext cx="868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ОЖИДАЕМЫЕ  КАЧЕСТВЕННЫЕ  РЕЗУЛЬТАТЫ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0467" y="1595546"/>
            <a:ext cx="2936383" cy="231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910024" y="2102434"/>
            <a:ext cx="9037018" cy="380896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/>
              <a:t>Предложены новые виды </a:t>
            </a:r>
            <a:r>
              <a:rPr lang="ru-RU" sz="2400" b="1" dirty="0"/>
              <a:t>занятости </a:t>
            </a:r>
            <a:r>
              <a:rPr lang="ru-RU" sz="2400" b="1" dirty="0" smtClean="0"/>
              <a:t>для местного населения.</a:t>
            </a:r>
          </a:p>
          <a:p>
            <a:r>
              <a:rPr lang="ru-RU" sz="2400" b="1" dirty="0" smtClean="0"/>
              <a:t>Идет развитие туристической привлекательности округа </a:t>
            </a:r>
            <a:r>
              <a:rPr lang="ru-RU" sz="2400" b="1" dirty="0"/>
              <a:t>и насыщение рынка качественной сувенирной продукцией.</a:t>
            </a:r>
          </a:p>
          <a:p>
            <a:r>
              <a:rPr lang="ru-RU" sz="2400" b="1" dirty="0" smtClean="0"/>
              <a:t>Возрождено традиционное ремесло, пробужден интерес к работе с глиной как привлекательному и низкобюджетному хобби.</a:t>
            </a:r>
          </a:p>
          <a:p>
            <a:r>
              <a:rPr lang="ru-RU" sz="2400" b="1" dirty="0" smtClean="0"/>
              <a:t>Разработаны методические материалы в помощь начинающим гончарам и </a:t>
            </a:r>
            <a:r>
              <a:rPr lang="ru-RU" sz="2400" b="1" dirty="0" err="1" smtClean="0"/>
              <a:t>керамистам</a:t>
            </a:r>
            <a:r>
              <a:rPr lang="ru-RU" sz="2400" b="1" dirty="0" smtClean="0"/>
              <a:t>.  </a:t>
            </a:r>
            <a:endParaRPr lang="ru-RU" sz="2400" b="1" dirty="0"/>
          </a:p>
          <a:p>
            <a:r>
              <a:rPr lang="ru-RU" sz="2400" b="1" dirty="0" smtClean="0"/>
              <a:t>Разработаны технологии и схемы дальнейшего развития ремесла, создан информационный центр для обмена опытом и решения текущих вопросов.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72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207" y="2360640"/>
            <a:ext cx="106070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00000"/>
                </a:solidFill>
              </a:rPr>
              <a:t>Пути дальнейшего развития проекта</a:t>
            </a: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97024" y="3943140"/>
            <a:ext cx="9375648" cy="27023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36064" y="433215"/>
            <a:ext cx="9375648" cy="13298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25040" y="581886"/>
            <a:ext cx="8997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Проведены выездные мастерские, сформирована группа единомышленников, поддерживающих развитие гончарного и керамического дела в населенных пунктах </a:t>
            </a:r>
            <a:r>
              <a:rPr lang="ru-RU" sz="2000" b="1" dirty="0" err="1" smtClean="0"/>
              <a:t>Прокопьевского</a:t>
            </a:r>
            <a:r>
              <a:rPr lang="ru-RU" sz="2000" b="1" dirty="0" smtClean="0"/>
              <a:t> МО.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95465" y="1919978"/>
            <a:ext cx="4056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 РАМКАХ ПРОЕКТА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695465" y="3257709"/>
            <a:ext cx="389371" cy="579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>
            <a:off x="4214354" y="1871521"/>
            <a:ext cx="256032" cy="3693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>
            <a:off x="8835122" y="1859329"/>
            <a:ext cx="256032" cy="369332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201008" y="3257708"/>
            <a:ext cx="389371" cy="579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25040" y="3943139"/>
            <a:ext cx="9186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Продолжается работа страницы проекта в </a:t>
            </a:r>
            <a:r>
              <a:rPr lang="ru-RU" sz="2000" b="1" dirty="0" err="1" smtClean="0"/>
              <a:t>соцсети</a:t>
            </a:r>
            <a:r>
              <a:rPr lang="ru-RU" sz="2000" b="1" dirty="0" smtClean="0"/>
              <a:t>, </a:t>
            </a:r>
          </a:p>
          <a:p>
            <a:pPr algn="ctr"/>
            <a:r>
              <a:rPr lang="ru-RU" sz="2000" b="1" dirty="0" smtClean="0"/>
              <a:t>идет распространение методических материалов, </a:t>
            </a:r>
          </a:p>
          <a:p>
            <a:pPr algn="ctr"/>
            <a:r>
              <a:rPr lang="ru-RU" sz="2000" b="1" dirty="0" smtClean="0"/>
              <a:t>развивается выставочная деятельность.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Партнеры и приглашенный мастер проекта работают в режиме сотрудничества и поддержки местных умельцев (предоставляются материалы, обжиговая печь, информация о региональных мероприятиях, на которых можно представить продукцию. 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02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40992" y="568044"/>
            <a:ext cx="9769816" cy="1013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smtClean="0">
                <a:solidFill>
                  <a:srgbClr val="C00000"/>
                </a:solidFill>
              </a:rPr>
              <a:t>Спасибо за внимание!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028950" y="1581844"/>
            <a:ext cx="7956042" cy="29718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/>
              <a:t>Страница проекта: </a:t>
            </a:r>
            <a:endParaRPr lang="en-US" b="1" dirty="0" smtClean="0"/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hlinkClick r:id="rId2"/>
              </a:rPr>
              <a:t>https://</a:t>
            </a:r>
            <a:r>
              <a:rPr lang="en-US" sz="3200" b="1" dirty="0" smtClean="0">
                <a:solidFill>
                  <a:srgbClr val="7030A0"/>
                </a:solidFill>
                <a:hlinkClick r:id="rId2"/>
              </a:rPr>
              <a:t>vk.com/public194538045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Font typeface="Wingdings 3" charset="2"/>
              <a:buNone/>
            </a:pPr>
            <a:r>
              <a:rPr lang="ru-RU" b="1" dirty="0" smtClean="0"/>
              <a:t>Контактные данные руководителя проекта:</a:t>
            </a:r>
          </a:p>
          <a:p>
            <a:pPr marL="0" indent="0">
              <a:buFont typeface="Wingdings 3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Боронихина Оксана Валентиновна,</a:t>
            </a:r>
          </a:p>
          <a:p>
            <a:pPr marL="0" indent="0">
              <a:buFont typeface="Wingdings 3" charset="2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8-913-136-06-36</a:t>
            </a:r>
          </a:p>
          <a:p>
            <a:pPr marL="0" indent="0">
              <a:buFont typeface="Wingdings 3" charset="2"/>
              <a:buNone/>
            </a:pPr>
            <a:r>
              <a:rPr lang="en-US" sz="3200" b="1" dirty="0" smtClean="0">
                <a:solidFill>
                  <a:srgbClr val="7030A0"/>
                </a:solidFill>
              </a:rPr>
              <a:t>art-bibl@yandex.ru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12892" r="30804" b="13837"/>
          <a:stretch/>
        </p:blipFill>
        <p:spPr>
          <a:xfrm>
            <a:off x="9581882" y="4258313"/>
            <a:ext cx="2485622" cy="24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5118</TotalTime>
  <Words>431</Words>
  <Application>Microsoft Office PowerPoint</Application>
  <PresentationFormat>Широкоэкранный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МАГИЯ ГЛИНЫ</vt:lpstr>
      <vt:lpstr>Проблемы</vt:lpstr>
      <vt:lpstr>Цель проекта: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61</cp:revision>
  <dcterms:created xsi:type="dcterms:W3CDTF">2017-07-24T07:38:47Z</dcterms:created>
  <dcterms:modified xsi:type="dcterms:W3CDTF">2020-04-24T02:30:35Z</dcterms:modified>
</cp:coreProperties>
</file>