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1E1EA4C5-BAAF-4EBB-9FEE-92DCCD84AD86}">
          <p14:sldIdLst>
            <p14:sldId id="256"/>
            <p14:sldId id="257"/>
            <p14:sldId id="258"/>
            <p14:sldId id="259"/>
            <p14:sldId id="260"/>
            <p14:sldId id="261"/>
            <p14:sldId id="263"/>
            <p14:sldId id="264"/>
            <p14:sldId id="265"/>
            <p14:sldId id="266"/>
            <p14:sldId id="267"/>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9CDD878-C033-4FBC-A488-9C7DD7FC6A60}" type="datetimeFigureOut">
              <a:rPr lang="ru-RU" smtClean="0"/>
              <a:t>12.03.2025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CAA41B-619B-4314-A0E7-D1383420E782}" type="slidenum">
              <a:rPr lang="ru-RU" smtClean="0"/>
              <a:t>‹#›</a:t>
            </a:fld>
            <a:endParaRPr lang="ru-RU"/>
          </a:p>
        </p:txBody>
      </p:sp>
    </p:spTree>
    <p:extLst>
      <p:ext uri="{BB962C8B-B14F-4D97-AF65-F5344CB8AC3E}">
        <p14:creationId xmlns:p14="http://schemas.microsoft.com/office/powerpoint/2010/main" val="4036229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ru-RU" smtClean="0"/>
              <a:t>Образец заголовка</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ru-RU" smtClean="0"/>
              <a:t>Вставка рисунка</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9CDD878-C033-4FBC-A488-9C7DD7FC6A60}" type="datetimeFigureOut">
              <a:rPr lang="ru-RU" smtClean="0"/>
              <a:t>12.03.2025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ECAA41B-619B-4314-A0E7-D1383420E782}" type="slidenum">
              <a:rPr lang="ru-RU" smtClean="0"/>
              <a:t>‹#›</a:t>
            </a:fld>
            <a:endParaRPr lang="ru-RU"/>
          </a:p>
        </p:txBody>
      </p:sp>
    </p:spTree>
    <p:extLst>
      <p:ext uri="{BB962C8B-B14F-4D97-AF65-F5344CB8AC3E}">
        <p14:creationId xmlns:p14="http://schemas.microsoft.com/office/powerpoint/2010/main" val="2853934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ru-RU" smtClean="0"/>
              <a:t>Образец заголовка</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ru-RU" smtClean="0"/>
              <a:t>Образец текста</a:t>
            </a:r>
          </a:p>
        </p:txBody>
      </p:sp>
      <p:sp>
        <p:nvSpPr>
          <p:cNvPr id="4" name="Date Placeholder 3"/>
          <p:cNvSpPr>
            <a:spLocks noGrp="1"/>
          </p:cNvSpPr>
          <p:nvPr>
            <p:ph type="dt" sz="half" idx="10"/>
          </p:nvPr>
        </p:nvSpPr>
        <p:spPr/>
        <p:txBody>
          <a:bodyPr/>
          <a:lstStyle/>
          <a:p>
            <a:fld id="{29CDD878-C033-4FBC-A488-9C7DD7FC6A60}" type="datetimeFigureOut">
              <a:rPr lang="ru-RU" smtClean="0"/>
              <a:t>12.03.2025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CAA41B-619B-4314-A0E7-D1383420E782}" type="slidenum">
              <a:rPr lang="ru-RU" smtClean="0"/>
              <a:t>‹#›</a:t>
            </a:fld>
            <a:endParaRPr lang="ru-RU"/>
          </a:p>
        </p:txBody>
      </p:sp>
    </p:spTree>
    <p:extLst>
      <p:ext uri="{BB962C8B-B14F-4D97-AF65-F5344CB8AC3E}">
        <p14:creationId xmlns:p14="http://schemas.microsoft.com/office/powerpoint/2010/main" val="1425985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ru-RU" smtClean="0"/>
              <a:t>Образец заголовка</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ru-RU" smtClean="0"/>
              <a:t>Образец текста</a:t>
            </a:r>
          </a:p>
        </p:txBody>
      </p:sp>
      <p:sp>
        <p:nvSpPr>
          <p:cNvPr id="2" name="Date Placeholder 1"/>
          <p:cNvSpPr>
            <a:spLocks noGrp="1"/>
          </p:cNvSpPr>
          <p:nvPr>
            <p:ph type="dt" sz="half" idx="10"/>
          </p:nvPr>
        </p:nvSpPr>
        <p:spPr/>
        <p:txBody>
          <a:bodyPr/>
          <a:lstStyle/>
          <a:p>
            <a:fld id="{29CDD878-C033-4FBC-A488-9C7DD7FC6A60}" type="datetimeFigureOut">
              <a:rPr lang="ru-RU" smtClean="0"/>
              <a:t>12.03.2025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ECAA41B-619B-4314-A0E7-D1383420E782}" type="slidenum">
              <a:rPr lang="ru-RU" smtClean="0"/>
              <a:t>‹#›</a:t>
            </a:fld>
            <a:endParaRPr lang="ru-RU"/>
          </a:p>
        </p:txBody>
      </p:sp>
    </p:spTree>
    <p:extLst>
      <p:ext uri="{BB962C8B-B14F-4D97-AF65-F5344CB8AC3E}">
        <p14:creationId xmlns:p14="http://schemas.microsoft.com/office/powerpoint/2010/main" val="1590033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9CDD878-C033-4FBC-A488-9C7DD7FC6A60}" type="datetimeFigureOut">
              <a:rPr lang="ru-RU" smtClean="0"/>
              <a:t>12.03.2025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CAA41B-619B-4314-A0E7-D1383420E782}" type="slidenum">
              <a:rPr lang="ru-RU" smtClean="0"/>
              <a:t>‹#›</a:t>
            </a:fld>
            <a:endParaRPr lang="ru-RU"/>
          </a:p>
        </p:txBody>
      </p:sp>
    </p:spTree>
    <p:extLst>
      <p:ext uri="{BB962C8B-B14F-4D97-AF65-F5344CB8AC3E}">
        <p14:creationId xmlns:p14="http://schemas.microsoft.com/office/powerpoint/2010/main" val="2395705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9CDD878-C033-4FBC-A488-9C7DD7FC6A60}" type="datetimeFigureOut">
              <a:rPr lang="ru-RU" smtClean="0"/>
              <a:t>12.03.2025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CAA41B-619B-4314-A0E7-D1383420E782}" type="slidenum">
              <a:rPr lang="ru-RU" smtClean="0"/>
              <a:t>‹#›</a:t>
            </a:fld>
            <a:endParaRPr lang="ru-RU"/>
          </a:p>
        </p:txBody>
      </p:sp>
    </p:spTree>
    <p:extLst>
      <p:ext uri="{BB962C8B-B14F-4D97-AF65-F5344CB8AC3E}">
        <p14:creationId xmlns:p14="http://schemas.microsoft.com/office/powerpoint/2010/main" val="2518591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9CDD878-C033-4FBC-A488-9C7DD7FC6A60}" type="datetimeFigureOut">
              <a:rPr lang="ru-RU" smtClean="0"/>
              <a:t>12.03.2025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CAA41B-619B-4314-A0E7-D1383420E782}" type="slidenum">
              <a:rPr lang="ru-RU" smtClean="0"/>
              <a:t>‹#›</a:t>
            </a:fld>
            <a:endParaRPr lang="ru-RU"/>
          </a:p>
        </p:txBody>
      </p:sp>
    </p:spTree>
    <p:extLst>
      <p:ext uri="{BB962C8B-B14F-4D97-AF65-F5344CB8AC3E}">
        <p14:creationId xmlns:p14="http://schemas.microsoft.com/office/powerpoint/2010/main" val="244511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ru-RU" smtClean="0"/>
              <a:t>Образец заголовка</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9CDD878-C033-4FBC-A488-9C7DD7FC6A60}" type="datetimeFigureOut">
              <a:rPr lang="ru-RU" smtClean="0"/>
              <a:t>12.03.2025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CAA41B-619B-4314-A0E7-D1383420E782}" type="slidenum">
              <a:rPr lang="ru-RU" smtClean="0"/>
              <a:t>‹#›</a:t>
            </a:fld>
            <a:endParaRPr lang="ru-RU"/>
          </a:p>
        </p:txBody>
      </p:sp>
    </p:spTree>
    <p:extLst>
      <p:ext uri="{BB962C8B-B14F-4D97-AF65-F5344CB8AC3E}">
        <p14:creationId xmlns:p14="http://schemas.microsoft.com/office/powerpoint/2010/main" val="380927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9CDD878-C033-4FBC-A488-9C7DD7FC6A60}" type="datetimeFigureOut">
              <a:rPr lang="ru-RU" smtClean="0"/>
              <a:t>12.03.2025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ECAA41B-619B-4314-A0E7-D1383420E782}" type="slidenum">
              <a:rPr lang="ru-RU" smtClean="0"/>
              <a:t>‹#›</a:t>
            </a:fld>
            <a:endParaRPr lang="ru-RU"/>
          </a:p>
        </p:txBody>
      </p:sp>
    </p:spTree>
    <p:extLst>
      <p:ext uri="{BB962C8B-B14F-4D97-AF65-F5344CB8AC3E}">
        <p14:creationId xmlns:p14="http://schemas.microsoft.com/office/powerpoint/2010/main" val="393442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9CDD878-C033-4FBC-A488-9C7DD7FC6A60}" type="datetimeFigureOut">
              <a:rPr lang="ru-RU" smtClean="0"/>
              <a:t>12.03.2025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ECAA41B-619B-4314-A0E7-D1383420E782}" type="slidenum">
              <a:rPr lang="ru-RU" smtClean="0"/>
              <a:t>‹#›</a:t>
            </a:fld>
            <a:endParaRPr lang="ru-RU"/>
          </a:p>
        </p:txBody>
      </p:sp>
    </p:spTree>
    <p:extLst>
      <p:ext uri="{BB962C8B-B14F-4D97-AF65-F5344CB8AC3E}">
        <p14:creationId xmlns:p14="http://schemas.microsoft.com/office/powerpoint/2010/main" val="166189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9CDD878-C033-4FBC-A488-9C7DD7FC6A60}" type="datetimeFigureOut">
              <a:rPr lang="ru-RU" smtClean="0"/>
              <a:t>12.03.2025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ECAA41B-619B-4314-A0E7-D1383420E782}" type="slidenum">
              <a:rPr lang="ru-RU" smtClean="0"/>
              <a:t>‹#›</a:t>
            </a:fld>
            <a:endParaRPr lang="ru-RU"/>
          </a:p>
        </p:txBody>
      </p:sp>
    </p:spTree>
    <p:extLst>
      <p:ext uri="{BB962C8B-B14F-4D97-AF65-F5344CB8AC3E}">
        <p14:creationId xmlns:p14="http://schemas.microsoft.com/office/powerpoint/2010/main" val="326547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DD878-C033-4FBC-A488-9C7DD7FC6A60}" type="datetimeFigureOut">
              <a:rPr lang="ru-RU" smtClean="0"/>
              <a:t>12.03.2025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ECAA41B-619B-4314-A0E7-D1383420E782}" type="slidenum">
              <a:rPr lang="ru-RU" smtClean="0"/>
              <a:t>‹#›</a:t>
            </a:fld>
            <a:endParaRPr lang="ru-RU"/>
          </a:p>
        </p:txBody>
      </p:sp>
    </p:spTree>
    <p:extLst>
      <p:ext uri="{BB962C8B-B14F-4D97-AF65-F5344CB8AC3E}">
        <p14:creationId xmlns:p14="http://schemas.microsoft.com/office/powerpoint/2010/main" val="3933351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ru-RU" smtClean="0"/>
              <a:t>Образец заголовка</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9CDD878-C033-4FBC-A488-9C7DD7FC6A60}" type="datetimeFigureOut">
              <a:rPr lang="ru-RU" smtClean="0"/>
              <a:t>12.03.2025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ECAA41B-619B-4314-A0E7-D1383420E782}" type="slidenum">
              <a:rPr lang="ru-RU" smtClean="0"/>
              <a:t>‹#›</a:t>
            </a:fld>
            <a:endParaRPr lang="ru-RU"/>
          </a:p>
        </p:txBody>
      </p:sp>
    </p:spTree>
    <p:extLst>
      <p:ext uri="{BB962C8B-B14F-4D97-AF65-F5344CB8AC3E}">
        <p14:creationId xmlns:p14="http://schemas.microsoft.com/office/powerpoint/2010/main" val="1315528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ru-RU" smtClean="0"/>
              <a:t>Образец заголовка</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ru-RU" smtClean="0"/>
              <a:t>Вставка рисунка</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3885810" y="6041362"/>
            <a:ext cx="976879" cy="365125"/>
          </a:xfrm>
        </p:spPr>
        <p:txBody>
          <a:bodyPr/>
          <a:lstStyle/>
          <a:p>
            <a:fld id="{29CDD878-C033-4FBC-A488-9C7DD7FC6A60}" type="datetimeFigureOut">
              <a:rPr lang="ru-RU" smtClean="0"/>
              <a:t>12.03.2025</a:t>
            </a:fld>
            <a:endParaRPr lang="ru-RU"/>
          </a:p>
        </p:txBody>
      </p:sp>
      <p:sp>
        <p:nvSpPr>
          <p:cNvPr id="6" name="Footer Placeholder 5"/>
          <p:cNvSpPr>
            <a:spLocks noGrp="1"/>
          </p:cNvSpPr>
          <p:nvPr>
            <p:ph type="ftr" sz="quarter" idx="11"/>
          </p:nvPr>
        </p:nvSpPr>
        <p:spPr>
          <a:xfrm>
            <a:off x="590396" y="6041362"/>
            <a:ext cx="3295413" cy="365125"/>
          </a:xfrm>
        </p:spPr>
        <p:txBody>
          <a:bodyPr/>
          <a:lstStyle/>
          <a:p>
            <a:endParaRPr lang="ru-RU"/>
          </a:p>
        </p:txBody>
      </p:sp>
      <p:sp>
        <p:nvSpPr>
          <p:cNvPr id="7" name="Slide Number Placeholder 6"/>
          <p:cNvSpPr>
            <a:spLocks noGrp="1"/>
          </p:cNvSpPr>
          <p:nvPr>
            <p:ph type="sldNum" sz="quarter" idx="12"/>
          </p:nvPr>
        </p:nvSpPr>
        <p:spPr>
          <a:xfrm>
            <a:off x="4862689" y="5915888"/>
            <a:ext cx="1062155" cy="490599"/>
          </a:xfrm>
        </p:spPr>
        <p:txBody>
          <a:bodyPr/>
          <a:lstStyle/>
          <a:p>
            <a:fld id="{BECAA41B-619B-4314-A0E7-D1383420E782}" type="slidenum">
              <a:rPr lang="ru-RU" smtClean="0"/>
              <a:t>‹#›</a:t>
            </a:fld>
            <a:endParaRPr lang="ru-RU"/>
          </a:p>
        </p:txBody>
      </p:sp>
    </p:spTree>
    <p:extLst>
      <p:ext uri="{BB962C8B-B14F-4D97-AF65-F5344CB8AC3E}">
        <p14:creationId xmlns:p14="http://schemas.microsoft.com/office/powerpoint/2010/main" val="986613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ru-RU"/>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29CDD878-C033-4FBC-A488-9C7DD7FC6A60}" type="datetimeFigureOut">
              <a:rPr lang="ru-RU" smtClean="0"/>
              <a:t>12.03.2025</a:t>
            </a:fld>
            <a:endParaRPr lang="ru-RU"/>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BECAA41B-619B-4314-A0E7-D1383420E782}" type="slidenum">
              <a:rPr lang="ru-RU" smtClean="0"/>
              <a:t>‹#›</a:t>
            </a:fld>
            <a:endParaRPr lang="ru-RU"/>
          </a:p>
        </p:txBody>
      </p:sp>
    </p:spTree>
    <p:extLst>
      <p:ext uri="{BB962C8B-B14F-4D97-AF65-F5344CB8AC3E}">
        <p14:creationId xmlns:p14="http://schemas.microsoft.com/office/powerpoint/2010/main" val="2365010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vk.com/feed?section=search&amp;q=#%D0%9C%D0%AB%D0%92%D0%9C%D0%95%D0%A1%D0%A2%D0%95" TargetMode="Externa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dirty="0" smtClean="0"/>
              <a:t>МАСКИРОВОЧНЫЕ СЕТИ - </a:t>
            </a:r>
            <a:br>
              <a:rPr lang="ru-RU" dirty="0" smtClean="0"/>
            </a:br>
            <a:r>
              <a:rPr lang="ru-RU" dirty="0"/>
              <a:t> </a:t>
            </a:r>
            <a:r>
              <a:rPr lang="ru-RU" dirty="0" smtClean="0"/>
              <a:t>                     #</a:t>
            </a:r>
            <a:r>
              <a:rPr lang="ru-RU" dirty="0"/>
              <a:t>из дома с </a:t>
            </a:r>
            <a:r>
              <a:rPr lang="ru-RU" dirty="0" smtClean="0"/>
              <a:t>любовью</a:t>
            </a:r>
            <a:endParaRPr lang="ru-RU" dirty="0"/>
          </a:p>
        </p:txBody>
      </p:sp>
      <p:sp>
        <p:nvSpPr>
          <p:cNvPr id="3" name="Текст 2"/>
          <p:cNvSpPr>
            <a:spLocks noGrp="1"/>
          </p:cNvSpPr>
          <p:nvPr>
            <p:ph type="body" idx="1"/>
          </p:nvPr>
        </p:nvSpPr>
        <p:spPr/>
        <p:txBody>
          <a:bodyPr/>
          <a:lstStyle/>
          <a:p>
            <a:r>
              <a:rPr lang="ru-RU" dirty="0" smtClean="0"/>
              <a:t>Лашкова Т.М. педагог дополнительного образования</a:t>
            </a:r>
          </a:p>
          <a:p>
            <a:r>
              <a:rPr lang="ru-RU" dirty="0" smtClean="0"/>
              <a:t>БОУ «Нюксенская СОШ»</a:t>
            </a:r>
            <a:endParaRPr lang="ru-RU" dirty="0"/>
          </a:p>
        </p:txBody>
      </p:sp>
    </p:spTree>
    <p:extLst>
      <p:ext uri="{BB962C8B-B14F-4D97-AF65-F5344CB8AC3E}">
        <p14:creationId xmlns:p14="http://schemas.microsoft.com/office/powerpoint/2010/main" val="2175899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4640" y="132080"/>
            <a:ext cx="11511280" cy="5078313"/>
          </a:xfrm>
          <a:prstGeom prst="rect">
            <a:avLst/>
          </a:prstGeom>
          <a:noFill/>
        </p:spPr>
        <p:txBody>
          <a:bodyPr wrap="square" rtlCol="0">
            <a:spAutoFit/>
          </a:bodyPr>
          <a:lstStyle/>
          <a:p>
            <a:r>
              <a:rPr lang="ru-RU" b="1" dirty="0" smtClean="0"/>
              <a:t>ВОПРОС-ОТВЕТ</a:t>
            </a:r>
          </a:p>
          <a:p>
            <a:endParaRPr lang="ru-RU" b="1" dirty="0" smtClean="0"/>
          </a:p>
          <a:p>
            <a:r>
              <a:rPr lang="ru-RU" b="1" dirty="0" smtClean="0"/>
              <a:t>— </a:t>
            </a:r>
            <a:r>
              <a:rPr lang="ru-RU" b="1" dirty="0"/>
              <a:t>Как вы обучаете и координируете работу волонтеров в районах?</a:t>
            </a:r>
            <a:endParaRPr lang="ru-RU" dirty="0"/>
          </a:p>
          <a:p>
            <a:r>
              <a:rPr lang="ru-RU" dirty="0"/>
              <a:t>— Мы </a:t>
            </a:r>
            <a:r>
              <a:rPr lang="ru-RU" dirty="0" smtClean="0"/>
              <a:t>проводим мастер-классы, участвуем в семинарах, проводим открытые всеобучи с родителями и педагогами школ, развиваем группу </a:t>
            </a:r>
            <a:r>
              <a:rPr lang="ru-RU" dirty="0" err="1" smtClean="0"/>
              <a:t>вконтакте</a:t>
            </a:r>
            <a:r>
              <a:rPr lang="ru-RU" dirty="0" smtClean="0"/>
              <a:t>.</a:t>
            </a:r>
          </a:p>
          <a:p>
            <a:r>
              <a:rPr lang="ru-RU" b="1" dirty="0"/>
              <a:t>— У маскировочных сетей есть свои виды?</a:t>
            </a:r>
            <a:endParaRPr lang="ru-RU" dirty="0"/>
          </a:p>
          <a:p>
            <a:r>
              <a:rPr lang="ru-RU" dirty="0"/>
              <a:t>— У нас все просто – мы плетем сети под сезоны под названиями «осень», «зима», «грязный снег». Они отличаются цветом. Техника плетения, конечно, тоже важна. Но как-то я слышала такую фразу: «Наше счастье заключается в том, что мы не знаем, что делаем сети неправильно. Ведь если бы мы осознавали, что плетем их неправильно, то перестали бы их делать». Поэтому лучше делать неправильные сети, чем не делать ничего. Ведь уже на местах ребята сами адаптируют их под свой ландшафт.</a:t>
            </a:r>
          </a:p>
          <a:p>
            <a:r>
              <a:rPr lang="ru-RU" b="1" dirty="0"/>
              <a:t>— А в чем вы сейчас нуждаетесь больше всего?</a:t>
            </a:r>
            <a:endParaRPr lang="ru-RU" dirty="0"/>
          </a:p>
          <a:p>
            <a:r>
              <a:rPr lang="ru-RU" dirty="0"/>
              <a:t>— Сейчас мы нуждаемся только в руках. У нас есть и заготовки, и ткань, и сети. Для того, чтобы увеличить объемы, нам нужны только люди, которые обучатся и будут плести сети</a:t>
            </a:r>
            <a:r>
              <a:rPr lang="ru-RU" dirty="0" smtClean="0"/>
              <a:t>.</a:t>
            </a:r>
          </a:p>
          <a:p>
            <a:r>
              <a:rPr lang="ru-RU" b="1" dirty="0" smtClean="0"/>
              <a:t>— </a:t>
            </a:r>
            <a:r>
              <a:rPr lang="ru-RU" b="1" dirty="0"/>
              <a:t>О чем мечтает ваша команда?</a:t>
            </a:r>
            <a:endParaRPr lang="ru-RU" dirty="0"/>
          </a:p>
          <a:p>
            <a:r>
              <a:rPr lang="ru-RU" dirty="0"/>
              <a:t>— Больше всего мы хотим сплести победную сеть как можно скорее.</a:t>
            </a:r>
          </a:p>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968" y="4990084"/>
            <a:ext cx="2335060" cy="175768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7694" y="4990084"/>
            <a:ext cx="2350920" cy="1757680"/>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0280" y="4939284"/>
            <a:ext cx="2627031" cy="1740408"/>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8977" y="4939284"/>
            <a:ext cx="2479040" cy="1859280"/>
          </a:xfrm>
          <a:prstGeom prst="rect">
            <a:avLst/>
          </a:prstGeom>
        </p:spPr>
      </p:pic>
    </p:spTree>
    <p:extLst>
      <p:ext uri="{BB962C8B-B14F-4D97-AF65-F5344CB8AC3E}">
        <p14:creationId xmlns:p14="http://schemas.microsoft.com/office/powerpoint/2010/main" val="3763544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br>
              <a:rPr lang="ru-RU" dirty="0" smtClean="0"/>
            </a:br>
            <a:r>
              <a:rPr lang="ru-RU" dirty="0" smtClean="0"/>
              <a:t> Всем мира и добра</a:t>
            </a:r>
            <a:endParaRPr lang="ru-RU" dirty="0"/>
          </a:p>
        </p:txBody>
      </p:sp>
    </p:spTree>
    <p:extLst>
      <p:ext uri="{BB962C8B-B14F-4D97-AF65-F5344CB8AC3E}">
        <p14:creationId xmlns:p14="http://schemas.microsoft.com/office/powerpoint/2010/main" val="2289259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r>
            <a:br>
              <a:rPr lang="ru-RU" dirty="0" smtClean="0"/>
            </a:br>
            <a:r>
              <a:rPr lang="ru-RU" dirty="0" smtClean="0"/>
              <a:t> </a:t>
            </a:r>
            <a:r>
              <a:rPr lang="ru-RU" dirty="0" smtClean="0"/>
              <a:t>Волонтерский отряд </a:t>
            </a:r>
            <a:br>
              <a:rPr lang="ru-RU" dirty="0" smtClean="0"/>
            </a:br>
            <a:r>
              <a:rPr lang="ru-RU" dirty="0" smtClean="0"/>
              <a:t>«Луч тепла» </a:t>
            </a:r>
            <a:br>
              <a:rPr lang="ru-RU" dirty="0" smtClean="0"/>
            </a:br>
            <a:r>
              <a:rPr lang="ru-RU" dirty="0" smtClean="0"/>
              <a:t>БОУ «Нюксенская СОШ», </a:t>
            </a:r>
            <a:br>
              <a:rPr lang="ru-RU" dirty="0" smtClean="0"/>
            </a:br>
            <a:r>
              <a:rPr lang="ru-RU" dirty="0" smtClean="0"/>
              <a:t>рук. Лашкова Т.М. </a:t>
            </a:r>
            <a:br>
              <a:rPr lang="ru-RU" dirty="0" smtClean="0"/>
            </a:br>
            <a:r>
              <a:rPr lang="ru-RU" dirty="0" smtClean="0"/>
              <a:t>участвует в областном конкурсе для </a:t>
            </a:r>
            <a:r>
              <a:rPr lang="ru-RU" dirty="0" err="1" smtClean="0"/>
              <a:t>СВОих</a:t>
            </a:r>
            <a:endParaRPr lang="ru-RU" dirty="0"/>
          </a:p>
        </p:txBody>
      </p:sp>
      <p:sp>
        <p:nvSpPr>
          <p:cNvPr id="3" name="Заголовок 1"/>
          <p:cNvSpPr txBox="1">
            <a:spLocks/>
          </p:cNvSpPr>
          <p:nvPr/>
        </p:nvSpPr>
        <p:spPr>
          <a:xfrm>
            <a:off x="596640" y="5124620"/>
            <a:ext cx="10561418" cy="146880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r" defTabSz="457200" rtl="0" eaLnBrk="1" latinLnBrk="0" hangingPunct="1">
              <a:spcBef>
                <a:spcPct val="0"/>
              </a:spcBef>
              <a:buNone/>
              <a:defRPr sz="4800" b="1" kern="1200" cap="none">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dirty="0" smtClean="0"/>
              <a:t/>
            </a:r>
            <a:br>
              <a:rPr lang="ru-RU" dirty="0" smtClean="0"/>
            </a:br>
            <a:r>
              <a:rPr lang="ru-RU" dirty="0" smtClean="0"/>
              <a:t> Изготовление маскировочного изделия для покрытия/</a:t>
            </a:r>
            <a:r>
              <a:rPr lang="ru-RU" dirty="0" err="1" smtClean="0"/>
              <a:t>масксети</a:t>
            </a:r>
            <a:endParaRPr lang="ru-RU" dirty="0"/>
          </a:p>
        </p:txBody>
      </p:sp>
    </p:spTree>
    <p:extLst>
      <p:ext uri="{BB962C8B-B14F-4D97-AF65-F5344CB8AC3E}">
        <p14:creationId xmlns:p14="http://schemas.microsoft.com/office/powerpoint/2010/main" val="3633675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sz="3000" i="1" dirty="0"/>
              <a:t>«На фронте то война, то тренировки,</a:t>
            </a:r>
            <a:r>
              <a:rPr lang="ru-RU" sz="3000" dirty="0"/>
              <a:t/>
            </a:r>
            <a:br>
              <a:rPr lang="ru-RU" sz="3000" dirty="0"/>
            </a:br>
            <a:r>
              <a:rPr lang="ru-RU" sz="3000" i="1" dirty="0"/>
              <a:t>Нет времени черкнуть письмо домой.</a:t>
            </a:r>
            <a:r>
              <a:rPr lang="ru-RU" sz="3000" dirty="0"/>
              <a:t/>
            </a:r>
            <a:br>
              <a:rPr lang="ru-RU" sz="3000" dirty="0"/>
            </a:br>
            <a:r>
              <a:rPr lang="ru-RU" sz="3000" i="1" dirty="0"/>
              <a:t>А детки вяжут сети-маскировки,</a:t>
            </a:r>
            <a:r>
              <a:rPr lang="ru-RU" sz="3000" dirty="0"/>
              <a:t/>
            </a:r>
            <a:br>
              <a:rPr lang="ru-RU" sz="3000" dirty="0"/>
            </a:br>
            <a:r>
              <a:rPr lang="ru-RU" sz="3000" i="1" dirty="0"/>
              <a:t>Чтоб чей-то брат, отец остался здесь живой.</a:t>
            </a:r>
            <a:r>
              <a:rPr lang="ru-RU" sz="3000" dirty="0"/>
              <a:t/>
            </a:r>
            <a:br>
              <a:rPr lang="ru-RU" sz="3000" dirty="0"/>
            </a:br>
            <a:r>
              <a:rPr lang="ru-RU" sz="3000" i="1" dirty="0"/>
              <a:t>Вручную раскроив обрезки ткани</a:t>
            </a:r>
            <a:r>
              <a:rPr lang="ru-RU" sz="3000" dirty="0"/>
              <a:t/>
            </a:r>
            <a:br>
              <a:rPr lang="ru-RU" sz="3000" dirty="0"/>
            </a:br>
            <a:r>
              <a:rPr lang="ru-RU" sz="3000" i="1" dirty="0"/>
              <a:t>На «галстучки</a:t>
            </a:r>
            <a:r>
              <a:rPr lang="ru-RU" sz="3000" i="1" dirty="0" smtClean="0"/>
              <a:t>»-на </a:t>
            </a:r>
            <a:r>
              <a:rPr lang="ru-RU" sz="3000" i="1" dirty="0"/>
              <a:t>«лоскутки»,</a:t>
            </a:r>
            <a:r>
              <a:rPr lang="ru-RU" sz="3000" dirty="0"/>
              <a:t/>
            </a:r>
            <a:br>
              <a:rPr lang="ru-RU" sz="3000" dirty="0"/>
            </a:br>
            <a:r>
              <a:rPr lang="ru-RU" sz="3000" i="1" dirty="0"/>
              <a:t>По сетке наплетают волонтеры</a:t>
            </a:r>
            <a:r>
              <a:rPr lang="ru-RU" sz="3000" dirty="0"/>
              <a:t/>
            </a:r>
            <a:br>
              <a:rPr lang="ru-RU" sz="3000" dirty="0"/>
            </a:br>
            <a:r>
              <a:rPr lang="ru-RU" sz="3000" i="1" dirty="0"/>
              <a:t>Умелыми руками «паучки</a:t>
            </a:r>
            <a:r>
              <a:rPr lang="ru-RU" sz="3000" i="1" dirty="0" smtClean="0"/>
              <a:t>»</a:t>
            </a:r>
            <a:endParaRPr lang="ru-RU" sz="3000" dirty="0"/>
          </a:p>
        </p:txBody>
      </p:sp>
      <p:sp>
        <p:nvSpPr>
          <p:cNvPr id="4" name="TextBox 3"/>
          <p:cNvSpPr txBox="1"/>
          <p:nvPr/>
        </p:nvSpPr>
        <p:spPr>
          <a:xfrm>
            <a:off x="2286000" y="5842000"/>
            <a:ext cx="9906000" cy="923330"/>
          </a:xfrm>
          <a:prstGeom prst="rect">
            <a:avLst/>
          </a:prstGeom>
          <a:noFill/>
        </p:spPr>
        <p:txBody>
          <a:bodyPr wrap="square" rtlCol="0">
            <a:spAutoFit/>
          </a:bodyPr>
          <a:lstStyle/>
          <a:p>
            <a:r>
              <a:rPr lang="ru-RU"/>
              <a:t>В каждый привязанный к сети лоскуток волонтёры вкладывают особый смысл. Ведь это возможность спасти чью-то жизнь, спрятать и укрыть бойца от врага.</a:t>
            </a:r>
            <a:br>
              <a:rPr lang="ru-RU"/>
            </a:br>
            <a:endParaRPr lang="ru-RU" dirty="0"/>
          </a:p>
        </p:txBody>
      </p:sp>
    </p:spTree>
    <p:extLst>
      <p:ext uri="{BB962C8B-B14F-4D97-AF65-F5344CB8AC3E}">
        <p14:creationId xmlns:p14="http://schemas.microsoft.com/office/powerpoint/2010/main" val="2990660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5408" y="5714132"/>
            <a:ext cx="11141208" cy="970450"/>
          </a:xfrm>
        </p:spPr>
        <p:txBody>
          <a:bodyPr/>
          <a:lstStyle/>
          <a:p>
            <a:pPr algn="l"/>
            <a:r>
              <a:rPr lang="ru-RU" sz="1800" dirty="0" smtClean="0"/>
              <a:t>	ИЗ ИСТОРИИ СОЗДАНИЯ МАСКИРОВОЧНОЙ СЕТИ</a:t>
            </a:r>
            <a:br>
              <a:rPr lang="ru-RU" sz="1800" dirty="0" smtClean="0"/>
            </a:br>
            <a:r>
              <a:rPr lang="ru-RU" sz="1800" dirty="0"/>
              <a:t/>
            </a:r>
            <a:br>
              <a:rPr lang="ru-RU" sz="1800" dirty="0"/>
            </a:br>
            <a:r>
              <a:rPr lang="ru-RU" sz="1800" dirty="0" smtClean="0"/>
              <a:t>	Маскировочная </a:t>
            </a:r>
            <a:r>
              <a:rPr lang="ru-RU" sz="1800" dirty="0"/>
              <a:t>сеть - универсальное укрытие на войне и в мирной </a:t>
            </a:r>
            <a:r>
              <a:rPr lang="ru-RU" sz="1800" dirty="0" smtClean="0"/>
              <a:t>жизни.</a:t>
            </a:r>
            <a:r>
              <a:rPr lang="ru-RU" sz="1800" dirty="0"/>
              <a:t/>
            </a:r>
            <a:br>
              <a:rPr lang="ru-RU" sz="1800" dirty="0"/>
            </a:br>
            <a:r>
              <a:rPr lang="ru-RU" sz="1800" dirty="0" smtClean="0"/>
              <a:t>	Идея </a:t>
            </a:r>
            <a:r>
              <a:rPr lang="ru-RU" sz="1800" dirty="0"/>
              <a:t>возникновения маскировки возникла вместе с первыми армиями и началом сражений за разделение сфер влияния.</a:t>
            </a:r>
            <a:br>
              <a:rPr lang="ru-RU" sz="1800" dirty="0"/>
            </a:br>
            <a:r>
              <a:rPr lang="ru-RU" sz="1800" dirty="0"/>
              <a:t>  </a:t>
            </a:r>
            <a:r>
              <a:rPr lang="ru-RU" sz="1800" dirty="0" smtClean="0"/>
              <a:t>	Комплекс </a:t>
            </a:r>
            <a:r>
              <a:rPr lang="ru-RU" sz="1800" dirty="0"/>
              <a:t>мер, проводимых с целью ввести противника в заблуждение, замаскировать солдат и военные объекты, предпринимались еще в древности. Уже тогда, с развитием разведки, возникла необходимость скрывать информацию о местах дислокации армии, сооружений.</a:t>
            </a:r>
            <a:br>
              <a:rPr lang="ru-RU" sz="1800" dirty="0"/>
            </a:br>
            <a:r>
              <a:rPr lang="ru-RU" sz="1800" dirty="0" smtClean="0"/>
              <a:t>	 Мероприятия</a:t>
            </a:r>
            <a:r>
              <a:rPr lang="ru-RU" sz="1800" dirty="0"/>
              <a:t>, проводимые с целью сокрытия военных объектов, способствуют внезапности атаки, сохранению боеготовности, повышению сохранности объектов.</a:t>
            </a:r>
            <a:br>
              <a:rPr lang="ru-RU" sz="1800" dirty="0"/>
            </a:br>
            <a:r>
              <a:rPr lang="ru-RU" sz="1800" dirty="0"/>
              <a:t>Маскировка относиться к одному из видов обеспечения войск в военное время.</a:t>
            </a:r>
            <a:br>
              <a:rPr lang="ru-RU" sz="1800" dirty="0"/>
            </a:br>
            <a:r>
              <a:rPr lang="ru-RU" sz="1800" dirty="0"/>
              <a:t>  </a:t>
            </a:r>
            <a:r>
              <a:rPr lang="ru-RU" sz="1800" dirty="0" smtClean="0"/>
              <a:t>	Всерьез </a:t>
            </a:r>
            <a:r>
              <a:rPr lang="ru-RU" sz="1800" dirty="0"/>
              <a:t>к разработке камуфляжа, маскировочных сеток, для защиты личного состава, командных пунктов, военные стратеги и тактики пришли около ста лет назад, во время начала Первой мировой войны. Хотя первые наивные попытки предпринимались давно, некоторые приемы описаны в мифах и преданиях, например, история Троянского коня.       </a:t>
            </a:r>
            <a:br>
              <a:rPr lang="ru-RU" sz="1800" dirty="0"/>
            </a:br>
            <a:r>
              <a:rPr lang="ru-RU" sz="1800" dirty="0"/>
              <a:t>  </a:t>
            </a:r>
            <a:r>
              <a:rPr lang="ru-RU" sz="1800" dirty="0" smtClean="0"/>
              <a:t>	Маскировка </a:t>
            </a:r>
            <a:r>
              <a:rPr lang="ru-RU" sz="1800" dirty="0"/>
              <a:t>лишь тогда достигает цели, когда сливается с пространством, не выдавая нахождение объекта, создавая у противника иллюзию правдоподобности. Искусство быть невидимым, оставаясь на виду – главная задача хорошей маскировки. Кроме подручных и природных средств, использовались искусственные индивидуальные и коллективные маскировочные сети</a:t>
            </a:r>
            <a:r>
              <a:rPr lang="ru-RU" sz="1800" dirty="0" smtClean="0"/>
              <a:t>.</a:t>
            </a:r>
            <a:endParaRPr lang="ru-RU" sz="1800" dirty="0"/>
          </a:p>
        </p:txBody>
      </p:sp>
    </p:spTree>
    <p:extLst>
      <p:ext uri="{BB962C8B-B14F-4D97-AF65-F5344CB8AC3E}">
        <p14:creationId xmlns:p14="http://schemas.microsoft.com/office/powerpoint/2010/main" val="1504633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9136" y="3319271"/>
            <a:ext cx="5714599" cy="3366953"/>
          </a:xfrm>
          <a:prstGeom prst="rect">
            <a:avLst/>
          </a:prstGeom>
        </p:spPr>
      </p:pic>
      <p:sp>
        <p:nvSpPr>
          <p:cNvPr id="9" name="TextBox 8"/>
          <p:cNvSpPr txBox="1"/>
          <p:nvPr/>
        </p:nvSpPr>
        <p:spPr>
          <a:xfrm>
            <a:off x="548640" y="704088"/>
            <a:ext cx="6757416" cy="3185487"/>
          </a:xfrm>
          <a:prstGeom prst="rect">
            <a:avLst/>
          </a:prstGeom>
          <a:noFill/>
        </p:spPr>
        <p:txBody>
          <a:bodyPr wrap="square" rtlCol="0">
            <a:spAutoFit/>
          </a:bodyPr>
          <a:lstStyle/>
          <a:p>
            <a:r>
              <a:rPr lang="ru-RU" sz="2000" b="1" i="1" u="sng" dirty="0"/>
              <a:t>Дорога, скрытая маскировочной сетью</a:t>
            </a:r>
            <a:endParaRPr lang="ru-RU" sz="2000" dirty="0"/>
          </a:p>
          <a:p>
            <a:r>
              <a:rPr lang="ru-RU" sz="1600" dirty="0">
                <a:solidFill>
                  <a:schemeClr val="bg1"/>
                </a:solidFill>
              </a:rPr>
              <a:t>  </a:t>
            </a:r>
            <a:r>
              <a:rPr lang="ru-RU" sz="1600" dirty="0" smtClean="0">
                <a:solidFill>
                  <a:schemeClr val="bg1"/>
                </a:solidFill>
              </a:rPr>
              <a:t>	</a:t>
            </a:r>
            <a:r>
              <a:rPr lang="ru-RU" sz="1500" dirty="0" smtClean="0">
                <a:solidFill>
                  <a:schemeClr val="bg1"/>
                </a:solidFill>
              </a:rPr>
              <a:t>Индивидуальные </a:t>
            </a:r>
            <a:r>
              <a:rPr lang="ru-RU" sz="1500" dirty="0">
                <a:solidFill>
                  <a:schemeClr val="bg1"/>
                </a:solidFill>
              </a:rPr>
              <a:t>средства укрытия, стоявшие на вооружении с 1932 года, имели вид крупноячеистой сетки с параметрами 150х75 см, нейтрального цвета. В инструкции по использованию рекомендовалось дополнять ее маскирующими лоскутами, в зависимости от времени года и обстановки на местности. Сетка часто использовалась для маскировки окопов, амбразур, дзотов.</a:t>
            </a:r>
          </a:p>
          <a:p>
            <a:r>
              <a:rPr lang="ru-RU" sz="1500" dirty="0">
                <a:solidFill>
                  <a:schemeClr val="bg1"/>
                </a:solidFill>
              </a:rPr>
              <a:t>  </a:t>
            </a:r>
            <a:r>
              <a:rPr lang="ru-RU" sz="1500" dirty="0" smtClean="0">
                <a:solidFill>
                  <a:schemeClr val="bg1"/>
                </a:solidFill>
              </a:rPr>
              <a:t>	Приемы </a:t>
            </a:r>
            <a:r>
              <a:rPr lang="ru-RU" sz="1500" dirty="0">
                <a:solidFill>
                  <a:schemeClr val="bg1"/>
                </a:solidFill>
              </a:rPr>
              <a:t>сокрытия техники и объектов включают:</a:t>
            </a:r>
          </a:p>
          <a:p>
            <a:pPr lvl="0"/>
            <a:r>
              <a:rPr lang="ru-RU" sz="1500" dirty="0" smtClean="0">
                <a:solidFill>
                  <a:schemeClr val="bg1"/>
                </a:solidFill>
              </a:rPr>
              <a:t>- Снижение </a:t>
            </a:r>
            <a:r>
              <a:rPr lang="ru-RU" sz="1500" dirty="0">
                <a:solidFill>
                  <a:schemeClr val="bg1"/>
                </a:solidFill>
              </a:rPr>
              <a:t>цветового контраста предметов на окружающем фоне;</a:t>
            </a:r>
          </a:p>
          <a:p>
            <a:pPr lvl="0"/>
            <a:r>
              <a:rPr lang="ru-RU" sz="1500" dirty="0" smtClean="0">
                <a:solidFill>
                  <a:schemeClr val="bg1"/>
                </a:solidFill>
              </a:rPr>
              <a:t>- Искажение </a:t>
            </a:r>
            <a:r>
              <a:rPr lang="ru-RU" sz="1500" dirty="0">
                <a:solidFill>
                  <a:schemeClr val="bg1"/>
                </a:solidFill>
              </a:rPr>
              <a:t>силуэта предмета;</a:t>
            </a:r>
          </a:p>
          <a:p>
            <a:pPr lvl="0"/>
            <a:r>
              <a:rPr lang="ru-RU" sz="1500" dirty="0" smtClean="0">
                <a:solidFill>
                  <a:schemeClr val="bg1"/>
                </a:solidFill>
              </a:rPr>
              <a:t>- Сокрытие </a:t>
            </a:r>
            <a:r>
              <a:rPr lang="ru-RU" sz="1500" dirty="0">
                <a:solidFill>
                  <a:schemeClr val="bg1"/>
                </a:solidFill>
              </a:rPr>
              <a:t>за непрозрачной преградой.</a:t>
            </a:r>
          </a:p>
        </p:txBody>
      </p:sp>
    </p:spTree>
    <p:extLst>
      <p:ext uri="{BB962C8B-B14F-4D97-AF65-F5344CB8AC3E}">
        <p14:creationId xmlns:p14="http://schemas.microsoft.com/office/powerpoint/2010/main" val="34686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893564" y="2951396"/>
            <a:ext cx="7085076" cy="3700864"/>
          </a:xfrm>
        </p:spPr>
        <p:txBody>
          <a:bodyPr/>
          <a:lstStyle/>
          <a:p>
            <a:pPr algn="l"/>
            <a:r>
              <a:rPr lang="ru-RU" sz="2000" dirty="0" smtClean="0"/>
              <a:t> </a:t>
            </a:r>
            <a:br>
              <a:rPr lang="ru-RU" sz="2000" dirty="0" smtClean="0"/>
            </a:br>
            <a:r>
              <a:rPr lang="ru-RU" sz="2000" dirty="0"/>
              <a:t> </a:t>
            </a:r>
            <a:r>
              <a:rPr lang="ru-RU" sz="2000" dirty="0" smtClean="0"/>
              <a:t>   </a:t>
            </a:r>
            <a:br>
              <a:rPr lang="ru-RU" sz="2000" dirty="0" smtClean="0"/>
            </a:br>
            <a:r>
              <a:rPr lang="ru-RU" sz="2000" dirty="0"/>
              <a:t> </a:t>
            </a:r>
            <a:r>
              <a:rPr lang="ru-RU" sz="2000" dirty="0" smtClean="0"/>
              <a:t> Богатый </a:t>
            </a:r>
            <a:r>
              <a:rPr lang="ru-RU" sz="2000" dirty="0"/>
              <a:t>опыт использования в </a:t>
            </a:r>
            <a:r>
              <a:rPr lang="ru-RU" sz="2000" dirty="0" smtClean="0"/>
              <a:t/>
            </a:r>
            <a:br>
              <a:rPr lang="ru-RU" sz="2000" dirty="0" smtClean="0"/>
            </a:br>
            <a:r>
              <a:rPr lang="ru-RU" sz="2000" dirty="0" smtClean="0"/>
              <a:t>                                                     Отечественную </a:t>
            </a:r>
            <a:r>
              <a:rPr lang="ru-RU" sz="2000" dirty="0"/>
              <a:t>войну</a:t>
            </a:r>
            <a:br>
              <a:rPr lang="ru-RU" sz="2000" dirty="0"/>
            </a:br>
            <a:r>
              <a:rPr lang="ru-RU" sz="1800" dirty="0"/>
              <a:t>  </a:t>
            </a:r>
            <a:r>
              <a:rPr lang="ru-RU" sz="1800" dirty="0" smtClean="0"/>
              <a:t>	Опыт </a:t>
            </a:r>
            <a:r>
              <a:rPr lang="ru-RU" sz="1800" dirty="0"/>
              <a:t>ведения военных действий показал, насколько эффективным методом является использование искусства камуфляжа. Для укрытия огневых рубежей, аэродромов, применялись не только маскирующие свойства местности, естественный ландшафт, растительность. Часто использовалось создание масок, представляющих собой конструкцию на жестком каркасе, на котором крепилось маскировочное покрытие, в виде крупноячеистой сети.</a:t>
            </a:r>
            <a:br>
              <a:rPr lang="ru-RU" sz="1800" dirty="0"/>
            </a:br>
            <a:r>
              <a:rPr lang="ru-RU" sz="1800" dirty="0"/>
              <a:t>  </a:t>
            </a:r>
            <a:r>
              <a:rPr lang="ru-RU" sz="1800" dirty="0" smtClean="0"/>
              <a:t>	В </a:t>
            </a:r>
            <a:r>
              <a:rPr lang="ru-RU" sz="1800" dirty="0"/>
              <a:t>начале войны были приняты меры по защите и сохранности памятников архитектуры.</a:t>
            </a:r>
            <a:br>
              <a:rPr lang="ru-RU" sz="1800" dirty="0"/>
            </a:br>
            <a:r>
              <a:rPr lang="ru-RU" sz="1800" dirty="0"/>
              <a:t>Памятники были демонтированы, частично вывезены. Сложнее обстояло дело с историческими зданиями. При маскировке дворцов в Ленинграде были использованы маскировочные сети, удачно дополненные настоящими ветвями деревьев. Некоторые купола приметных зданий, которые могли послужить ориентирами при авианалетах, было решено покрыть маскировочной краской. Но, «иглу» Адмиралтейства пришлось закрывать специально созданным тканевым чехлом, чтобы не повредить тончайший слой позолоты</a:t>
            </a:r>
            <a:r>
              <a:rPr lang="ru-RU" sz="1800" dirty="0" smtClean="0"/>
              <a:t>.</a:t>
            </a:r>
            <a:endParaRPr lang="ru-RU" sz="2000"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232" y="1335024"/>
            <a:ext cx="4698332" cy="3570732"/>
          </a:xfrm>
          <a:prstGeom prst="rect">
            <a:avLst/>
          </a:prstGeom>
        </p:spPr>
      </p:pic>
      <p:sp>
        <p:nvSpPr>
          <p:cNvPr id="8" name="TextBox 7"/>
          <p:cNvSpPr txBox="1"/>
          <p:nvPr/>
        </p:nvSpPr>
        <p:spPr>
          <a:xfrm>
            <a:off x="195232" y="5010912"/>
            <a:ext cx="4060027" cy="923330"/>
          </a:xfrm>
          <a:prstGeom prst="rect">
            <a:avLst/>
          </a:prstGeom>
          <a:noFill/>
        </p:spPr>
        <p:txBody>
          <a:bodyPr wrap="square" rtlCol="0">
            <a:spAutoFit/>
          </a:bodyPr>
          <a:lstStyle/>
          <a:p>
            <a:r>
              <a:rPr lang="ru-RU" b="1" i="1" u="sng" dirty="0"/>
              <a:t>Маскировка с помощью сетки </a:t>
            </a:r>
            <a:endParaRPr lang="ru-RU" b="1" i="1" u="sng" dirty="0" smtClean="0"/>
          </a:p>
          <a:p>
            <a:r>
              <a:rPr lang="ru-RU" b="1" i="1" u="sng" dirty="0" smtClean="0"/>
              <a:t>фасада </a:t>
            </a:r>
            <a:r>
              <a:rPr lang="ru-RU" b="1" i="1" u="sng" dirty="0"/>
              <a:t>Смольного 1942 г.</a:t>
            </a:r>
            <a:endParaRPr lang="ru-RU" dirty="0"/>
          </a:p>
          <a:p>
            <a:endParaRPr lang="ru-RU" dirty="0"/>
          </a:p>
        </p:txBody>
      </p:sp>
    </p:spTree>
    <p:extLst>
      <p:ext uri="{BB962C8B-B14F-4D97-AF65-F5344CB8AC3E}">
        <p14:creationId xmlns:p14="http://schemas.microsoft.com/office/powerpoint/2010/main" val="1216882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5448" y="320040"/>
            <a:ext cx="11759184" cy="5201424"/>
          </a:xfrm>
          <a:prstGeom prst="rect">
            <a:avLst/>
          </a:prstGeom>
          <a:noFill/>
        </p:spPr>
        <p:txBody>
          <a:bodyPr wrap="square" rtlCol="0">
            <a:spAutoFit/>
          </a:bodyPr>
          <a:lstStyle/>
          <a:p>
            <a:r>
              <a:rPr lang="ru-RU" dirty="0" smtClean="0">
                <a:solidFill>
                  <a:schemeClr val="bg1"/>
                </a:solidFill>
              </a:rPr>
              <a:t>Самое главное желание сплести последнюю победную сеть</a:t>
            </a:r>
            <a:r>
              <a:rPr lang="ru-RU" dirty="0">
                <a:solidFill>
                  <a:schemeClr val="bg1"/>
                </a:solidFill>
              </a:rPr>
              <a:t> </a:t>
            </a:r>
            <a:r>
              <a:rPr lang="ru-RU" u="sng" dirty="0" smtClean="0">
                <a:solidFill>
                  <a:schemeClr val="bg1"/>
                </a:solidFill>
                <a:hlinkClick r:id="rId2"/>
              </a:rPr>
              <a:t>#</a:t>
            </a:r>
            <a:r>
              <a:rPr lang="ru-RU" u="sng" dirty="0" smtClean="0">
                <a:solidFill>
                  <a:schemeClr val="bg1"/>
                </a:solidFill>
              </a:rPr>
              <a:t>с любовью из дома</a:t>
            </a:r>
            <a:r>
              <a:rPr lang="ru-RU" dirty="0" smtClean="0">
                <a:solidFill>
                  <a:schemeClr val="bg1"/>
                </a:solidFill>
              </a:rPr>
              <a:t> </a:t>
            </a:r>
            <a:r>
              <a:rPr lang="ru-RU" dirty="0">
                <a:solidFill>
                  <a:schemeClr val="bg1"/>
                </a:solidFill>
              </a:rPr>
              <a:t>для участников СВО </a:t>
            </a:r>
            <a:r>
              <a:rPr lang="ru-RU" dirty="0" smtClean="0">
                <a:solidFill>
                  <a:schemeClr val="bg1"/>
                </a:solidFill>
              </a:rPr>
              <a:t>.</a:t>
            </a:r>
          </a:p>
          <a:p>
            <a:r>
              <a:rPr lang="ru-RU" dirty="0"/>
              <a:t>Маскировочные сети широко применяются для маскировки бойцов, вооружения, военной техники и других важных объектов. Такая вещь может в прямом смысле спасти жизнь. Помощи от соотечественников российским солдатам нет предела, поэтому в рамках акции </a:t>
            </a:r>
            <a:r>
              <a:rPr lang="ru-RU" u="sng" dirty="0">
                <a:hlinkClick r:id="rId2"/>
              </a:rPr>
              <a:t>#МЫВМЕСТЕ</a:t>
            </a:r>
            <a:r>
              <a:rPr lang="ru-RU" dirty="0"/>
              <a:t> добровольцы со всей России осваивают новое полезное ремесло</a:t>
            </a:r>
            <a:r>
              <a:rPr lang="ru-RU" dirty="0" smtClean="0"/>
              <a:t>.</a:t>
            </a:r>
          </a:p>
          <a:p>
            <a:r>
              <a:rPr lang="ru-RU" dirty="0">
                <a:solidFill>
                  <a:schemeClr val="bg1"/>
                </a:solidFill>
              </a:rPr>
              <a:t>Так, в </a:t>
            </a:r>
            <a:r>
              <a:rPr lang="ru-RU" dirty="0" smtClean="0">
                <a:solidFill>
                  <a:schemeClr val="bg1"/>
                </a:solidFill>
              </a:rPr>
              <a:t>БОУ «Нюксенская СОШ» </a:t>
            </a:r>
            <a:r>
              <a:rPr lang="ru-RU" dirty="0">
                <a:solidFill>
                  <a:schemeClr val="bg1"/>
                </a:solidFill>
              </a:rPr>
              <a:t>работа кипит с </a:t>
            </a:r>
            <a:r>
              <a:rPr lang="ru-RU" dirty="0" smtClean="0">
                <a:solidFill>
                  <a:schemeClr val="bg1"/>
                </a:solidFill>
              </a:rPr>
              <a:t>января 2023 года. </a:t>
            </a:r>
            <a:r>
              <a:rPr lang="ru-RU" dirty="0">
                <a:solidFill>
                  <a:schemeClr val="bg1"/>
                </a:solidFill>
              </a:rPr>
              <a:t>Здесь </a:t>
            </a:r>
            <a:r>
              <a:rPr lang="ru-RU" dirty="0" smtClean="0">
                <a:solidFill>
                  <a:schemeClr val="bg1"/>
                </a:solidFill>
              </a:rPr>
              <a:t>дети </a:t>
            </a:r>
            <a:r>
              <a:rPr lang="ru-RU" dirty="0">
                <a:solidFill>
                  <a:schemeClr val="bg1"/>
                </a:solidFill>
              </a:rPr>
              <a:t>изготавливают защитные сети для маскировки блиндажей и военной техники. С начала акции ребята сделали уже </a:t>
            </a:r>
            <a:r>
              <a:rPr lang="ru-RU" dirty="0" smtClean="0">
                <a:solidFill>
                  <a:schemeClr val="bg1"/>
                </a:solidFill>
              </a:rPr>
              <a:t>13 </a:t>
            </a:r>
            <a:r>
              <a:rPr lang="ru-RU" dirty="0">
                <a:solidFill>
                  <a:schemeClr val="bg1"/>
                </a:solidFill>
              </a:rPr>
              <a:t>маскировочные сети</a:t>
            </a:r>
            <a:r>
              <a:rPr lang="ru-RU" dirty="0" smtClean="0">
                <a:solidFill>
                  <a:schemeClr val="bg1"/>
                </a:solidFill>
              </a:rPr>
              <a:t>.  (Размер 3 на 9 метров).</a:t>
            </a:r>
          </a:p>
          <a:p>
            <a:r>
              <a:rPr lang="ru-RU" dirty="0"/>
              <a:t>Добровольцы </a:t>
            </a:r>
            <a:r>
              <a:rPr lang="ru-RU" dirty="0" smtClean="0"/>
              <a:t>Нюксенского округа </a:t>
            </a:r>
            <a:r>
              <a:rPr lang="ru-RU" dirty="0"/>
              <a:t>тоже помогают бойцам СВО. </a:t>
            </a:r>
            <a:r>
              <a:rPr lang="ru-RU" dirty="0" smtClean="0"/>
              <a:t>Активисты </a:t>
            </a:r>
            <a:r>
              <a:rPr lang="ru-RU" dirty="0"/>
              <a:t>сплотились в общем деле — </a:t>
            </a:r>
            <a:r>
              <a:rPr lang="ru-RU" dirty="0" smtClean="0"/>
              <a:t>готовят лоскуты с </a:t>
            </a:r>
            <a:r>
              <a:rPr lang="ru-RU" dirty="0"/>
              <a:t>подбором цветов под определённый </a:t>
            </a:r>
            <a:r>
              <a:rPr lang="ru-RU" dirty="0" smtClean="0"/>
              <a:t>ландшафт, приходят плетут сети в свободное время.</a:t>
            </a:r>
          </a:p>
          <a:p>
            <a:r>
              <a:rPr lang="ru-RU" dirty="0" smtClean="0">
                <a:solidFill>
                  <a:schemeClr val="bg1"/>
                </a:solidFill>
              </a:rPr>
              <a:t>С начала акции к школе присоединились все школы Нюксенского округа (</a:t>
            </a:r>
            <a:r>
              <a:rPr lang="ru-RU" dirty="0" err="1" smtClean="0">
                <a:solidFill>
                  <a:schemeClr val="bg1"/>
                </a:solidFill>
              </a:rPr>
              <a:t>Левашская</a:t>
            </a:r>
            <a:r>
              <a:rPr lang="ru-RU" dirty="0" smtClean="0">
                <a:solidFill>
                  <a:schemeClr val="bg1"/>
                </a:solidFill>
              </a:rPr>
              <a:t> школа, </a:t>
            </a:r>
            <a:r>
              <a:rPr lang="ru-RU" dirty="0" err="1" smtClean="0">
                <a:solidFill>
                  <a:schemeClr val="bg1"/>
                </a:solidFill>
              </a:rPr>
              <a:t>Городищенская</a:t>
            </a:r>
            <a:r>
              <a:rPr lang="ru-RU" dirty="0" smtClean="0">
                <a:solidFill>
                  <a:schemeClr val="bg1"/>
                </a:solidFill>
              </a:rPr>
              <a:t> школа, </a:t>
            </a:r>
            <a:r>
              <a:rPr lang="ru-RU" dirty="0" err="1" smtClean="0">
                <a:solidFill>
                  <a:schemeClr val="bg1"/>
                </a:solidFill>
              </a:rPr>
              <a:t>Игмасская</a:t>
            </a:r>
            <a:r>
              <a:rPr lang="ru-RU" dirty="0" smtClean="0">
                <a:solidFill>
                  <a:schemeClr val="bg1"/>
                </a:solidFill>
              </a:rPr>
              <a:t> школа и </a:t>
            </a:r>
            <a:r>
              <a:rPr lang="ru-RU" dirty="0" err="1" smtClean="0">
                <a:solidFill>
                  <a:schemeClr val="bg1"/>
                </a:solidFill>
              </a:rPr>
              <a:t>Лесютинская</a:t>
            </a:r>
            <a:r>
              <a:rPr lang="ru-RU" dirty="0" smtClean="0">
                <a:solidFill>
                  <a:schemeClr val="bg1"/>
                </a:solidFill>
              </a:rPr>
              <a:t> школа), а так же Храм </a:t>
            </a:r>
            <a:r>
              <a:rPr lang="ru-RU" dirty="0" err="1" smtClean="0">
                <a:solidFill>
                  <a:schemeClr val="bg1"/>
                </a:solidFill>
              </a:rPr>
              <a:t>Агапита</a:t>
            </a:r>
            <a:r>
              <a:rPr lang="ru-RU" dirty="0" smtClean="0">
                <a:solidFill>
                  <a:schemeClr val="bg1"/>
                </a:solidFill>
              </a:rPr>
              <a:t> </a:t>
            </a:r>
            <a:r>
              <a:rPr lang="ru-RU" dirty="0" err="1" smtClean="0">
                <a:solidFill>
                  <a:schemeClr val="bg1"/>
                </a:solidFill>
              </a:rPr>
              <a:t>Мокрушевского</a:t>
            </a:r>
            <a:r>
              <a:rPr lang="ru-RU" dirty="0" smtClean="0">
                <a:solidFill>
                  <a:schemeClr val="bg1"/>
                </a:solidFill>
              </a:rPr>
              <a:t> с. Нюксеница.</a:t>
            </a:r>
            <a:r>
              <a:rPr lang="ru-RU" dirty="0"/>
              <a:t/>
            </a:r>
            <a:br>
              <a:rPr lang="ru-RU" dirty="0"/>
            </a:br>
            <a:r>
              <a:rPr lang="ru-RU" dirty="0" smtClean="0"/>
              <a:t>                                              </a:t>
            </a:r>
            <a:r>
              <a:rPr lang="ru-RU" sz="2200" dirty="0" smtClean="0"/>
              <a:t>Всего в зону СВО отправлено 20 шт. маскировочных сетей</a:t>
            </a:r>
            <a:r>
              <a:rPr lang="ru-RU" sz="2200" dirty="0">
                <a:solidFill>
                  <a:schemeClr val="bg1"/>
                </a:solidFill>
              </a:rPr>
              <a:t/>
            </a:r>
            <a:br>
              <a:rPr lang="ru-RU" sz="2200" dirty="0">
                <a:solidFill>
                  <a:schemeClr val="bg1"/>
                </a:solidFill>
              </a:rPr>
            </a:br>
            <a:endParaRPr lang="ru-RU" sz="2200" dirty="0" smtClean="0">
              <a:solidFill>
                <a:schemeClr val="bg1"/>
              </a:solidFill>
            </a:endParaRPr>
          </a:p>
          <a:p>
            <a:endParaRPr lang="ru-RU" dirty="0"/>
          </a:p>
        </p:txBody>
      </p:sp>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 y="5109749"/>
            <a:ext cx="2107292" cy="1575530"/>
          </a:xfrm>
          <a:prstGeom prst="rect">
            <a:avLst/>
          </a:prstGeom>
        </p:spPr>
      </p:pic>
      <p:pic>
        <p:nvPicPr>
          <p:cNvPr id="16" name="Рисунок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4324" y="5109749"/>
            <a:ext cx="3556000" cy="1600200"/>
          </a:xfrm>
          <a:prstGeom prst="rect">
            <a:avLst/>
          </a:prstGeom>
        </p:spPr>
      </p:pic>
      <p:pic>
        <p:nvPicPr>
          <p:cNvPr id="17" name="Рисунок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1116" y="5033549"/>
            <a:ext cx="2242207" cy="1676400"/>
          </a:xfrm>
          <a:prstGeom prst="rect">
            <a:avLst/>
          </a:prstGeom>
        </p:spPr>
      </p:pic>
      <p:pic>
        <p:nvPicPr>
          <p:cNvPr id="18" name="Рисунок 17"/>
          <p:cNvPicPr>
            <a:picLocks noChangeAspect="1"/>
          </p:cNvPicPr>
          <p:nvPr/>
        </p:nvPicPr>
        <p:blipFill rotWithShape="1">
          <a:blip r:embed="rId6" cstate="print">
            <a:extLst>
              <a:ext uri="{28A0092B-C50C-407E-A947-70E740481C1C}">
                <a14:useLocalDpi xmlns:a14="http://schemas.microsoft.com/office/drawing/2010/main" val="0"/>
              </a:ext>
            </a:extLst>
          </a:blip>
          <a:srcRect t="10370" b="8741"/>
          <a:stretch/>
        </p:blipFill>
        <p:spPr>
          <a:xfrm>
            <a:off x="9103360" y="5085991"/>
            <a:ext cx="2665632" cy="1623046"/>
          </a:xfrm>
          <a:prstGeom prst="rect">
            <a:avLst/>
          </a:prstGeom>
        </p:spPr>
      </p:pic>
    </p:spTree>
    <p:extLst>
      <p:ext uri="{BB962C8B-B14F-4D97-AF65-F5344CB8AC3E}">
        <p14:creationId xmlns:p14="http://schemas.microsoft.com/office/powerpoint/2010/main" val="3653059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Box 3"/>
          <p:cNvSpPr txBox="1"/>
          <p:nvPr/>
        </p:nvSpPr>
        <p:spPr>
          <a:xfrm>
            <a:off x="173736" y="0"/>
            <a:ext cx="11841480" cy="7017306"/>
          </a:xfrm>
          <a:prstGeom prst="rect">
            <a:avLst/>
          </a:prstGeom>
          <a:noFill/>
        </p:spPr>
        <p:txBody>
          <a:bodyPr wrap="square" rtlCol="0">
            <a:spAutoFit/>
          </a:bodyPr>
          <a:lstStyle/>
          <a:p>
            <a:r>
              <a:rPr lang="ru-RU" sz="1600" b="1" dirty="0" smtClean="0">
                <a:solidFill>
                  <a:schemeClr val="bg1"/>
                </a:solidFill>
              </a:rPr>
              <a:t>                </a:t>
            </a:r>
            <a:r>
              <a:rPr lang="ru-RU" sz="1550" b="1" dirty="0" smtClean="0">
                <a:solidFill>
                  <a:schemeClr val="bg1"/>
                </a:solidFill>
              </a:rPr>
              <a:t>Краткое описание проекта</a:t>
            </a:r>
            <a:endParaRPr lang="ru-RU" sz="1550" b="1" dirty="0">
              <a:solidFill>
                <a:schemeClr val="bg1"/>
              </a:solidFill>
            </a:endParaRPr>
          </a:p>
          <a:p>
            <a:r>
              <a:rPr lang="ru-RU" sz="1550" dirty="0" smtClean="0">
                <a:solidFill>
                  <a:schemeClr val="bg1"/>
                </a:solidFill>
              </a:rPr>
              <a:t>	Проект </a:t>
            </a:r>
            <a:r>
              <a:rPr lang="ru-RU" sz="1550" dirty="0">
                <a:solidFill>
                  <a:schemeClr val="bg1"/>
                </a:solidFill>
              </a:rPr>
              <a:t>направлен на поддержку волонтёров </a:t>
            </a:r>
            <a:r>
              <a:rPr lang="ru-RU" sz="1550" dirty="0" smtClean="0">
                <a:solidFill>
                  <a:schemeClr val="bg1"/>
                </a:solidFill>
              </a:rPr>
              <a:t>Нюксенского округа </a:t>
            </a:r>
            <a:r>
              <a:rPr lang="ru-RU" sz="1550" dirty="0">
                <a:solidFill>
                  <a:schemeClr val="bg1"/>
                </a:solidFill>
              </a:rPr>
              <a:t>по плетению маскировочных сетей для воинов, </a:t>
            </a:r>
            <a:r>
              <a:rPr lang="ru-RU" sz="1550" dirty="0" err="1">
                <a:solidFill>
                  <a:schemeClr val="bg1"/>
                </a:solidFill>
              </a:rPr>
              <a:t>участвСуществует</a:t>
            </a:r>
            <a:r>
              <a:rPr lang="ru-RU" sz="1550" dirty="0">
                <a:solidFill>
                  <a:schemeClr val="bg1"/>
                </a:solidFill>
              </a:rPr>
              <a:t> высокая потребность в маскировочных сетях, которые служат для маскировки боевой техники и сооружений от наземной визуально-оптической и фотографической разведки на растительных фонах и на фонах обнажённых грунтов. </a:t>
            </a:r>
          </a:p>
          <a:p>
            <a:r>
              <a:rPr lang="ru-RU" sz="1550" dirty="0">
                <a:solidFill>
                  <a:schemeClr val="bg1"/>
                </a:solidFill>
              </a:rPr>
              <a:t>                В настоящее время к нам присоединилось более 500 человек (дети, женщины, прихожане храма и просто неравнодушные жители </a:t>
            </a:r>
            <a:r>
              <a:rPr lang="ru-RU" sz="1550" dirty="0" err="1">
                <a:solidFill>
                  <a:schemeClr val="bg1"/>
                </a:solidFill>
              </a:rPr>
              <a:t>Нюксенского</a:t>
            </a:r>
            <a:r>
              <a:rPr lang="ru-RU" sz="1550" dirty="0">
                <a:solidFill>
                  <a:schemeClr val="bg1"/>
                </a:solidFill>
              </a:rPr>
              <a:t> округа, которые совместно изготавливают готовые лоскуты для сетей и плетут маскировочные сети. Численность женщин волонтеров возрастает, присоединяются все больше и больше людей, поэтому появилась необходимость в создании единого ресурсного центра волонтеров, осуществляющих деятельность по плетению маскировочных сетей. </a:t>
            </a:r>
          </a:p>
          <a:p>
            <a:r>
              <a:rPr lang="ru-RU" sz="1550" dirty="0">
                <a:solidFill>
                  <a:schemeClr val="bg1"/>
                </a:solidFill>
              </a:rPr>
              <a:t>	Плетение сетей целая наука, имеются свои особенности по расцветке в зависимости от местности, на которой планируется использовать, также есть требования по плетению и материалам, чтобы сеть была прочной и могла использоваться многократно, можно было в считанные минуты быстро замаскироваться, и она не порвалась в самый важный момент, что очень важно в зоне боевых действий. </a:t>
            </a:r>
          </a:p>
          <a:p>
            <a:r>
              <a:rPr lang="ru-RU" sz="1550" dirty="0">
                <a:solidFill>
                  <a:schemeClr val="bg1"/>
                </a:solidFill>
              </a:rPr>
              <a:t>	В рамках проекта планируется изучить данные требования, плести маскировочные сети по соответствующим требованиям, а не стихийно. Передать опыт в другие группы, районы области, привлечь молодёжь и подрастающее поколение к добровольческой деятельности.</a:t>
            </a:r>
            <a:br>
              <a:rPr lang="ru-RU" sz="1550" dirty="0">
                <a:solidFill>
                  <a:schemeClr val="bg1"/>
                </a:solidFill>
              </a:rPr>
            </a:br>
            <a:r>
              <a:rPr lang="ru-RU" sz="1550" dirty="0">
                <a:solidFill>
                  <a:schemeClr val="bg1"/>
                </a:solidFill>
              </a:rPr>
              <a:t>	Такая сеть может в прямом смысле спасти жизнь. Название проекта «МАСКСЕТИ Нюксеница» отражает, что жители Нюксеницы и </a:t>
            </a:r>
            <a:r>
              <a:rPr lang="ru-RU" sz="1550" dirty="0" err="1">
                <a:solidFill>
                  <a:schemeClr val="bg1"/>
                </a:solidFill>
              </a:rPr>
              <a:t>Нюксенского</a:t>
            </a:r>
            <a:r>
              <a:rPr lang="ru-RU" sz="1550" dirty="0">
                <a:solidFill>
                  <a:schemeClr val="bg1"/>
                </a:solidFill>
              </a:rPr>
              <a:t> округа поддерживают и присоединяются к Всероссийскому движению.</a:t>
            </a:r>
            <a:br>
              <a:rPr lang="ru-RU" sz="1550" dirty="0">
                <a:solidFill>
                  <a:schemeClr val="bg1"/>
                </a:solidFill>
              </a:rPr>
            </a:br>
            <a:r>
              <a:rPr lang="ru-RU" sz="1550" dirty="0" err="1" smtClean="0">
                <a:solidFill>
                  <a:schemeClr val="bg1"/>
                </a:solidFill>
              </a:rPr>
              <a:t>учавствующих</a:t>
            </a:r>
            <a:r>
              <a:rPr lang="ru-RU" sz="1550" dirty="0" smtClean="0">
                <a:solidFill>
                  <a:schemeClr val="bg1"/>
                </a:solidFill>
              </a:rPr>
              <a:t> </a:t>
            </a:r>
            <a:r>
              <a:rPr lang="ru-RU" sz="1550" dirty="0">
                <a:solidFill>
                  <a:schemeClr val="bg1"/>
                </a:solidFill>
              </a:rPr>
              <a:t>в специальной военной операции (СВО) на Украине. </a:t>
            </a:r>
            <a:endParaRPr lang="ru-RU" sz="1550" dirty="0" smtClean="0">
              <a:solidFill>
                <a:schemeClr val="bg1"/>
              </a:solidFill>
            </a:endParaRPr>
          </a:p>
          <a:p>
            <a:r>
              <a:rPr lang="ru-RU" sz="1550" dirty="0" smtClean="0">
                <a:solidFill>
                  <a:schemeClr val="bg1"/>
                </a:solidFill>
              </a:rPr>
              <a:t>		Команда </a:t>
            </a:r>
            <a:r>
              <a:rPr lang="ru-RU" sz="1550" dirty="0">
                <a:solidFill>
                  <a:schemeClr val="bg1"/>
                </a:solidFill>
              </a:rPr>
              <a:t>проекта имеет некоторый опыт в добровольческой (волонтёрской) деятельности по организации </a:t>
            </a:r>
            <a:r>
              <a:rPr lang="ru-RU" sz="1550" dirty="0" smtClean="0">
                <a:solidFill>
                  <a:schemeClr val="bg1"/>
                </a:solidFill>
              </a:rPr>
              <a:t>станков для сетей, </a:t>
            </a:r>
            <a:r>
              <a:rPr lang="ru-RU" sz="1550" dirty="0">
                <a:solidFill>
                  <a:schemeClr val="bg1"/>
                </a:solidFill>
              </a:rPr>
              <a:t>приобретении материалов на народные средства. Масштаб деятельности и отчеты отражены в СМИ, социальных сетях и мессенджерах. По состоянию на 01.04.2023 собрано средств </a:t>
            </a:r>
            <a:r>
              <a:rPr lang="ru-RU" sz="1550" dirty="0" smtClean="0">
                <a:solidFill>
                  <a:schemeClr val="bg1"/>
                </a:solidFill>
              </a:rPr>
              <a:t>65950 руб</a:t>
            </a:r>
            <a:r>
              <a:rPr lang="ru-RU" sz="1550" dirty="0">
                <a:solidFill>
                  <a:schemeClr val="bg1"/>
                </a:solidFill>
              </a:rPr>
              <a:t>., на которые </a:t>
            </a:r>
            <a:r>
              <a:rPr lang="ru-RU" sz="1550" dirty="0" smtClean="0">
                <a:solidFill>
                  <a:schemeClr val="bg1"/>
                </a:solidFill>
              </a:rPr>
              <a:t>были закуплены: основа для сетей 18732 руб., ткани 28060 руб., ножницы 1050 туб. Остаток 18108 рублей. Все готовые изделия </a:t>
            </a:r>
            <a:r>
              <a:rPr lang="ru-RU" sz="1550" dirty="0">
                <a:solidFill>
                  <a:schemeClr val="bg1"/>
                </a:solidFill>
              </a:rPr>
              <a:t>направлены в зону СВО, выданы мобилизованным гражданам бесплатно. В данный момент работа всецело зависит от собственных средств и пожертвований.</a:t>
            </a:r>
            <a:r>
              <a:rPr lang="ru-RU" sz="1550" dirty="0" smtClean="0">
                <a:solidFill>
                  <a:schemeClr val="bg1"/>
                </a:solidFill>
              </a:rPr>
              <a:t/>
            </a:r>
            <a:br>
              <a:rPr lang="ru-RU" sz="1550" dirty="0" smtClean="0">
                <a:solidFill>
                  <a:schemeClr val="bg1"/>
                </a:solidFill>
              </a:rPr>
            </a:br>
            <a:r>
              <a:rPr lang="ru-RU" sz="1550" dirty="0">
                <a:solidFill>
                  <a:schemeClr val="bg1"/>
                </a:solidFill>
              </a:rPr>
              <a:t>За этими цифрами – переживания женщин за сыновей, мужей, братьев. Пришло понимание, что в поддержке нуждаются не только наши сыны в зоне СВО, но и сами женщины, находящиеся в тылу, в связи с чем снизится психологическая нагрузка.</a:t>
            </a:r>
          </a:p>
        </p:txBody>
      </p:sp>
    </p:spTree>
    <p:extLst>
      <p:ext uri="{BB962C8B-B14F-4D97-AF65-F5344CB8AC3E}">
        <p14:creationId xmlns:p14="http://schemas.microsoft.com/office/powerpoint/2010/main" val="2521415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Box 3"/>
          <p:cNvSpPr txBox="1"/>
          <p:nvPr/>
        </p:nvSpPr>
        <p:spPr>
          <a:xfrm>
            <a:off x="484632" y="813816"/>
            <a:ext cx="9966960" cy="3785652"/>
          </a:xfrm>
          <a:prstGeom prst="rect">
            <a:avLst/>
          </a:prstGeom>
          <a:noFill/>
        </p:spPr>
        <p:txBody>
          <a:bodyPr wrap="square" rtlCol="0">
            <a:spAutoFit/>
          </a:bodyPr>
          <a:lstStyle/>
          <a:p>
            <a:r>
              <a:rPr lang="ru-RU" sz="2000" b="1" dirty="0" smtClean="0">
                <a:solidFill>
                  <a:schemeClr val="bg1"/>
                </a:solidFill>
              </a:rPr>
              <a:t>Цель проекта</a:t>
            </a:r>
            <a:endParaRPr lang="ru-RU" sz="2000" b="1" dirty="0">
              <a:solidFill>
                <a:schemeClr val="bg1"/>
              </a:solidFill>
            </a:endParaRPr>
          </a:p>
          <a:p>
            <a:r>
              <a:rPr lang="ru-RU" sz="2000" dirty="0" smtClean="0">
                <a:solidFill>
                  <a:schemeClr val="bg1"/>
                </a:solidFill>
              </a:rPr>
              <a:t>-Развитие </a:t>
            </a:r>
            <a:r>
              <a:rPr lang="ru-RU" sz="2000" dirty="0">
                <a:solidFill>
                  <a:schemeClr val="bg1"/>
                </a:solidFill>
              </a:rPr>
              <a:t>добровольчества (</a:t>
            </a:r>
            <a:r>
              <a:rPr lang="ru-RU" sz="2000" dirty="0" err="1">
                <a:solidFill>
                  <a:schemeClr val="bg1"/>
                </a:solidFill>
              </a:rPr>
              <a:t>волонтёрства</a:t>
            </a:r>
            <a:r>
              <a:rPr lang="ru-RU" sz="2000" dirty="0">
                <a:solidFill>
                  <a:schemeClr val="bg1"/>
                </a:solidFill>
              </a:rPr>
              <a:t>) для плетения маскировочных сетей для воинов СВО, благотворительная деятельность, помощь воинам СВО.</a:t>
            </a:r>
          </a:p>
          <a:p>
            <a:r>
              <a:rPr lang="ru-RU" sz="2000" dirty="0">
                <a:solidFill>
                  <a:schemeClr val="bg1"/>
                </a:solidFill>
              </a:rPr>
              <a:t>Оказание психологической помощи родственникам воинов.</a:t>
            </a:r>
          </a:p>
          <a:p>
            <a:r>
              <a:rPr lang="ru-RU" sz="2000" b="1" dirty="0" smtClean="0">
                <a:solidFill>
                  <a:schemeClr val="bg1"/>
                </a:solidFill>
              </a:rPr>
              <a:t>Задачи проекта</a:t>
            </a:r>
            <a:endParaRPr lang="ru-RU" sz="2000" b="1" dirty="0">
              <a:solidFill>
                <a:schemeClr val="bg1"/>
              </a:solidFill>
            </a:endParaRPr>
          </a:p>
          <a:p>
            <a:r>
              <a:rPr lang="ru-RU" sz="2000" dirty="0">
                <a:solidFill>
                  <a:schemeClr val="bg1"/>
                </a:solidFill>
              </a:rPr>
              <a:t>Привлечение добровольцев (волонтёров) женщин, матерей, сестер, жен участников СВО.</a:t>
            </a:r>
          </a:p>
          <a:p>
            <a:r>
              <a:rPr lang="ru-RU" sz="2000" dirty="0">
                <a:solidFill>
                  <a:schemeClr val="bg1"/>
                </a:solidFill>
              </a:rPr>
              <a:t>Привлечение добровольцев (волонтёров</a:t>
            </a:r>
            <a:r>
              <a:rPr lang="ru-RU" sz="2000" dirty="0" smtClean="0">
                <a:solidFill>
                  <a:schemeClr val="bg1"/>
                </a:solidFill>
              </a:rPr>
              <a:t>) обучающихся.</a:t>
            </a:r>
            <a:endParaRPr lang="ru-RU" sz="2000" dirty="0">
              <a:solidFill>
                <a:schemeClr val="bg1"/>
              </a:solidFill>
            </a:endParaRPr>
          </a:p>
          <a:p>
            <a:r>
              <a:rPr lang="ru-RU" sz="2000" dirty="0">
                <a:solidFill>
                  <a:schemeClr val="bg1"/>
                </a:solidFill>
              </a:rPr>
              <a:t>Проведение мастер -классов по плетению </a:t>
            </a:r>
            <a:r>
              <a:rPr lang="ru-RU" sz="2000" dirty="0" err="1">
                <a:solidFill>
                  <a:schemeClr val="bg1"/>
                </a:solidFill>
              </a:rPr>
              <a:t>масксеток</a:t>
            </a:r>
            <a:r>
              <a:rPr lang="ru-RU" sz="2000" dirty="0">
                <a:solidFill>
                  <a:schemeClr val="bg1"/>
                </a:solidFill>
              </a:rPr>
              <a:t>.</a:t>
            </a:r>
          </a:p>
          <a:p>
            <a:r>
              <a:rPr lang="ru-RU" sz="2000" dirty="0">
                <a:solidFill>
                  <a:schemeClr val="bg1"/>
                </a:solidFill>
              </a:rPr>
              <a:t>Плетение </a:t>
            </a:r>
            <a:r>
              <a:rPr lang="ru-RU" sz="2000" dirty="0" err="1">
                <a:solidFill>
                  <a:schemeClr val="bg1"/>
                </a:solidFill>
              </a:rPr>
              <a:t>масксеток</a:t>
            </a:r>
            <a:r>
              <a:rPr lang="ru-RU" sz="2000" dirty="0">
                <a:solidFill>
                  <a:schemeClr val="bg1"/>
                </a:solidFill>
              </a:rPr>
              <a:t>.</a:t>
            </a:r>
          </a:p>
          <a:p>
            <a:r>
              <a:rPr lang="ru-RU" sz="2000" dirty="0">
                <a:solidFill>
                  <a:schemeClr val="bg1"/>
                </a:solidFill>
              </a:rPr>
              <a:t>Передача готовых изделий военнослужащим СВО.</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1973" y="4074160"/>
            <a:ext cx="4422986" cy="2487930"/>
          </a:xfrm>
          <a:prstGeom prst="rect">
            <a:avLst/>
          </a:prstGeom>
        </p:spPr>
      </p:pic>
    </p:spTree>
    <p:extLst>
      <p:ext uri="{BB962C8B-B14F-4D97-AF65-F5344CB8AC3E}">
        <p14:creationId xmlns:p14="http://schemas.microsoft.com/office/powerpoint/2010/main" val="1332550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Box 3"/>
          <p:cNvSpPr txBox="1"/>
          <p:nvPr/>
        </p:nvSpPr>
        <p:spPr>
          <a:xfrm>
            <a:off x="301752" y="182880"/>
            <a:ext cx="11365992" cy="6463308"/>
          </a:xfrm>
          <a:prstGeom prst="rect">
            <a:avLst/>
          </a:prstGeom>
          <a:noFill/>
        </p:spPr>
        <p:txBody>
          <a:bodyPr wrap="square" rtlCol="0">
            <a:spAutoFit/>
          </a:bodyPr>
          <a:lstStyle/>
          <a:p>
            <a:r>
              <a:rPr lang="ru-RU" b="1" dirty="0" smtClean="0">
                <a:solidFill>
                  <a:schemeClr val="bg1"/>
                </a:solidFill>
              </a:rPr>
              <a:t>	Обоснование </a:t>
            </a:r>
            <a:r>
              <a:rPr lang="ru-RU" b="1" dirty="0">
                <a:solidFill>
                  <a:schemeClr val="bg1"/>
                </a:solidFill>
              </a:rPr>
              <a:t>социальной значимости</a:t>
            </a:r>
          </a:p>
          <a:p>
            <a:r>
              <a:rPr lang="ru-RU" dirty="0" smtClean="0">
                <a:solidFill>
                  <a:schemeClr val="bg1"/>
                </a:solidFill>
              </a:rPr>
              <a:t>	Наблюдения </a:t>
            </a:r>
            <a:r>
              <a:rPr lang="ru-RU" dirty="0">
                <a:solidFill>
                  <a:schemeClr val="bg1"/>
                </a:solidFill>
              </a:rPr>
              <a:t>показывают, что женщины тяжело переживают последствия мобилизации, что отражается на их личном и социальном самочувствии. Хотя и существуют организации психологической помощи женщинам, однако, этого не достаточно. Практика показывает, что не пассивная, а активная деятельная помощь и вера в свой значимый вклад могут в значительной степени снизить уровень тревоги и страха родных и близких за тех, кто находится в зоне СВО. </a:t>
            </a:r>
            <a:endParaRPr lang="ru-RU" dirty="0" smtClean="0">
              <a:solidFill>
                <a:schemeClr val="bg1"/>
              </a:solidFill>
            </a:endParaRPr>
          </a:p>
          <a:p>
            <a:r>
              <a:rPr lang="ru-RU" dirty="0">
                <a:solidFill>
                  <a:schemeClr val="bg1"/>
                </a:solidFill>
              </a:rPr>
              <a:t>	</a:t>
            </a:r>
            <a:r>
              <a:rPr lang="ru-RU" dirty="0" smtClean="0">
                <a:solidFill>
                  <a:schemeClr val="bg1"/>
                </a:solidFill>
              </a:rPr>
              <a:t>Наряду </a:t>
            </a:r>
            <a:r>
              <a:rPr lang="ru-RU" dirty="0">
                <a:solidFill>
                  <a:schemeClr val="bg1"/>
                </a:solidFill>
              </a:rPr>
              <a:t>с решением проблемы поддержки мобилизованных граждан проект направлен на решение проблем психологической поддержки самих женщин волонтёров. </a:t>
            </a:r>
            <a:r>
              <a:rPr lang="ru-RU" dirty="0" smtClean="0">
                <a:solidFill>
                  <a:schemeClr val="bg1"/>
                </a:solidFill>
              </a:rPr>
              <a:t>	Согласно </a:t>
            </a:r>
            <a:r>
              <a:rPr lang="ru-RU" dirty="0">
                <a:solidFill>
                  <a:schemeClr val="bg1"/>
                </a:solidFill>
              </a:rPr>
              <a:t>исследованиям, женщины наиболее уязвимы в психическом плане, особенно, это касается матерей, жён, сестёр, дочерей мобилизованных воинов. </a:t>
            </a:r>
            <a:endParaRPr lang="ru-RU" dirty="0" smtClean="0">
              <a:solidFill>
                <a:schemeClr val="bg1"/>
              </a:solidFill>
            </a:endParaRPr>
          </a:p>
          <a:p>
            <a:r>
              <a:rPr lang="ru-RU" dirty="0">
                <a:solidFill>
                  <a:schemeClr val="bg1"/>
                </a:solidFill>
              </a:rPr>
              <a:t>	</a:t>
            </a:r>
            <a:r>
              <a:rPr lang="ru-RU" dirty="0" smtClean="0">
                <a:solidFill>
                  <a:schemeClr val="bg1"/>
                </a:solidFill>
              </a:rPr>
              <a:t>Волонтёрская </a:t>
            </a:r>
            <a:r>
              <a:rPr lang="ru-RU" dirty="0">
                <a:solidFill>
                  <a:schemeClr val="bg1"/>
                </a:solidFill>
              </a:rPr>
              <a:t>деятельность мотивирует и объединяет женщин разных возрастов, национальностей и религиозной принадлежности , помогает преодолеть волнения, стресс и депрессию, поддерживает воинов на передовых. </a:t>
            </a:r>
            <a:endParaRPr lang="ru-RU" dirty="0" smtClean="0">
              <a:solidFill>
                <a:schemeClr val="bg1"/>
              </a:solidFill>
            </a:endParaRPr>
          </a:p>
          <a:p>
            <a:r>
              <a:rPr lang="ru-RU" dirty="0">
                <a:solidFill>
                  <a:schemeClr val="bg1"/>
                </a:solidFill>
              </a:rPr>
              <a:t>	</a:t>
            </a:r>
            <a:r>
              <a:rPr lang="ru-RU" dirty="0" smtClean="0">
                <a:solidFill>
                  <a:schemeClr val="bg1"/>
                </a:solidFill>
              </a:rPr>
              <a:t>Таким </a:t>
            </a:r>
            <a:r>
              <a:rPr lang="ru-RU" dirty="0">
                <a:solidFill>
                  <a:schemeClr val="bg1"/>
                </a:solidFill>
              </a:rPr>
              <a:t>образом, женское </a:t>
            </a:r>
            <a:r>
              <a:rPr lang="ru-RU" dirty="0" err="1">
                <a:solidFill>
                  <a:schemeClr val="bg1"/>
                </a:solidFill>
              </a:rPr>
              <a:t>волонтёрство</a:t>
            </a:r>
            <a:r>
              <a:rPr lang="ru-RU" dirty="0">
                <a:solidFill>
                  <a:schemeClr val="bg1"/>
                </a:solidFill>
              </a:rPr>
              <a:t> способствует сплоченности, стремлению к единой цели, способствует снижению социальной напряженности.</a:t>
            </a:r>
            <a:br>
              <a:rPr lang="ru-RU" dirty="0">
                <a:solidFill>
                  <a:schemeClr val="bg1"/>
                </a:solidFill>
              </a:rPr>
            </a:br>
            <a:r>
              <a:rPr lang="ru-RU" dirty="0" smtClean="0">
                <a:solidFill>
                  <a:schemeClr val="bg1"/>
                </a:solidFill>
              </a:rPr>
              <a:t>	</a:t>
            </a:r>
            <a:r>
              <a:rPr lang="ru-RU" b="1" dirty="0" smtClean="0">
                <a:solidFill>
                  <a:schemeClr val="bg1"/>
                </a:solidFill>
              </a:rPr>
              <a:t>География </a:t>
            </a:r>
            <a:r>
              <a:rPr lang="ru-RU" b="1" dirty="0">
                <a:solidFill>
                  <a:schemeClr val="bg1"/>
                </a:solidFill>
              </a:rPr>
              <a:t>проекта</a:t>
            </a:r>
          </a:p>
          <a:p>
            <a:r>
              <a:rPr lang="ru-RU" dirty="0" smtClean="0">
                <a:solidFill>
                  <a:schemeClr val="bg1"/>
                </a:solidFill>
              </a:rPr>
              <a:t>Нюксенский муниципальный округ Вологодской области</a:t>
            </a:r>
            <a:endParaRPr lang="ru-RU" dirty="0">
              <a:solidFill>
                <a:schemeClr val="bg1"/>
              </a:solidFill>
            </a:endParaRPr>
          </a:p>
          <a:p>
            <a:r>
              <a:rPr lang="ru-RU" b="1" dirty="0" smtClean="0">
                <a:solidFill>
                  <a:schemeClr val="bg1"/>
                </a:solidFill>
              </a:rPr>
              <a:t>	Целевые </a:t>
            </a:r>
            <a:r>
              <a:rPr lang="ru-RU" b="1" dirty="0">
                <a:solidFill>
                  <a:schemeClr val="bg1"/>
                </a:solidFill>
              </a:rPr>
              <a:t>группы</a:t>
            </a:r>
          </a:p>
          <a:p>
            <a:r>
              <a:rPr lang="ru-RU" dirty="0" smtClean="0">
                <a:solidFill>
                  <a:schemeClr val="bg1"/>
                </a:solidFill>
              </a:rPr>
              <a:t>Обучающиеся школ всех возрастов более 1000 человек, </a:t>
            </a:r>
            <a:r>
              <a:rPr lang="ru-RU" dirty="0">
                <a:solidFill>
                  <a:schemeClr val="bg1"/>
                </a:solidFill>
              </a:rPr>
              <a:t>возраст </a:t>
            </a:r>
            <a:r>
              <a:rPr lang="ru-RU" dirty="0" smtClean="0">
                <a:solidFill>
                  <a:schemeClr val="bg1"/>
                </a:solidFill>
              </a:rPr>
              <a:t>8-18 </a:t>
            </a:r>
            <a:r>
              <a:rPr lang="ru-RU" dirty="0">
                <a:solidFill>
                  <a:schemeClr val="bg1"/>
                </a:solidFill>
              </a:rPr>
              <a:t>лет.</a:t>
            </a:r>
          </a:p>
          <a:p>
            <a:r>
              <a:rPr lang="ru-RU" dirty="0">
                <a:solidFill>
                  <a:schemeClr val="bg1"/>
                </a:solidFill>
              </a:rPr>
              <a:t>Работающие граждане в свободное от работы время в количестве </a:t>
            </a:r>
            <a:r>
              <a:rPr lang="ru-RU" dirty="0" smtClean="0">
                <a:solidFill>
                  <a:schemeClr val="bg1"/>
                </a:solidFill>
              </a:rPr>
              <a:t>более 50 человек </a:t>
            </a:r>
            <a:r>
              <a:rPr lang="ru-RU" dirty="0">
                <a:solidFill>
                  <a:schemeClr val="bg1"/>
                </a:solidFill>
              </a:rPr>
              <a:t>в возрасте 45-55 лет.</a:t>
            </a:r>
          </a:p>
          <a:p>
            <a:r>
              <a:rPr lang="ru-RU" dirty="0">
                <a:solidFill>
                  <a:schemeClr val="bg1"/>
                </a:solidFill>
              </a:rPr>
              <a:t>пенсионеры </a:t>
            </a:r>
            <a:r>
              <a:rPr lang="ru-RU" dirty="0" smtClean="0">
                <a:solidFill>
                  <a:schemeClr val="bg1"/>
                </a:solidFill>
              </a:rPr>
              <a:t>Нюксенского округа более 50 человек</a:t>
            </a:r>
            <a:endParaRPr lang="ru-RU" dirty="0">
              <a:solidFill>
                <a:schemeClr val="bg1"/>
              </a:solidFill>
            </a:endParaRPr>
          </a:p>
        </p:txBody>
      </p:sp>
    </p:spTree>
    <p:extLst>
      <p:ext uri="{BB962C8B-B14F-4D97-AF65-F5344CB8AC3E}">
        <p14:creationId xmlns:p14="http://schemas.microsoft.com/office/powerpoint/2010/main" val="24672456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Цитаты">
  <a:themeElements>
    <a:clrScheme name="Цитаты">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Цитаты">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Цитаты">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TM03457503[[fn=Цитаты]]</Template>
  <TotalTime>362</TotalTime>
  <Words>184</Words>
  <Application>Microsoft Office PowerPoint</Application>
  <PresentationFormat>Широкоэкранный</PresentationFormat>
  <Paragraphs>58</Paragraphs>
  <Slides>12</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12</vt:i4>
      </vt:variant>
    </vt:vector>
  </HeadingPairs>
  <TitlesOfParts>
    <vt:vector size="15" baseType="lpstr">
      <vt:lpstr>Century Gothic</vt:lpstr>
      <vt:lpstr>Wingdings 2</vt:lpstr>
      <vt:lpstr>Цитаты</vt:lpstr>
      <vt:lpstr>МАСКИРОВОЧНЫЕ СЕТИ -                        #из дома с любовью</vt:lpstr>
      <vt:lpstr>«На фронте то война, то тренировки, Нет времени черкнуть письмо домой. А детки вяжут сети-маскировки, Чтоб чей-то брат, отец остался здесь живой. Вручную раскроив обрезки ткани На «галстучки»-на «лоскутки», По сетке наплетают волонтеры Умелыми руками «паучки»</vt:lpstr>
      <vt:lpstr> ИЗ ИСТОРИИ СОЗДАНИЯ МАСКИРОВОЧНОЙ СЕТИ   Маскировочная сеть - универсальное укрытие на войне и в мирной жизни.  Идея возникновения маскировки возникла вместе с первыми армиями и началом сражений за разделение сфер влияния.    Комплекс мер, проводимых с целью ввести противника в заблуждение, замаскировать солдат и военные объекты, предпринимались еще в древности. Уже тогда, с развитием разведки, возникла необходимость скрывать информацию о местах дислокации армии, сооружений.   Мероприятия, проводимые с целью сокрытия военных объектов, способствуют внезапности атаки, сохранению боеготовности, повышению сохранности объектов. Маскировка относиться к одному из видов обеспечения войск в военное время.    Всерьез к разработке камуфляжа, маскировочных сеток, для защиты личного состава, командных пунктов, военные стратеги и тактики пришли около ста лет назад, во время начала Первой мировой войны. Хотя первые наивные попытки предпринимались давно, некоторые приемы описаны в мифах и преданиях, например, история Троянского коня.           Маскировка лишь тогда достигает цели, когда сливается с пространством, не выдавая нахождение объекта, создавая у противника иллюзию правдоподобности. Искусство быть невидимым, оставаясь на виду – главная задача хорошей маскировки. Кроме подручных и природных средств, использовались искусственные индивидуальные и коллективные маскировочные сети.</vt:lpstr>
      <vt:lpstr>Презентация PowerPoint</vt:lpstr>
      <vt:lpstr>         Богатый опыт использования в                                                       Отечественную войну    Опыт ведения военных действий показал, насколько эффективным методом является использование искусства камуфляжа. Для укрытия огневых рубежей, аэродромов, применялись не только маскирующие свойства местности, естественный ландшафт, растительность. Часто использовалось создание масок, представляющих собой конструкцию на жестком каркасе, на котором крепилось маскировочное покрытие, в виде крупноячеистой сети.    В начале войны были приняты меры по защите и сохранности памятников архитектуры. Памятники были демонтированы, частично вывезены. Сложнее обстояло дело с историческими зданиями. При маскировке дворцов в Ленинграде были использованы маскировочные сети, удачно дополненные настоящими ветвями деревьев. Некоторые купола приметных зданий, которые могли послужить ориентирами при авианалетах, было решено покрыть маскировочной краской. Но, «иглу» Адмиралтейства пришлось закрывать специально созданным тканевым чехлом, чтобы не повредить тончайший слой позолоты.</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  Всем мира и добра</vt:lpstr>
      <vt:lpstr>  Волонтерский отряд  «Луч тепла»  БОУ «Нюксенская СОШ»,  рук. Лашкова Т.М.  участвует в областном конкурсе для СВОих</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МАСКИРОВОЧНЫЕ СЕТИ -                        #из дома с любовью</dc:title>
  <dc:creator>Учитель</dc:creator>
  <cp:lastModifiedBy>Учитель</cp:lastModifiedBy>
  <cp:revision>27</cp:revision>
  <cp:lastPrinted>2023-04-18T11:33:55Z</cp:lastPrinted>
  <dcterms:created xsi:type="dcterms:W3CDTF">2023-04-18T06:43:10Z</dcterms:created>
  <dcterms:modified xsi:type="dcterms:W3CDTF">2025-03-12T09:07:55Z</dcterms:modified>
</cp:coreProperties>
</file>