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4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irce" panose="020B0604020202020204" charset="-52"/>
      <p:regular r:id="rId14"/>
    </p:embeddedFont>
    <p:embeddedFont>
      <p:font typeface="Circe Bold" panose="020B0604020202020204" charset="-52"/>
      <p:bold r:id="rId15"/>
    </p:embeddedFont>
    <p:embeddedFont>
      <p:font typeface="Circe Extra Bold" panose="020B0604020202020204" charset="-52"/>
      <p:bold r:id="rId16"/>
    </p:embeddedFont>
    <p:embeddedFont>
      <p:font typeface="Montserrat" panose="00000500000000000000" pitchFamily="2" charset="-52"/>
      <p:regular r:id="rId17"/>
      <p:bold r:id="rId18"/>
      <p:italic r:id="rId19"/>
      <p:boldItalic r:id="rId20"/>
    </p:embeddedFont>
    <p:embeddedFont>
      <p:font typeface="Montserrat Black" panose="00000A00000000000000" pitchFamily="2" charset="-52"/>
      <p:bold r:id="rId21"/>
    </p:embeddedFont>
    <p:embeddedFont>
      <p:font typeface="Montserrat ExtraBold" panose="00000900000000000000" pitchFamily="2" charset="-52"/>
      <p:bold r:id="rId22"/>
      <p:boldItalic r:id="rId23"/>
    </p:embeddedFont>
    <p:embeddedFont>
      <p:font typeface="Montserrat SemiBold" panose="00000700000000000000" pitchFamily="2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9UBovmY4iNpKhDI8WJPxHsut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лучайные-наклонные-и-смещенные-белые-кубики-блок-фон-обои-баннер-с-2234253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2204"/>
            <a:ext cx="12191999" cy="6858000"/>
          </a:xfrm>
          <a:prstGeom prst="rect">
            <a:avLst/>
          </a:prstGeom>
        </p:spPr>
      </p:pic>
      <p:pic>
        <p:nvPicPr>
          <p:cNvPr id="1027" name="Picture 3" descr="D:\Графика\церковь\ревда\СТЕНД ПОМОГАЯ кривы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544969"/>
            <a:ext cx="12192000" cy="1317012"/>
          </a:xfrm>
          <a:prstGeom prst="rect">
            <a:avLst/>
          </a:prstGeom>
          <a:noFill/>
        </p:spPr>
      </p:pic>
      <p:sp>
        <p:nvSpPr>
          <p:cNvPr id="91" name="Google Shape;91;p1"/>
          <p:cNvSpPr/>
          <p:nvPr/>
        </p:nvSpPr>
        <p:spPr>
          <a:xfrm>
            <a:off x="4932425" y="1597825"/>
            <a:ext cx="810449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none" strike="noStrike" cap="none" dirty="0">
                <a:solidFill>
                  <a:schemeClr val="dk1"/>
                </a:solidFill>
                <a:latin typeface="Circe" pitchFamily="34" charset="-52"/>
                <a:ea typeface="Montserrat Black"/>
                <a:cs typeface="Montserrat Black"/>
                <a:sym typeface="Montserrat Black"/>
              </a:rPr>
              <a:t>МЕЖДУНАРОДНАЯ ПРЕМИЯ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7100985" y="2433747"/>
            <a:ext cx="376737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Circe" pitchFamily="34" charset="-52"/>
                <a:ea typeface="Montserrat"/>
                <a:cs typeface="Montserrat"/>
                <a:sym typeface="Montserrat"/>
              </a:rPr>
              <a:t>РЕГИОНАЛЬНЫЙ ЭТАП</a:t>
            </a:r>
            <a:endParaRPr sz="1200" dirty="0">
              <a:solidFill>
                <a:schemeClr val="tx1"/>
              </a:solidFill>
              <a:latin typeface="Circe" pitchFamily="3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04921" y="4964050"/>
            <a:ext cx="3567029" cy="24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844698" y="3762240"/>
            <a:ext cx="6794811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FF0000"/>
                </a:solidFill>
                <a:latin typeface="Circe Extra Bold" pitchFamily="34" charset="-52"/>
                <a:sym typeface="Montserrat"/>
              </a:rPr>
              <a:t>«ПОМОГАЯ ОДНОМУ, </a:t>
            </a:r>
          </a:p>
          <a:p>
            <a:pPr marL="0" marR="0" lvl="0" indent="0" algn="ctr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FF0000"/>
                </a:solidFill>
                <a:latin typeface="Circe Extra Bold" pitchFamily="34" charset="-52"/>
                <a:sym typeface="Montserrat"/>
              </a:rPr>
              <a:t>СПАСАЕШЬ ВЕСЬ МИР»</a:t>
            </a:r>
            <a:endParaRPr sz="2800" dirty="0">
              <a:solidFill>
                <a:srgbClr val="FF0000"/>
              </a:solidFill>
              <a:latin typeface="Circe Extra Bold" pitchFamily="34" charset="-52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6251489" y="5337489"/>
            <a:ext cx="57489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600" dirty="0">
                <a:latin typeface="Circe" pitchFamily="34" charset="-52"/>
              </a:rPr>
              <a:t>Помощь людям, попавшим в трудную жизненную ситуацию.</a:t>
            </a:r>
            <a:endParaRPr sz="1600" dirty="0">
              <a:solidFill>
                <a:schemeClr val="tx1"/>
              </a:solidFill>
              <a:latin typeface="Circe" pitchFamily="34" charset="-52"/>
            </a:endParaRPr>
          </a:p>
        </p:txBody>
      </p:sp>
      <p:pic>
        <p:nvPicPr>
          <p:cNvPr id="1026" name="Picture 2" descr="D:\Графика\церковь\ревда\логотип дорога к жизни кривые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80472" y="468412"/>
            <a:ext cx="2512711" cy="367688"/>
          </a:xfrm>
          <a:prstGeom prst="rect">
            <a:avLst/>
          </a:prstGeom>
          <a:noFill/>
        </p:spPr>
      </p:pic>
      <p:pic>
        <p:nvPicPr>
          <p:cNvPr id="12" name="Google Shape;169;p5" descr="C:\Users\Соня\Desktop\Мывместе 2\Шаблон\Элементы\Ресурс 4@2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4181" y="1986555"/>
            <a:ext cx="1620986" cy="26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PC-SVETLANA\Desktop\free-png.ru-63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8158" y="215653"/>
            <a:ext cx="2016023" cy="955964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DB63162-6F6C-7B68-7152-12CF69EE1FC5}"/>
              </a:ext>
            </a:extLst>
          </p:cNvPr>
          <p:cNvSpPr txBox="1"/>
          <p:nvPr/>
        </p:nvSpPr>
        <p:spPr>
          <a:xfrm>
            <a:off x="5844698" y="3278862"/>
            <a:ext cx="65625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ПРОЕКТ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Безымянный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3" descr="D:\Графика\церковь\ревда\СТЕНД ПОМОГАЯ кривы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5544969"/>
            <a:ext cx="12192000" cy="1317012"/>
          </a:xfrm>
          <a:prstGeom prst="rect">
            <a:avLst/>
          </a:prstGeom>
          <a:noFill/>
        </p:spPr>
      </p:pic>
      <p:sp>
        <p:nvSpPr>
          <p:cNvPr id="21" name="Google Shape;106;p2"/>
          <p:cNvSpPr/>
          <p:nvPr/>
        </p:nvSpPr>
        <p:spPr>
          <a:xfrm>
            <a:off x="3824931" y="570370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07;p2"/>
          <p:cNvSpPr/>
          <p:nvPr/>
        </p:nvSpPr>
        <p:spPr>
          <a:xfrm>
            <a:off x="400862" y="470542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4000" b="1" dirty="0">
                <a:solidFill>
                  <a:schemeClr val="dk1"/>
                </a:solidFill>
                <a:latin typeface="Circe Bold" pitchFamily="34" charset="-52"/>
                <a:ea typeface="Montserrat Black"/>
                <a:cs typeface="Montserrat Black"/>
                <a:sym typeface="Montserrat Black"/>
              </a:rPr>
              <a:t>О ПРОЕКТЕ</a:t>
            </a:r>
            <a:endParaRPr sz="4000">
              <a:solidFill>
                <a:schemeClr val="dk1"/>
              </a:solidFill>
              <a:latin typeface="Circe Bold" pitchFamily="34" charset="-52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08;p2"/>
          <p:cNvSpPr txBox="1"/>
          <p:nvPr/>
        </p:nvSpPr>
        <p:spPr>
          <a:xfrm>
            <a:off x="4061674" y="616252"/>
            <a:ext cx="1800710" cy="36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2400" dirty="0">
                <a:solidFill>
                  <a:schemeClr val="lt1"/>
                </a:solidFill>
                <a:latin typeface="Circe Extra Bold" pitchFamily="34" charset="-52"/>
                <a:ea typeface="Montserrat"/>
                <a:cs typeface="Montserrat"/>
                <a:sym typeface="Montserrat"/>
              </a:rPr>
              <a:t>КТО МЫ?</a:t>
            </a:r>
            <a:endParaRPr sz="2400">
              <a:latin typeface="Circe Extra Bold" pitchFamily="34" charset="-52"/>
            </a:endParaRPr>
          </a:p>
        </p:txBody>
      </p:sp>
      <p:pic>
        <p:nvPicPr>
          <p:cNvPr id="24" name="Google Shape;110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552032" y="1337246"/>
            <a:ext cx="360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11;p2"/>
          <p:cNvSpPr txBox="1"/>
          <p:nvPr/>
        </p:nvSpPr>
        <p:spPr>
          <a:xfrm>
            <a:off x="1729665" y="1449912"/>
            <a:ext cx="3696307" cy="581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000" dirty="0">
                <a:solidFill>
                  <a:schemeClr val="bg1"/>
                </a:solidFill>
                <a:latin typeface="Circe" pitchFamily="34" charset="-52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проекта:</a:t>
            </a:r>
            <a:endParaRPr sz="2000">
              <a:solidFill>
                <a:schemeClr val="bg1"/>
              </a:solidFill>
              <a:latin typeface="Circe" pitchFamily="34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" name="Google Shape;116;p2"/>
          <p:cNvSpPr txBox="1"/>
          <p:nvPr/>
        </p:nvSpPr>
        <p:spPr>
          <a:xfrm>
            <a:off x="5263198" y="1306980"/>
            <a:ext cx="524682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ru-RU" sz="1600" dirty="0">
                <a:latin typeface="Circe" pitchFamily="34" charset="-52"/>
              </a:rPr>
              <a:t>По статистическим данным в Свердловской области 8,9 % людей имеют денежные доходы ниже величины прожиточного минимума и находятся за чертой бедности. </a:t>
            </a:r>
            <a:br>
              <a:rPr lang="ru-RU" sz="1600" dirty="0">
                <a:solidFill>
                  <a:schemeClr val="dk1"/>
                </a:solidFill>
                <a:latin typeface="Circe" pitchFamily="34" charset="-52"/>
                <a:ea typeface="Montserrat SemiBold"/>
                <a:cs typeface="Montserrat SemiBold"/>
                <a:sym typeface="Montserrat SemiBold"/>
              </a:rPr>
            </a:br>
            <a:endParaRPr sz="1600">
              <a:solidFill>
                <a:schemeClr val="accent6"/>
              </a:solidFill>
              <a:latin typeface="Circe" pitchFamily="3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9" name="Google Shape;117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552033" y="2579925"/>
            <a:ext cx="3600000" cy="623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552032" y="3626730"/>
            <a:ext cx="36000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20;p2"/>
          <p:cNvSpPr txBox="1"/>
          <p:nvPr/>
        </p:nvSpPr>
        <p:spPr>
          <a:xfrm>
            <a:off x="1715597" y="3751598"/>
            <a:ext cx="4625331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2000" dirty="0">
                <a:solidFill>
                  <a:schemeClr val="bg1"/>
                </a:solidFill>
                <a:latin typeface="Circe" pitchFamily="34" charset="-52"/>
                <a:ea typeface="Montserrat SemiBold"/>
                <a:cs typeface="Montserrat SemiBold"/>
                <a:sym typeface="Montserrat SemiBold"/>
              </a:rPr>
              <a:t>Цель:</a:t>
            </a:r>
            <a:endParaRPr sz="2000">
              <a:solidFill>
                <a:schemeClr val="bg1"/>
              </a:solidFill>
              <a:latin typeface="Circe" pitchFamily="3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2" name="Google Shape;121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552033" y="4626364"/>
            <a:ext cx="36000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22;p2"/>
          <p:cNvSpPr txBox="1"/>
          <p:nvPr/>
        </p:nvSpPr>
        <p:spPr>
          <a:xfrm>
            <a:off x="1729665" y="4731804"/>
            <a:ext cx="4625331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2000" dirty="0">
                <a:solidFill>
                  <a:schemeClr val="bg1"/>
                </a:solidFill>
                <a:latin typeface="Circe" pitchFamily="34" charset="-52"/>
                <a:ea typeface="Montserrat SemiBold"/>
                <a:cs typeface="Montserrat SemiBold"/>
                <a:sym typeface="Montserrat SemiBold"/>
              </a:rPr>
              <a:t>Задачи:</a:t>
            </a:r>
            <a:endParaRPr sz="2000">
              <a:solidFill>
                <a:schemeClr val="bg1"/>
              </a:solidFill>
              <a:latin typeface="Circe" pitchFamily="34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4" name="Google Shape;123;p2"/>
          <p:cNvSpPr txBox="1"/>
          <p:nvPr/>
        </p:nvSpPr>
        <p:spPr>
          <a:xfrm>
            <a:off x="5255560" y="2563357"/>
            <a:ext cx="4462616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ru-RU" sz="1600" dirty="0">
                <a:latin typeface="Circe" pitchFamily="34" charset="-52"/>
              </a:rPr>
              <a:t>Бездомные, малоимущие, пенсионеры, </a:t>
            </a:r>
            <a:r>
              <a:rPr lang="ru-RU" sz="1600" dirty="0" err="1">
                <a:latin typeface="Circe" pitchFamily="34" charset="-52"/>
              </a:rPr>
              <a:t>алко</a:t>
            </a:r>
            <a:r>
              <a:rPr lang="ru-RU" sz="1600" dirty="0">
                <a:latin typeface="Circe" pitchFamily="34" charset="-52"/>
              </a:rPr>
              <a:t> </a:t>
            </a:r>
          </a:p>
          <a:p>
            <a:pPr lvl="0">
              <a:buClr>
                <a:schemeClr val="dk1"/>
              </a:buClr>
              <a:buSzPts val="1400"/>
            </a:pPr>
            <a:r>
              <a:rPr lang="ru-RU" sz="1600" dirty="0">
                <a:latin typeface="Circe" pitchFamily="34" charset="-52"/>
              </a:rPr>
              <a:t>и наркозависимые, освободившиеся из мест лишения свободы.</a:t>
            </a:r>
            <a:endParaRPr sz="1600">
              <a:solidFill>
                <a:schemeClr val="accent6"/>
              </a:solidFill>
              <a:latin typeface="Circe" pitchFamily="34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" name="Google Shape;124;p2"/>
          <p:cNvSpPr txBox="1"/>
          <p:nvPr/>
        </p:nvSpPr>
        <p:spPr>
          <a:xfrm>
            <a:off x="5241943" y="3577602"/>
            <a:ext cx="5495290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ru-RU" sz="1600" dirty="0">
                <a:latin typeface="Circe" pitchFamily="34" charset="-52"/>
              </a:rPr>
              <a:t>Улучшение качества оказания комплексной социальной помощи людям, попавшим в трудную жизненную ситуацию в ГО Ревда Свердловской области.</a:t>
            </a:r>
            <a:br>
              <a:rPr lang="ru-RU" sz="1600" dirty="0">
                <a:solidFill>
                  <a:schemeClr val="dk1"/>
                </a:solidFill>
                <a:latin typeface="Circe" pitchFamily="34" charset="-52"/>
                <a:ea typeface="Montserrat SemiBold"/>
                <a:cs typeface="Montserrat SemiBold"/>
                <a:sym typeface="Montserrat SemiBold"/>
              </a:rPr>
            </a:br>
            <a:endParaRPr sz="1600">
              <a:solidFill>
                <a:schemeClr val="accent6"/>
              </a:solidFill>
              <a:latin typeface="Circe" pitchFamily="34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6" name="Google Shape;125;p2"/>
          <p:cNvSpPr txBox="1"/>
          <p:nvPr/>
        </p:nvSpPr>
        <p:spPr>
          <a:xfrm>
            <a:off x="5243871" y="4573358"/>
            <a:ext cx="5309409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dirty="0">
                <a:latin typeface="Circe" pitchFamily="34" charset="-52"/>
              </a:rPr>
              <a:t>Организовать раздачу </a:t>
            </a:r>
            <a:r>
              <a:rPr lang="ru-RU" sz="1600" b="1" dirty="0">
                <a:latin typeface="Circe" pitchFamily="34" charset="-52"/>
              </a:rPr>
              <a:t>бесплатных горячих обедов</a:t>
            </a:r>
            <a:r>
              <a:rPr lang="ru-RU" sz="1600" dirty="0">
                <a:latin typeface="Circe" pitchFamily="34" charset="-52"/>
              </a:rPr>
              <a:t>. Обеспечить оказание первой </a:t>
            </a:r>
            <a:r>
              <a:rPr lang="ru-RU" sz="1600" b="1" dirty="0">
                <a:latin typeface="Circe" pitchFamily="34" charset="-52"/>
              </a:rPr>
              <a:t>медицинской помощи </a:t>
            </a:r>
            <a:r>
              <a:rPr lang="ru-RU" sz="1600" dirty="0">
                <a:latin typeface="Circe" pitchFamily="34" charset="-52"/>
              </a:rPr>
              <a:t>нуждающимся, сопровождение в мед. учреждения. Содействовать направлению людей для прохождения курса </a:t>
            </a:r>
            <a:r>
              <a:rPr lang="ru-RU" sz="1600" b="1" dirty="0">
                <a:latin typeface="Circe" pitchFamily="34" charset="-52"/>
              </a:rPr>
              <a:t>социальной реабилитации</a:t>
            </a:r>
            <a:r>
              <a:rPr lang="ru-RU" sz="1600" dirty="0">
                <a:latin typeface="Circe" pitchFamily="34" charset="-52"/>
              </a:rPr>
              <a:t>. Организовать </a:t>
            </a:r>
            <a:r>
              <a:rPr lang="ru-RU" sz="1600" b="1" dirty="0">
                <a:latin typeface="Circe" pitchFamily="34" charset="-52"/>
              </a:rPr>
              <a:t>раздачу верхней одежды </a:t>
            </a:r>
            <a:r>
              <a:rPr lang="ru-RU" sz="1600" dirty="0">
                <a:latin typeface="Circe" pitchFamily="34" charset="-52"/>
              </a:rPr>
              <a:t>и предметов первой необходимости. </a:t>
            </a:r>
            <a:r>
              <a:rPr lang="ru-RU" sz="1600" b="1" dirty="0">
                <a:latin typeface="Circe" pitchFamily="34" charset="-52"/>
              </a:rPr>
              <a:t>Распространить информацию о проекте</a:t>
            </a:r>
            <a:r>
              <a:rPr lang="ru-RU" sz="1600" dirty="0">
                <a:latin typeface="Circe" pitchFamily="34" charset="-52"/>
              </a:rPr>
              <a:t>.</a:t>
            </a:r>
            <a:br>
              <a:rPr lang="ru-RU" sz="1600" dirty="0">
                <a:solidFill>
                  <a:schemeClr val="dk1"/>
                </a:solidFill>
                <a:latin typeface="Circe" pitchFamily="34" charset="-52"/>
                <a:ea typeface="Montserrat SemiBold"/>
                <a:cs typeface="Montserrat SemiBold"/>
                <a:sym typeface="Montserrat SemiBold"/>
              </a:rPr>
            </a:br>
            <a:endParaRPr sz="1600">
              <a:solidFill>
                <a:schemeClr val="accent6"/>
              </a:solidFill>
              <a:latin typeface="Circe" pitchFamily="34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7" name="Google Shape;111;p2"/>
          <p:cNvSpPr txBox="1"/>
          <p:nvPr/>
        </p:nvSpPr>
        <p:spPr>
          <a:xfrm>
            <a:off x="1713252" y="2749909"/>
            <a:ext cx="3696307" cy="38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000" dirty="0">
                <a:solidFill>
                  <a:schemeClr val="bg1"/>
                </a:solidFill>
                <a:latin typeface="Circe" pitchFamily="34" charset="-52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endParaRPr sz="2000">
              <a:solidFill>
                <a:schemeClr val="bg1"/>
              </a:solidFill>
              <a:latin typeface="Circe" pitchFamily="3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B442C1-FFA0-C9A1-76DF-F31AB247F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4136" y="516298"/>
            <a:ext cx="2511770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случайные-наклонные-и-смещенные-белые-кубики-блок-фон-обои-баннер-с-2234253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/>
          <p:nvPr/>
        </p:nvSpPr>
        <p:spPr>
          <a:xfrm>
            <a:off x="8232791" y="4811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irce Bold" pitchFamily="34" charset="-52"/>
                <a:ea typeface="Montserrat Black"/>
                <a:cs typeface="Montserrat Black"/>
                <a:sym typeface="Montserrat Black"/>
              </a:rPr>
              <a:t>О ПРОЕКТЕ</a:t>
            </a:r>
            <a:endParaRPr sz="4000">
              <a:solidFill>
                <a:schemeClr val="dk1"/>
              </a:solidFill>
              <a:latin typeface="Circe Bold" pitchFamily="34" charset="-52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93016" y="1238250"/>
            <a:ext cx="6998433" cy="500929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9608923" y="3656084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b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106;p2"/>
          <p:cNvSpPr/>
          <p:nvPr/>
        </p:nvSpPr>
        <p:spPr>
          <a:xfrm>
            <a:off x="9157206" y="1204229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8;p2"/>
          <p:cNvSpPr txBox="1"/>
          <p:nvPr/>
        </p:nvSpPr>
        <p:spPr>
          <a:xfrm>
            <a:off x="9393949" y="1250111"/>
            <a:ext cx="1800710" cy="36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2400" dirty="0">
                <a:solidFill>
                  <a:schemeClr val="lt1"/>
                </a:solidFill>
                <a:latin typeface="Circe Extra Bold" pitchFamily="34" charset="-52"/>
                <a:ea typeface="Montserrat"/>
                <a:cs typeface="Montserrat"/>
                <a:sym typeface="Montserrat"/>
              </a:rPr>
              <a:t>КТО МЫ?</a:t>
            </a:r>
            <a:endParaRPr sz="2400">
              <a:latin typeface="Circe Extra Bold" pitchFamily="34" charset="-52"/>
            </a:endParaRPr>
          </a:p>
        </p:txBody>
      </p:sp>
      <p:sp>
        <p:nvSpPr>
          <p:cNvPr id="11" name="Google Shape;143;p3"/>
          <p:cNvSpPr txBox="1"/>
          <p:nvPr/>
        </p:nvSpPr>
        <p:spPr>
          <a:xfrm>
            <a:off x="936654" y="1455875"/>
            <a:ext cx="6719688" cy="56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ru-RU" sz="2400" b="1">
                <a:solidFill>
                  <a:schemeClr val="dk1"/>
                </a:solidFill>
                <a:latin typeface="Circe" pitchFamily="34" charset="-52"/>
                <a:ea typeface="Montserrat SemiBold"/>
                <a:cs typeface="Montserrat SemiBold"/>
                <a:sym typeface="Montserrat SemiBold"/>
              </a:rPr>
              <a:t>Основные мероприятия:</a:t>
            </a:r>
            <a:endParaRPr sz="2400" b="1">
              <a:latin typeface="Circe" pitchFamily="34" charset="-52"/>
            </a:endParaRPr>
          </a:p>
        </p:txBody>
      </p:sp>
      <p:pic>
        <p:nvPicPr>
          <p:cNvPr id="12" name="Рисунок 11" descr="FalqzLSPUUQ.jpg"/>
          <p:cNvPicPr>
            <a:picLocks noChangeAspect="1"/>
          </p:cNvPicPr>
          <p:nvPr/>
        </p:nvPicPr>
        <p:blipFill>
          <a:blip r:embed="rId7"/>
          <a:srcRect l="14317" r="17815"/>
          <a:stretch>
            <a:fillRect/>
          </a:stretch>
        </p:blipFill>
        <p:spPr>
          <a:xfrm>
            <a:off x="8162548" y="2743200"/>
            <a:ext cx="3134102" cy="3467100"/>
          </a:xfrm>
          <a:prstGeom prst="rect">
            <a:avLst/>
          </a:prstGeom>
        </p:spPr>
      </p:pic>
      <p:sp>
        <p:nvSpPr>
          <p:cNvPr id="15" name="Google Shape;143;p3"/>
          <p:cNvSpPr txBox="1"/>
          <p:nvPr/>
        </p:nvSpPr>
        <p:spPr>
          <a:xfrm>
            <a:off x="959334" y="1987460"/>
            <a:ext cx="6719688" cy="56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2600"/>
              </a:lnSpc>
            </a:pPr>
            <a:r>
              <a:rPr lang="ru-RU" sz="2000" dirty="0">
                <a:latin typeface="Circe" pitchFamily="34" charset="-52"/>
              </a:rPr>
              <a:t>Для улучшения качества оказания комплексной социальной помощи людям, в ГО Ревда планируется:</a:t>
            </a:r>
            <a:br>
              <a:rPr lang="ru-RU" sz="2000" dirty="0">
                <a:latin typeface="Circe" pitchFamily="34" charset="-52"/>
              </a:rPr>
            </a:br>
            <a:r>
              <a:rPr lang="ru-RU" sz="2000" dirty="0">
                <a:latin typeface="Circe" pitchFamily="34" charset="-52"/>
              </a:rPr>
              <a:t>- организовать раздачу бесплатных горячих обедов для        </a:t>
            </a:r>
          </a:p>
          <a:p>
            <a:pPr>
              <a:lnSpc>
                <a:spcPts val="2600"/>
              </a:lnSpc>
            </a:pPr>
            <a:r>
              <a:rPr lang="ru-RU" sz="2000" dirty="0">
                <a:latin typeface="Circe" pitchFamily="34" charset="-52"/>
              </a:rPr>
              <a:t>   людей, попавших в трудную жизненную ситуацию</a:t>
            </a:r>
            <a:br>
              <a:rPr lang="ru-RU" sz="2000" dirty="0">
                <a:latin typeface="Circe" pitchFamily="34" charset="-52"/>
              </a:rPr>
            </a:br>
            <a:r>
              <a:rPr lang="ru-RU" sz="2000" dirty="0">
                <a:latin typeface="Circe" pitchFamily="34" charset="-52"/>
              </a:rPr>
              <a:t>- обеспечить оказание первой медицинской помощи </a:t>
            </a:r>
          </a:p>
          <a:p>
            <a:pPr>
              <a:lnSpc>
                <a:spcPts val="2600"/>
              </a:lnSpc>
            </a:pPr>
            <a:r>
              <a:rPr lang="ru-RU" sz="2000" dirty="0">
                <a:latin typeface="Circe" pitchFamily="34" charset="-52"/>
              </a:rPr>
              <a:t>   нуждающимся, сопровождение в медицинские</a:t>
            </a:r>
          </a:p>
          <a:p>
            <a:pPr>
              <a:lnSpc>
                <a:spcPts val="2600"/>
              </a:lnSpc>
            </a:pPr>
            <a:r>
              <a:rPr lang="ru-RU" sz="2000" dirty="0">
                <a:latin typeface="Circe" pitchFamily="34" charset="-52"/>
              </a:rPr>
              <a:t>   учреждения</a:t>
            </a:r>
            <a:br>
              <a:rPr lang="ru-RU" sz="2000" dirty="0">
                <a:latin typeface="Circe" pitchFamily="34" charset="-52"/>
              </a:rPr>
            </a:br>
            <a:r>
              <a:rPr lang="ru-RU" sz="2000" dirty="0">
                <a:latin typeface="Circe" pitchFamily="34" charset="-52"/>
              </a:rPr>
              <a:t>- содействовать направлению людей для прохождения</a:t>
            </a:r>
          </a:p>
          <a:p>
            <a:pPr>
              <a:lnSpc>
                <a:spcPts val="2600"/>
              </a:lnSpc>
            </a:pPr>
            <a:r>
              <a:rPr lang="ru-RU" sz="2000" dirty="0">
                <a:latin typeface="Circe" pitchFamily="34" charset="-52"/>
              </a:rPr>
              <a:t>   курса социальной реабилитации</a:t>
            </a:r>
            <a:br>
              <a:rPr lang="ru-RU" sz="2000" dirty="0">
                <a:latin typeface="Circe" pitchFamily="34" charset="-52"/>
              </a:rPr>
            </a:br>
            <a:r>
              <a:rPr lang="ru-RU" sz="2000" dirty="0">
                <a:latin typeface="Circe" pitchFamily="34" charset="-52"/>
              </a:rPr>
              <a:t>- организовать раздачу верхней одежды и предметов </a:t>
            </a:r>
          </a:p>
          <a:p>
            <a:pPr>
              <a:lnSpc>
                <a:spcPts val="2600"/>
              </a:lnSpc>
            </a:pPr>
            <a:r>
              <a:rPr lang="ru-RU" sz="2000" dirty="0">
                <a:latin typeface="Circe" pitchFamily="34" charset="-52"/>
              </a:rPr>
              <a:t>   первой необходимости.</a:t>
            </a:r>
          </a:p>
          <a:p>
            <a:pPr>
              <a:lnSpc>
                <a:spcPts val="2600"/>
              </a:lnSpc>
            </a:pPr>
            <a:r>
              <a:rPr lang="ru-RU" sz="2000" dirty="0">
                <a:latin typeface="Circe" pitchFamily="34" charset="-52"/>
              </a:rPr>
              <a:t>- распространить информацию о проекте</a:t>
            </a:r>
            <a:endParaRPr sz="2000">
              <a:latin typeface="Circe" pitchFamily="34" charset="-52"/>
            </a:endParaRPr>
          </a:p>
        </p:txBody>
      </p:sp>
      <p:pic>
        <p:nvPicPr>
          <p:cNvPr id="17" name="Picture 3" descr="D:\Графика\церковь\ревда\СТЕНД ПОМОГАЯ кривые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 flipV="1">
            <a:off x="0" y="5544969"/>
            <a:ext cx="12192000" cy="1317012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680846-E763-673A-2467-4F3D60DE44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777" y="503051"/>
            <a:ext cx="2511770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случайные-наклонные-и-смещенные-белые-кубики-блок-фон-обои-баннер-с-2234253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8" name="Picture 3" descr="D:\Графика\церковь\ревда\СТЕНД ПОМОГАЯ кривы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 flipV="1">
            <a:off x="0" y="5544969"/>
            <a:ext cx="12192000" cy="1317012"/>
          </a:xfrm>
          <a:prstGeom prst="rect">
            <a:avLst/>
          </a:prstGeom>
          <a:noFill/>
        </p:spPr>
      </p:pic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/>
          <p:nvPr/>
        </p:nvSpPr>
        <p:spPr>
          <a:xfrm>
            <a:off x="8232791" y="4811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irce Bold" pitchFamily="34" charset="-52"/>
                <a:ea typeface="Montserrat Black"/>
                <a:cs typeface="Montserrat Black"/>
                <a:sym typeface="Montserrat Black"/>
              </a:rPr>
              <a:t>О ПРОЕКТЕ</a:t>
            </a:r>
            <a:endParaRPr sz="4000">
              <a:solidFill>
                <a:schemeClr val="dk1"/>
              </a:solidFill>
              <a:latin typeface="Circe Bold" pitchFamily="34" charset="-52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7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93016" y="1238250"/>
            <a:ext cx="6998433" cy="500929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9608923" y="3656084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b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106;p2"/>
          <p:cNvSpPr/>
          <p:nvPr/>
        </p:nvSpPr>
        <p:spPr>
          <a:xfrm>
            <a:off x="9157206" y="1204229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8;p2"/>
          <p:cNvSpPr txBox="1"/>
          <p:nvPr/>
        </p:nvSpPr>
        <p:spPr>
          <a:xfrm>
            <a:off x="9393949" y="1250111"/>
            <a:ext cx="1800710" cy="36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2400" dirty="0">
                <a:solidFill>
                  <a:schemeClr val="lt1"/>
                </a:solidFill>
                <a:latin typeface="Circe Extra Bold" pitchFamily="34" charset="-52"/>
                <a:ea typeface="Montserrat"/>
                <a:cs typeface="Montserrat"/>
                <a:sym typeface="Montserrat"/>
              </a:rPr>
              <a:t>КТО МЫ?</a:t>
            </a:r>
            <a:endParaRPr sz="2400">
              <a:latin typeface="Circe Extra Bold" pitchFamily="34" charset="-52"/>
            </a:endParaRPr>
          </a:p>
        </p:txBody>
      </p:sp>
      <p:sp>
        <p:nvSpPr>
          <p:cNvPr id="11" name="Google Shape;143;p3"/>
          <p:cNvSpPr txBox="1"/>
          <p:nvPr/>
        </p:nvSpPr>
        <p:spPr>
          <a:xfrm>
            <a:off x="936654" y="1455875"/>
            <a:ext cx="6719688" cy="56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2400" b="1" dirty="0">
                <a:solidFill>
                  <a:schemeClr val="dk1"/>
                </a:solidFill>
                <a:latin typeface="Circe" pitchFamily="34" charset="-52"/>
                <a:ea typeface="Montserrat"/>
                <a:cs typeface="Montserrat"/>
                <a:sym typeface="Montserrat"/>
              </a:rPr>
              <a:t>Качественные и количественные результаты:</a:t>
            </a:r>
            <a:endParaRPr sz="2400" b="1">
              <a:latin typeface="Circe" pitchFamily="34" charset="-52"/>
            </a:endParaRPr>
          </a:p>
        </p:txBody>
      </p:sp>
      <p:sp>
        <p:nvSpPr>
          <p:cNvPr id="15" name="Google Shape;143;p3"/>
          <p:cNvSpPr txBox="1"/>
          <p:nvPr/>
        </p:nvSpPr>
        <p:spPr>
          <a:xfrm>
            <a:off x="940284" y="1987460"/>
            <a:ext cx="6719688" cy="56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dirty="0">
                <a:latin typeface="Circe" pitchFamily="34" charset="-52"/>
              </a:rPr>
              <a:t>В ГО Ревда будет снижено социальное напряжение в целевых группах, повысится осведомленность населения о видах и путях получения социальной помощи, снизится уровень преступности, снизится распространение заболеваний среди бездомных и людей с низкой социальной ответственностью, усилится волонтерское движение в ГО Ревда, улучшится взаимодействие НКО </a:t>
            </a:r>
            <a:endParaRPr lang="en-US" sz="2000" dirty="0">
              <a:latin typeface="Circe" pitchFamily="34" charset="-52"/>
            </a:endParaRPr>
          </a:p>
          <a:p>
            <a:r>
              <a:rPr lang="ru-RU" sz="2000" dirty="0">
                <a:latin typeface="Circe" pitchFamily="34" charset="-52"/>
              </a:rPr>
              <a:t>и государственных структур.</a:t>
            </a:r>
            <a:endParaRPr sz="2000">
              <a:latin typeface="Circe" pitchFamily="34" charset="-52"/>
            </a:endParaRPr>
          </a:p>
        </p:txBody>
      </p:sp>
      <p:pic>
        <p:nvPicPr>
          <p:cNvPr id="3075" name="Picture 3" descr="C:\Users\PC-SVETLANA\Desktop\357016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9818" y="4729825"/>
            <a:ext cx="577209" cy="577209"/>
          </a:xfrm>
          <a:prstGeom prst="rect">
            <a:avLst/>
          </a:prstGeom>
          <a:noFill/>
        </p:spPr>
      </p:pic>
      <p:pic>
        <p:nvPicPr>
          <p:cNvPr id="3078" name="Picture 6" descr="D:\Загрузки\kisspng-lab-coats-computer-icons-outerwear-laboratory-coat-5ace7346218180.374783421523479366137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01159" y="4779081"/>
            <a:ext cx="472198" cy="472198"/>
          </a:xfrm>
          <a:prstGeom prst="rect">
            <a:avLst/>
          </a:prstGeom>
          <a:noFill/>
        </p:spPr>
      </p:pic>
      <p:pic>
        <p:nvPicPr>
          <p:cNvPr id="3079" name="Picture 7" descr="C:\Users\PC-SVETLANA\Desktop\147825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83235" y="4784880"/>
            <a:ext cx="451062" cy="451062"/>
          </a:xfrm>
          <a:prstGeom prst="rect">
            <a:avLst/>
          </a:prstGeom>
          <a:noFill/>
        </p:spPr>
      </p:pic>
      <p:pic>
        <p:nvPicPr>
          <p:cNvPr id="3081" name="Picture 9" descr="C:\Users\PC-SVETLANA\Desktop\98137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61553" y="4759037"/>
            <a:ext cx="505822" cy="505822"/>
          </a:xfrm>
          <a:prstGeom prst="rect">
            <a:avLst/>
          </a:prstGeom>
          <a:noFill/>
        </p:spPr>
      </p:pic>
      <p:pic>
        <p:nvPicPr>
          <p:cNvPr id="3088" name="Picture 16" descr="D:\Загрузки\png-transparent-computer-icons-share-icon-information-society-text-monochrome-volunteering 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87402" y="4799018"/>
            <a:ext cx="451392" cy="458261"/>
          </a:xfrm>
          <a:prstGeom prst="rect">
            <a:avLst/>
          </a:prstGeom>
          <a:noFill/>
        </p:spPr>
      </p:pic>
      <p:sp>
        <p:nvSpPr>
          <p:cNvPr id="29" name="Google Shape;108;p2"/>
          <p:cNvSpPr txBox="1"/>
          <p:nvPr/>
        </p:nvSpPr>
        <p:spPr>
          <a:xfrm>
            <a:off x="1142705" y="5328254"/>
            <a:ext cx="884391" cy="36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2400" dirty="0">
                <a:solidFill>
                  <a:schemeClr val="lt1"/>
                </a:solidFill>
                <a:latin typeface="Circe Bold" pitchFamily="34" charset="-52"/>
                <a:sym typeface="Montserrat"/>
              </a:rPr>
              <a:t>3</a:t>
            </a:r>
            <a:r>
              <a:rPr lang="en-US" sz="2400" dirty="0">
                <a:solidFill>
                  <a:schemeClr val="lt1"/>
                </a:solidFill>
                <a:latin typeface="Circe Bold" pitchFamily="34" charset="-52"/>
                <a:sym typeface="Montserrat"/>
              </a:rPr>
              <a:t>500</a:t>
            </a:r>
            <a:endParaRPr sz="2400">
              <a:latin typeface="Circe Bold" pitchFamily="34" charset="-52"/>
            </a:endParaRPr>
          </a:p>
        </p:txBody>
      </p:sp>
      <p:sp>
        <p:nvSpPr>
          <p:cNvPr id="30" name="Google Shape;108;p2"/>
          <p:cNvSpPr txBox="1"/>
          <p:nvPr/>
        </p:nvSpPr>
        <p:spPr>
          <a:xfrm>
            <a:off x="2208351" y="5327923"/>
            <a:ext cx="719292" cy="36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2400" dirty="0">
                <a:solidFill>
                  <a:schemeClr val="lt1"/>
                </a:solidFill>
                <a:latin typeface="Circe Bold" pitchFamily="34" charset="-52"/>
                <a:sym typeface="Montserrat"/>
              </a:rPr>
              <a:t>20</a:t>
            </a:r>
            <a:r>
              <a:rPr lang="en-US" sz="2400" dirty="0">
                <a:solidFill>
                  <a:schemeClr val="lt1"/>
                </a:solidFill>
                <a:latin typeface="Circe Bold" pitchFamily="34" charset="-52"/>
                <a:sym typeface="Montserrat"/>
              </a:rPr>
              <a:t>0</a:t>
            </a:r>
            <a:endParaRPr sz="2400">
              <a:latin typeface="Circe Bold" pitchFamily="34" charset="-52"/>
            </a:endParaRPr>
          </a:p>
        </p:txBody>
      </p:sp>
      <p:sp>
        <p:nvSpPr>
          <p:cNvPr id="31" name="Google Shape;108;p2"/>
          <p:cNvSpPr txBox="1"/>
          <p:nvPr/>
        </p:nvSpPr>
        <p:spPr>
          <a:xfrm>
            <a:off x="4088416" y="5338646"/>
            <a:ext cx="723910" cy="36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2400" dirty="0">
                <a:solidFill>
                  <a:schemeClr val="lt1"/>
                </a:solidFill>
                <a:latin typeface="Circe Bold" pitchFamily="34" charset="-52"/>
                <a:sym typeface="Montserrat"/>
              </a:rPr>
              <a:t>75</a:t>
            </a:r>
            <a:r>
              <a:rPr lang="en-US" sz="2400" dirty="0">
                <a:solidFill>
                  <a:schemeClr val="lt1"/>
                </a:solidFill>
                <a:latin typeface="Circe Bold" pitchFamily="34" charset="-52"/>
                <a:sym typeface="Montserrat"/>
              </a:rPr>
              <a:t>0</a:t>
            </a:r>
            <a:endParaRPr sz="2400">
              <a:latin typeface="Circe Bold" pitchFamily="34" charset="-52"/>
            </a:endParaRPr>
          </a:p>
        </p:txBody>
      </p:sp>
      <p:sp>
        <p:nvSpPr>
          <p:cNvPr id="32" name="Google Shape;108;p2"/>
          <p:cNvSpPr txBox="1"/>
          <p:nvPr/>
        </p:nvSpPr>
        <p:spPr>
          <a:xfrm>
            <a:off x="4988964" y="5332708"/>
            <a:ext cx="710022" cy="36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2400" dirty="0">
                <a:solidFill>
                  <a:schemeClr val="lt1"/>
                </a:solidFill>
                <a:latin typeface="Circe Bold" pitchFamily="34" charset="-52"/>
                <a:sym typeface="Montserrat"/>
              </a:rPr>
              <a:t>23</a:t>
            </a:r>
            <a:r>
              <a:rPr lang="en-US" sz="2400" dirty="0">
                <a:solidFill>
                  <a:schemeClr val="lt1"/>
                </a:solidFill>
                <a:latin typeface="Circe Bold" pitchFamily="34" charset="-52"/>
                <a:sym typeface="Montserrat"/>
              </a:rPr>
              <a:t>0</a:t>
            </a:r>
            <a:endParaRPr sz="2400">
              <a:latin typeface="Circe Bold" pitchFamily="34" charset="-52"/>
            </a:endParaRPr>
          </a:p>
        </p:txBody>
      </p:sp>
      <p:sp>
        <p:nvSpPr>
          <p:cNvPr id="33" name="Google Shape;108;p2"/>
          <p:cNvSpPr txBox="1"/>
          <p:nvPr/>
        </p:nvSpPr>
        <p:spPr>
          <a:xfrm>
            <a:off x="5974284" y="5323473"/>
            <a:ext cx="556006" cy="36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2400" dirty="0">
                <a:solidFill>
                  <a:schemeClr val="bg1"/>
                </a:solidFill>
                <a:latin typeface="Circe Bold" pitchFamily="34" charset="-52"/>
              </a:rPr>
              <a:t>20</a:t>
            </a:r>
            <a:endParaRPr sz="2400">
              <a:solidFill>
                <a:schemeClr val="bg1"/>
              </a:solidFill>
              <a:latin typeface="Circe Bold" pitchFamily="34" charset="-52"/>
            </a:endParaRPr>
          </a:p>
        </p:txBody>
      </p:sp>
      <p:pic>
        <p:nvPicPr>
          <p:cNvPr id="22" name="Рисунок 21" descr="RTPME4jp20Y.jpg"/>
          <p:cNvPicPr>
            <a:picLocks noChangeAspect="1"/>
          </p:cNvPicPr>
          <p:nvPr/>
        </p:nvPicPr>
        <p:blipFill>
          <a:blip r:embed="rId13"/>
          <a:srcRect l="20744" r="7854"/>
          <a:stretch>
            <a:fillRect/>
          </a:stretch>
        </p:blipFill>
        <p:spPr>
          <a:xfrm>
            <a:off x="8104156" y="3219450"/>
            <a:ext cx="3211543" cy="2997398"/>
          </a:xfrm>
          <a:prstGeom prst="rect">
            <a:avLst/>
          </a:prstGeom>
        </p:spPr>
      </p:pic>
      <p:pic>
        <p:nvPicPr>
          <p:cNvPr id="2052" name="Picture 4" descr="D:\Загрузки\156-1563292_shower-icon-png 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86109" y="4791788"/>
            <a:ext cx="585788" cy="522653"/>
          </a:xfrm>
          <a:prstGeom prst="rect">
            <a:avLst/>
          </a:prstGeom>
          <a:noFill/>
        </p:spPr>
      </p:pic>
      <p:pic>
        <p:nvPicPr>
          <p:cNvPr id="2053" name="Picture 5" descr="C:\Users\PC-SVETLANA\Desktop\главпивмаг\logo-black_sm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57993" y="4762927"/>
            <a:ext cx="483105" cy="598290"/>
          </a:xfrm>
          <a:prstGeom prst="rect">
            <a:avLst/>
          </a:prstGeom>
          <a:noFill/>
        </p:spPr>
      </p:pic>
      <p:sp>
        <p:nvSpPr>
          <p:cNvPr id="26" name="Google Shape;108;p2"/>
          <p:cNvSpPr txBox="1"/>
          <p:nvPr/>
        </p:nvSpPr>
        <p:spPr>
          <a:xfrm>
            <a:off x="3117990" y="5323161"/>
            <a:ext cx="719292" cy="36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2400" dirty="0">
                <a:solidFill>
                  <a:schemeClr val="lt1"/>
                </a:solidFill>
                <a:latin typeface="Circe Bold" pitchFamily="34" charset="-52"/>
                <a:sym typeface="Montserrat"/>
              </a:rPr>
              <a:t>12</a:t>
            </a:r>
            <a:r>
              <a:rPr lang="en-US" sz="2400" dirty="0">
                <a:solidFill>
                  <a:schemeClr val="lt1"/>
                </a:solidFill>
                <a:latin typeface="Circe Bold" pitchFamily="34" charset="-52"/>
                <a:sym typeface="Montserrat"/>
              </a:rPr>
              <a:t>0</a:t>
            </a:r>
            <a:endParaRPr sz="2400">
              <a:latin typeface="Circe Bold" pitchFamily="34" charset="-52"/>
            </a:endParaRPr>
          </a:p>
        </p:txBody>
      </p:sp>
      <p:sp>
        <p:nvSpPr>
          <p:cNvPr id="27" name="Google Shape;108;p2"/>
          <p:cNvSpPr txBox="1"/>
          <p:nvPr/>
        </p:nvSpPr>
        <p:spPr>
          <a:xfrm>
            <a:off x="6769623" y="5332996"/>
            <a:ext cx="556006" cy="36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2400" dirty="0">
                <a:solidFill>
                  <a:schemeClr val="bg1"/>
                </a:solidFill>
                <a:latin typeface="Circe Bold" pitchFamily="34" charset="-52"/>
              </a:rPr>
              <a:t>90</a:t>
            </a:r>
            <a:endParaRPr sz="2400">
              <a:solidFill>
                <a:schemeClr val="bg1"/>
              </a:solidFill>
              <a:latin typeface="Circe Bold" pitchFamily="34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1F8298-ADAA-42F2-875A-BFD8F4B8FD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317" y="408895"/>
            <a:ext cx="2511770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лучайные-наклонные-и-смещенные-белые-кубики-блок-фон-обои-баннер-с-2234253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52" name="Google Shape;152;p4"/>
          <p:cNvSpPr/>
          <p:nvPr/>
        </p:nvSpPr>
        <p:spPr>
          <a:xfrm>
            <a:off x="5501700" y="1216538"/>
            <a:ext cx="5076000" cy="4616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5608318" y="1233405"/>
            <a:ext cx="5212081" cy="65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В СОЦИАЛЬНЫХ СЕТЯХ</a:t>
            </a:r>
            <a:endParaRPr sz="2400"/>
          </a:p>
        </p:txBody>
      </p:sp>
      <p:pic>
        <p:nvPicPr>
          <p:cNvPr id="19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  <a:biLevel thresh="50000"/>
          </a:blip>
          <a:srcRect/>
          <a:stretch/>
        </p:blipFill>
        <p:spPr>
          <a:xfrm>
            <a:off x="1714500" y="2209800"/>
            <a:ext cx="8820150" cy="39805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4;p3"/>
          <p:cNvSpPr/>
          <p:nvPr/>
        </p:nvSpPr>
        <p:spPr>
          <a:xfrm>
            <a:off x="75088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irce Bold" pitchFamily="34" charset="-52"/>
                <a:ea typeface="Montserrat Black"/>
                <a:cs typeface="Montserrat Black"/>
                <a:sym typeface="Montserrat Black"/>
              </a:rPr>
              <a:t>О ПРОЕКТЕ</a:t>
            </a:r>
            <a:endParaRPr sz="4000">
              <a:solidFill>
                <a:schemeClr val="dk1"/>
              </a:solidFill>
              <a:latin typeface="Circe Bold" pitchFamily="34" charset="-52"/>
              <a:ea typeface="Calibri"/>
              <a:cs typeface="Calibri"/>
              <a:sym typeface="Calibri"/>
            </a:endParaRPr>
          </a:p>
        </p:txBody>
      </p:sp>
      <p:pic>
        <p:nvPicPr>
          <p:cNvPr id="4099" name="Picture 3" descr="C:\Users\PC-SVETLANA\Desktop\w512h5121384975213MezhdunarodnylogotipV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4452" y="3798213"/>
            <a:ext cx="1363662" cy="1363662"/>
          </a:xfrm>
          <a:prstGeom prst="rect">
            <a:avLst/>
          </a:prstGeom>
          <a:noFill/>
        </p:spPr>
      </p:pic>
      <p:sp>
        <p:nvSpPr>
          <p:cNvPr id="15" name="Google Shape;189;p6"/>
          <p:cNvSpPr txBox="1"/>
          <p:nvPr/>
        </p:nvSpPr>
        <p:spPr>
          <a:xfrm>
            <a:off x="4845314" y="4347743"/>
            <a:ext cx="4040541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954D"/>
              </a:buClr>
              <a:buSzPct val="100000"/>
            </a:pPr>
            <a:r>
              <a:rPr lang="en-US" sz="2400" dirty="0">
                <a:latin typeface="Circe" pitchFamily="34" charset="-52"/>
              </a:rPr>
              <a:t>https://vk.com/anoroadtolife</a:t>
            </a:r>
            <a:endParaRPr sz="2400" dirty="0">
              <a:solidFill>
                <a:srgbClr val="FF954D"/>
              </a:solidFill>
              <a:latin typeface="Circe" pitchFamily="34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" name="Google Shape;189;p6"/>
          <p:cNvSpPr txBox="1"/>
          <p:nvPr/>
        </p:nvSpPr>
        <p:spPr>
          <a:xfrm>
            <a:off x="3655659" y="4598321"/>
            <a:ext cx="6421791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954D"/>
              </a:buClr>
              <a:buSzPct val="100000"/>
            </a:pPr>
            <a:endParaRPr sz="2400" dirty="0">
              <a:solidFill>
                <a:srgbClr val="FF954D"/>
              </a:solidFill>
              <a:latin typeface="Circe" pitchFamily="3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" name="Picture 3" descr="D:\Графика\церковь\ревда\СТЕНД ПОМОГАЯ кривые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0" y="5544969"/>
            <a:ext cx="12192000" cy="1317012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6A148D-9089-4B4C-53D3-2527529F06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615" y="556212"/>
            <a:ext cx="2511770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случайные-наклонные-и-смещенные-белые-кубики-блок-фон-обои-баннер-с-2234253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" y="0"/>
            <a:ext cx="12191999" cy="6858000"/>
          </a:xfrm>
          <a:prstGeom prst="rect">
            <a:avLst/>
          </a:prstGeom>
        </p:spPr>
      </p:pic>
      <p:sp>
        <p:nvSpPr>
          <p:cNvPr id="166" name="Google Shape;166;p5"/>
          <p:cNvSpPr/>
          <p:nvPr/>
        </p:nvSpPr>
        <p:spPr>
          <a:xfrm flipH="1">
            <a:off x="525408" y="363593"/>
            <a:ext cx="78133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Circe" pitchFamily="34" charset="-52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 sz="2400">
              <a:solidFill>
                <a:schemeClr val="tx1"/>
              </a:solidFill>
              <a:latin typeface="Circe" pitchFamily="34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Circe" pitchFamily="34" charset="-52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 sz="2400">
              <a:solidFill>
                <a:schemeClr val="tx1"/>
              </a:solidFill>
              <a:latin typeface="Circe" pitchFamily="34" charset="-52"/>
            </a:endParaRPr>
          </a:p>
        </p:txBody>
      </p:sp>
      <p:pic>
        <p:nvPicPr>
          <p:cNvPr id="167" name="Google Shape;167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04777" y="1603212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824614" y="1734062"/>
            <a:ext cx="10229762" cy="55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>
              <a:buClr>
                <a:schemeClr val="lt1"/>
              </a:buClr>
              <a:buSzPct val="100000"/>
            </a:pPr>
            <a:r>
              <a:rPr lang="ru-RU" sz="5200" b="1" dirty="0">
                <a:solidFill>
                  <a:schemeClr val="lt1"/>
                </a:solidFill>
                <a:latin typeface="Circe" pitchFamily="34" charset="-52"/>
                <a:ea typeface="Montserrat"/>
                <a:cs typeface="Montserrat"/>
                <a:sym typeface="Montserrat"/>
              </a:rPr>
              <a:t>БЛАГОПОЛУЧАТЕЛИ:  </a:t>
            </a:r>
            <a:r>
              <a:rPr lang="ru-RU" sz="6000" dirty="0">
                <a:solidFill>
                  <a:schemeClr val="bg1"/>
                </a:solidFill>
                <a:latin typeface="Circe" pitchFamily="34" charset="-52"/>
              </a:rPr>
              <a:t>Бездомные, малоимущие, пенсионеры, </a:t>
            </a:r>
            <a:r>
              <a:rPr lang="ru-RU" sz="6000" dirty="0" err="1">
                <a:solidFill>
                  <a:schemeClr val="bg1"/>
                </a:solidFill>
                <a:latin typeface="Circe" pitchFamily="34" charset="-52"/>
              </a:rPr>
              <a:t>алко</a:t>
            </a:r>
            <a:r>
              <a:rPr lang="ru-RU" sz="6000" dirty="0">
                <a:solidFill>
                  <a:schemeClr val="bg1"/>
                </a:solidFill>
                <a:latin typeface="Circe" pitchFamily="34" charset="-52"/>
              </a:rPr>
              <a:t> и наркозависимые, освободившиеся из мест лишения свободы.</a:t>
            </a:r>
            <a:endParaRPr lang="ru-RU" sz="6000" dirty="0">
              <a:solidFill>
                <a:schemeClr val="bg1"/>
              </a:solidFill>
              <a:latin typeface="Circe" pitchFamily="34" charset="-52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100" b="1" dirty="0">
                <a:solidFill>
                  <a:schemeClr val="lt1"/>
                </a:solidFill>
                <a:latin typeface="Circe" pitchFamily="34" charset="-52"/>
                <a:ea typeface="Montserrat"/>
                <a:cs typeface="Montserrat"/>
                <a:sym typeface="Montserrat"/>
              </a:rPr>
              <a:t> </a:t>
            </a:r>
            <a:endParaRPr sz="2100">
              <a:latin typeface="Circe" pitchFamily="34" charset="-52"/>
            </a:endParaRPr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0" name="Google Shape;170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04777" y="2387611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824614" y="2571071"/>
            <a:ext cx="10229762" cy="5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100" b="1" dirty="0">
                <a:solidFill>
                  <a:schemeClr val="lt1"/>
                </a:solidFill>
                <a:latin typeface="Circe" pitchFamily="34" charset="-52"/>
                <a:ea typeface="Montserrat"/>
                <a:cs typeface="Montserrat"/>
                <a:sym typeface="Montserrat"/>
              </a:rPr>
              <a:t>ВОЛОНТЁРЫ:  </a:t>
            </a:r>
            <a:r>
              <a:rPr lang="ru-RU" sz="2400" dirty="0">
                <a:solidFill>
                  <a:schemeClr val="lt1"/>
                </a:solidFill>
                <a:latin typeface="Circe" pitchFamily="34" charset="-52"/>
                <a:ea typeface="Montserrat"/>
                <a:cs typeface="Montserrat"/>
                <a:sym typeface="Montserrat"/>
              </a:rPr>
              <a:t>команда из 15 человек. </a:t>
            </a:r>
            <a:endParaRPr sz="2400">
              <a:latin typeface="Circe" pitchFamily="34" charset="-52"/>
            </a:endParaRPr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2" name="Google Shape;172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04777" y="3157316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824614" y="3339117"/>
            <a:ext cx="10229763" cy="63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300" b="1" dirty="0">
                <a:solidFill>
                  <a:schemeClr val="lt1"/>
                </a:solidFill>
                <a:latin typeface="Circe" pitchFamily="34" charset="-52"/>
                <a:ea typeface="Montserrat"/>
                <a:cs typeface="Montserrat"/>
                <a:sym typeface="Montserrat"/>
              </a:rPr>
              <a:t>ПАРТНЁРЫ:  </a:t>
            </a:r>
            <a:r>
              <a:rPr lang="ru-RU" sz="1500" dirty="0">
                <a:solidFill>
                  <a:schemeClr val="bg1"/>
                </a:solidFill>
                <a:latin typeface="Circe" pitchFamily="34" charset="-52"/>
              </a:rPr>
              <a:t>Комплексный центр социального обслуживания населения ГО Ревда, </a:t>
            </a:r>
            <a:r>
              <a:rPr lang="ru-RU" sz="1500" dirty="0" err="1">
                <a:solidFill>
                  <a:schemeClr val="bg1"/>
                </a:solidFill>
                <a:latin typeface="Circe" pitchFamily="34" charset="-52"/>
              </a:rPr>
              <a:t>Ревдинский</a:t>
            </a:r>
            <a:r>
              <a:rPr lang="ru-RU" sz="1500" dirty="0">
                <a:solidFill>
                  <a:schemeClr val="bg1"/>
                </a:solidFill>
                <a:latin typeface="Circe" pitchFamily="34" charset="-52"/>
              </a:rPr>
              <a:t> центр занятости.</a:t>
            </a:r>
            <a:endParaRPr sz="1500">
              <a:solidFill>
                <a:schemeClr val="dk1"/>
              </a:solidFill>
              <a:latin typeface="Circe" pitchFamily="34" charset="-52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04777" y="3909600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824614" y="3995022"/>
            <a:ext cx="10229764" cy="50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400" b="1" dirty="0">
                <a:solidFill>
                  <a:schemeClr val="lt1"/>
                </a:solidFill>
                <a:latin typeface="Circe" pitchFamily="34" charset="-52"/>
                <a:ea typeface="Montserrat"/>
                <a:cs typeface="Montserrat"/>
                <a:sym typeface="Montserrat"/>
              </a:rPr>
              <a:t>ОРГАНЫ ВЛАСТИ: </a:t>
            </a:r>
            <a:r>
              <a:rPr lang="ru-RU" b="1" dirty="0">
                <a:solidFill>
                  <a:schemeClr val="lt1"/>
                </a:solidFill>
                <a:latin typeface="Circe" pitchFamily="34" charset="-52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irce" pitchFamily="34" charset="-52"/>
              </a:rPr>
              <a:t>Администрация ГО Ревда Свердловской области, Администрация города Дегтярск, Управление социальной политики по городу Ревда.</a:t>
            </a:r>
            <a:endParaRPr sz="1600" b="1" i="1">
              <a:solidFill>
                <a:schemeClr val="bg1"/>
              </a:solidFill>
              <a:latin typeface="Circe" pitchFamily="34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04777" y="4711317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824614" y="4894455"/>
            <a:ext cx="10229764" cy="50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2000" b="1" dirty="0">
                <a:solidFill>
                  <a:schemeClr val="lt1"/>
                </a:solidFill>
                <a:latin typeface="Circe" pitchFamily="34" charset="-52"/>
                <a:ea typeface="Montserrat"/>
                <a:cs typeface="Montserrat"/>
                <a:sym typeface="Montserrat"/>
              </a:rPr>
              <a:t>МЕДИА: </a:t>
            </a:r>
            <a:r>
              <a:rPr lang="ru-RU" sz="2000" b="1" i="1" dirty="0">
                <a:solidFill>
                  <a:schemeClr val="lt1"/>
                </a:solidFill>
                <a:latin typeface="Circe" pitchFamily="34" charset="-52"/>
                <a:ea typeface="Montserrat"/>
                <a:cs typeface="Montserrat"/>
                <a:sym typeface="Montserrat"/>
              </a:rPr>
              <a:t> </a:t>
            </a:r>
            <a:r>
              <a:rPr lang="ru-RU" sz="2300" dirty="0">
                <a:solidFill>
                  <a:schemeClr val="bg1"/>
                </a:solidFill>
                <a:latin typeface="Circe" pitchFamily="34" charset="-52"/>
              </a:rPr>
              <a:t>телевизионная компания «Единство», газеты «</a:t>
            </a:r>
            <a:r>
              <a:rPr lang="ru-RU" sz="2300" dirty="0" err="1">
                <a:solidFill>
                  <a:schemeClr val="bg1"/>
                </a:solidFill>
                <a:latin typeface="Circe" pitchFamily="34" charset="-52"/>
              </a:rPr>
              <a:t>Ревдинский</a:t>
            </a:r>
            <a:r>
              <a:rPr lang="ru-RU" sz="2300" dirty="0">
                <a:solidFill>
                  <a:schemeClr val="bg1"/>
                </a:solidFill>
                <a:latin typeface="Circe" pitchFamily="34" charset="-52"/>
              </a:rPr>
              <a:t> рабочий» и «Городские вести».</a:t>
            </a:r>
            <a:endParaRPr sz="2300">
              <a:solidFill>
                <a:schemeClr val="bg1"/>
              </a:solidFill>
              <a:latin typeface="Circe" pitchFamily="34" charset="-52"/>
            </a:endParaRPr>
          </a:p>
        </p:txBody>
      </p:sp>
      <p:pic>
        <p:nvPicPr>
          <p:cNvPr id="178" name="Google Shape;178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04777" y="5513034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824614" y="5692300"/>
            <a:ext cx="10229764" cy="50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300" b="1" dirty="0">
                <a:solidFill>
                  <a:schemeClr val="lt1"/>
                </a:solidFill>
                <a:latin typeface="Circe" pitchFamily="34" charset="-52"/>
                <a:ea typeface="Montserrat"/>
                <a:cs typeface="Montserrat"/>
                <a:sym typeface="Montserrat"/>
              </a:rPr>
              <a:t>ДОПОЛНИТЕЛЬНАЯ ИНФОРМАЦИЯ:  </a:t>
            </a:r>
            <a:r>
              <a:rPr lang="ru-RU" sz="1500" dirty="0">
                <a:solidFill>
                  <a:schemeClr val="lt1"/>
                </a:solidFill>
                <a:latin typeface="Circe" pitchFamily="34" charset="-52"/>
                <a:ea typeface="Montserrat"/>
                <a:cs typeface="Montserrat"/>
                <a:sym typeface="Montserrat"/>
              </a:rPr>
              <a:t>Проект дважды был поддержан Фондом Президентских грантов.  </a:t>
            </a:r>
            <a:endParaRPr sz="1500">
              <a:latin typeface="Circe" pitchFamily="34" charset="-52"/>
            </a:endParaRPr>
          </a:p>
        </p:txBody>
      </p:sp>
      <p:pic>
        <p:nvPicPr>
          <p:cNvPr id="18" name="Picture 3" descr="D:\Графика\церковь\ревда\СТЕНД ПОМОГАЯ кривые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5544969"/>
            <a:ext cx="12192000" cy="1317012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CCE55C-BB82-6005-A7B2-0AEA705B0F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4822" y="390664"/>
            <a:ext cx="2511770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лучайные-наклонные-и-смещенные-белые-кубики-блок-фон-обои-баннер-с-2234253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88" name="Google Shape;188;p6"/>
          <p:cNvSpPr txBox="1"/>
          <p:nvPr/>
        </p:nvSpPr>
        <p:spPr>
          <a:xfrm>
            <a:off x="5908544" y="398417"/>
            <a:ext cx="6255320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3200" dirty="0">
                <a:solidFill>
                  <a:schemeClr val="dk1"/>
                </a:solidFill>
                <a:latin typeface="Circe" pitchFamily="34" charset="-52"/>
                <a:ea typeface="Montserrat ExtraBold"/>
                <a:cs typeface="Montserrat ExtraBold"/>
                <a:sym typeface="Montserrat ExtraBold"/>
              </a:rPr>
              <a:t>СПАСИБО ЗА ВНИМАНИЕ</a:t>
            </a:r>
            <a:r>
              <a:rPr lang="ru-RU" sz="4000" dirty="0">
                <a:solidFill>
                  <a:schemeClr val="dk1"/>
                </a:solidFill>
                <a:latin typeface="Circe" pitchFamily="34" charset="-52"/>
                <a:ea typeface="Montserrat ExtraBold"/>
                <a:cs typeface="Montserrat ExtraBold"/>
                <a:sym typeface="Montserrat ExtraBold"/>
              </a:rPr>
              <a:t>!</a:t>
            </a:r>
            <a:endParaRPr>
              <a:latin typeface="Circe" pitchFamily="34" charset="-52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8056209" y="2239561"/>
            <a:ext cx="3101817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954D"/>
              </a:buClr>
              <a:buSzPct val="100000"/>
            </a:pPr>
            <a:r>
              <a:rPr lang="en-US" sz="2400" dirty="0">
                <a:latin typeface="Circe" pitchFamily="34" charset="-52"/>
              </a:rPr>
              <a:t>road_to_life@inbox.ru</a:t>
            </a:r>
            <a:endParaRPr sz="2400">
              <a:solidFill>
                <a:srgbClr val="FF954D"/>
              </a:solidFill>
              <a:latin typeface="Circe" pitchFamily="34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7882558" y="2162810"/>
            <a:ext cx="3313568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7882558" y="3061162"/>
            <a:ext cx="3313568" cy="656795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8265759" y="3133432"/>
            <a:ext cx="3101817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954D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irce" pitchFamily="34" charset="-52"/>
                <a:ea typeface="Montserrat"/>
                <a:cs typeface="Montserrat"/>
                <a:sym typeface="Montserrat"/>
              </a:rPr>
              <a:t>www.roadtolife.ru</a:t>
            </a:r>
            <a:endParaRPr sz="2400">
              <a:solidFill>
                <a:srgbClr val="FF954D"/>
              </a:solidFill>
              <a:latin typeface="Circe" pitchFamily="3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51" name="Picture 3" descr="D:\Загрузки\glob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4350" y="3068180"/>
            <a:ext cx="673100" cy="673100"/>
          </a:xfrm>
          <a:prstGeom prst="rect">
            <a:avLst/>
          </a:prstGeom>
          <a:noFill/>
        </p:spPr>
      </p:pic>
      <p:pic>
        <p:nvPicPr>
          <p:cNvPr id="2052" name="Picture 4" descr="D:\Загрузки\mai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8950" y="2194190"/>
            <a:ext cx="685800" cy="685800"/>
          </a:xfrm>
          <a:prstGeom prst="rect">
            <a:avLst/>
          </a:prstGeom>
          <a:noFill/>
        </p:spPr>
      </p:pic>
      <p:pic>
        <p:nvPicPr>
          <p:cNvPr id="1027" name="Picture 3" descr="D:\Загрузки\phone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434" y="3915903"/>
            <a:ext cx="706149" cy="715691"/>
          </a:xfrm>
          <a:prstGeom prst="rect">
            <a:avLst/>
          </a:prstGeom>
          <a:noFill/>
        </p:spPr>
      </p:pic>
      <p:sp>
        <p:nvSpPr>
          <p:cNvPr id="12" name="Google Shape;191;p6"/>
          <p:cNvSpPr/>
          <p:nvPr/>
        </p:nvSpPr>
        <p:spPr>
          <a:xfrm>
            <a:off x="7882559" y="3933994"/>
            <a:ext cx="3313568" cy="656795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2;p6"/>
          <p:cNvSpPr txBox="1"/>
          <p:nvPr/>
        </p:nvSpPr>
        <p:spPr>
          <a:xfrm>
            <a:off x="8251911" y="4033979"/>
            <a:ext cx="3101817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954D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irce" pitchFamily="34" charset="-52"/>
                <a:ea typeface="Montserrat SemiBold"/>
                <a:cs typeface="Montserrat SemiBold"/>
                <a:sym typeface="Montserrat"/>
              </a:rPr>
              <a:t>+7–922-130-11-07</a:t>
            </a:r>
            <a:endParaRPr sz="2400">
              <a:solidFill>
                <a:srgbClr val="FF954D"/>
              </a:solidFill>
              <a:latin typeface="Circe" pitchFamily="34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" name="Google Shape;99;p1"/>
          <p:cNvSpPr/>
          <p:nvPr/>
        </p:nvSpPr>
        <p:spPr>
          <a:xfrm>
            <a:off x="7083484" y="4934526"/>
            <a:ext cx="429767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chemeClr val="tx1"/>
                </a:solidFill>
                <a:latin typeface="Circe" pitchFamily="34" charset="-52"/>
                <a:sym typeface="Montserrat"/>
              </a:rPr>
              <a:t>Хроминков</a:t>
            </a:r>
            <a:r>
              <a:rPr lang="ru-RU" sz="1600" dirty="0">
                <a:solidFill>
                  <a:schemeClr val="tx1"/>
                </a:solidFill>
                <a:latin typeface="Circe" pitchFamily="34" charset="-52"/>
                <a:sym typeface="Montserrat"/>
              </a:rPr>
              <a:t>  Андрей</a:t>
            </a:r>
            <a:r>
              <a:rPr lang="en-US" sz="1600" dirty="0">
                <a:solidFill>
                  <a:schemeClr val="tx1"/>
                </a:solidFill>
                <a:latin typeface="Circe" pitchFamily="34" charset="-52"/>
                <a:sym typeface="Montserrat"/>
              </a:rPr>
              <a:t> – </a:t>
            </a:r>
            <a:r>
              <a:rPr lang="ru-RU" sz="1600" dirty="0">
                <a:solidFill>
                  <a:schemeClr val="tx1"/>
                </a:solidFill>
                <a:latin typeface="Circe" pitchFamily="34" charset="-52"/>
                <a:sym typeface="Montserrat"/>
              </a:rPr>
              <a:t>руководитель проекта</a:t>
            </a:r>
            <a:endParaRPr sz="1600" dirty="0">
              <a:solidFill>
                <a:schemeClr val="tx1"/>
              </a:solidFill>
              <a:latin typeface="Circe" pitchFamily="34" charset="-52"/>
            </a:endParaRPr>
          </a:p>
        </p:txBody>
      </p:sp>
      <p:pic>
        <p:nvPicPr>
          <p:cNvPr id="15" name="Picture 3" descr="D:\Графика\церковь\ревда\СТЕНД ПОМОГАЯ кривые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0" y="5544969"/>
            <a:ext cx="12192000" cy="1317012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F59777-2CA5-3EE6-707A-05A2C83277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349" y="615445"/>
            <a:ext cx="2511770" cy="3657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440</Words>
  <Application>Microsoft Office PowerPoint</Application>
  <PresentationFormat>Широкоэкранный</PresentationFormat>
  <Paragraphs>60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Circe Extra Bold</vt:lpstr>
      <vt:lpstr>Circe Bold</vt:lpstr>
      <vt:lpstr>Circe</vt:lpstr>
      <vt:lpstr>Montserrat SemiBold</vt:lpstr>
      <vt:lpstr>Montserrat Black</vt:lpstr>
      <vt:lpstr>Arial</vt:lpstr>
      <vt:lpstr>Montserrat</vt:lpstr>
      <vt:lpstr>Calibri</vt:lpstr>
      <vt:lpstr>Montserrat ExtraBold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 Дурдина</dc:creator>
  <cp:lastModifiedBy>Шатер</cp:lastModifiedBy>
  <cp:revision>42</cp:revision>
  <dcterms:created xsi:type="dcterms:W3CDTF">2020-03-24T07:41:27Z</dcterms:created>
  <dcterms:modified xsi:type="dcterms:W3CDTF">2022-07-18T05:03:46Z</dcterms:modified>
</cp:coreProperties>
</file>