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61" r:id="rId5"/>
    <p:sldId id="263" r:id="rId6"/>
    <p:sldId id="264" r:id="rId7"/>
    <p:sldId id="26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E2E"/>
    <a:srgbClr val="DD4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92"/>
  </p:normalViewPr>
  <p:slideViewPr>
    <p:cSldViewPr snapToGrid="0">
      <p:cViewPr varScale="1">
        <p:scale>
          <a:sx n="55" d="100"/>
          <a:sy n="55" d="100"/>
        </p:scale>
        <p:origin x="396" y="90"/>
      </p:cViewPr>
      <p:guideLst/>
    </p:cSldViewPr>
  </p:slideViewPr>
  <p:notesTextViewPr>
    <p:cViewPr>
      <p:scale>
        <a:sx n="60" d="100"/>
        <a:sy n="6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747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19200" y="184149"/>
            <a:ext cx="21945600" cy="3016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0"/>
          <p:cNvSpPr/>
          <p:nvPr/>
        </p:nvSpPr>
        <p:spPr>
          <a:xfrm>
            <a:off x="546168" y="520700"/>
            <a:ext cx="23282010" cy="12674600"/>
          </a:xfrm>
          <a:prstGeom prst="roundRect">
            <a:avLst>
              <a:gd name="adj" fmla="val 5988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" name="Shape 1"/>
          <p:cNvSpPr/>
          <p:nvPr/>
        </p:nvSpPr>
        <p:spPr>
          <a:xfrm>
            <a:off x="546168" y="520700"/>
            <a:ext cx="23282010" cy="12674600"/>
          </a:xfrm>
          <a:prstGeom prst="roundRect">
            <a:avLst>
              <a:gd name="adj" fmla="val 5988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68" y="520700"/>
            <a:ext cx="23282010" cy="1267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4613" y="520700"/>
            <a:ext cx="11736268" cy="1267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 2" descr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4937" y="0"/>
            <a:ext cx="1289211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Text 2"/>
          <p:cNvSpPr txBox="1"/>
          <p:nvPr/>
        </p:nvSpPr>
        <p:spPr>
          <a:xfrm>
            <a:off x="1841729" y="5347368"/>
            <a:ext cx="11063083" cy="4488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5000"/>
              </a:lnSpc>
              <a:defRPr sz="4200" b="1">
                <a:solidFill>
                  <a:srgbClr val="2E2E2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dirty="0"/>
              <a:t>ДЕЯТЕЛЬНОСТ</a:t>
            </a:r>
            <a:r>
              <a:rPr lang="ru-RU" dirty="0"/>
              <a:t>Ь</a:t>
            </a:r>
            <a:endParaRPr dirty="0"/>
          </a:p>
          <a:p>
            <a:pPr>
              <a:lnSpc>
                <a:spcPts val="5000"/>
              </a:lnSpc>
              <a:defRPr sz="4200" b="1">
                <a:solidFill>
                  <a:srgbClr val="2E2E2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ru-RU" dirty="0">
                <a:solidFill>
                  <a:srgbClr val="2E2E2E"/>
                </a:solidFill>
              </a:rPr>
              <a:t>ПСКОВСКОГО</a:t>
            </a:r>
            <a:br>
              <a:rPr lang="ru-RU" dirty="0">
                <a:solidFill>
                  <a:srgbClr val="2E2E2E"/>
                </a:solidFill>
              </a:rPr>
            </a:br>
            <a:r>
              <a:rPr dirty="0">
                <a:solidFill>
                  <a:srgbClr val="2E2E2E"/>
                </a:solidFill>
              </a:rPr>
              <a:t>РЕГИОНАЛЬНОГО </a:t>
            </a:r>
            <a:r>
              <a:rPr dirty="0"/>
              <a:t>ОТДЕЛЕНИЯ ОБЩЕРОССИЙСКОЙ ОБЩЕСТВЕННОЙ ОРГАНИЗАЦИИ «РОССИЙСКИЙ КРАСНЫЙ КРЕСТ»</a:t>
            </a:r>
            <a:endParaRPr lang="ru-RU" dirty="0"/>
          </a:p>
          <a:p>
            <a:pPr>
              <a:lnSpc>
                <a:spcPts val="5000"/>
              </a:lnSpc>
              <a:defRPr sz="4200" b="1">
                <a:solidFill>
                  <a:srgbClr val="2E2E2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endParaRPr lang="ru-RU" dirty="0"/>
          </a:p>
        </p:txBody>
      </p:sp>
      <p:sp>
        <p:nvSpPr>
          <p:cNvPr id="26" name="Text 3"/>
          <p:cNvSpPr txBox="1"/>
          <p:nvPr/>
        </p:nvSpPr>
        <p:spPr>
          <a:xfrm>
            <a:off x="1841729" y="9194576"/>
            <a:ext cx="10440707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5000"/>
              </a:lnSpc>
              <a:defRPr sz="4200">
                <a:solidFill>
                  <a:srgbClr val="DD443A"/>
                </a:solidFill>
                <a:latin typeface="Montserrat SemiBold Italic"/>
                <a:ea typeface="Montserrat SemiBold Italic"/>
                <a:cs typeface="Montserrat SemiBold Italic"/>
                <a:sym typeface="Montserrat SemiBold Italic"/>
              </a:defRPr>
            </a:lvl1pPr>
          </a:lstStyle>
          <a:p>
            <a:endParaRPr dirty="0"/>
          </a:p>
        </p:txBody>
      </p:sp>
      <p:pic>
        <p:nvPicPr>
          <p:cNvPr id="27" name="Image 3" descr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730" y="2019300"/>
            <a:ext cx="5029830" cy="1422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0"/>
          <p:cNvSpPr/>
          <p:nvPr/>
        </p:nvSpPr>
        <p:spPr>
          <a:xfrm>
            <a:off x="15241905" y="6324600"/>
            <a:ext cx="9145144" cy="7391400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" name="Shape 1"/>
          <p:cNvSpPr/>
          <p:nvPr/>
        </p:nvSpPr>
        <p:spPr>
          <a:xfrm>
            <a:off x="15241905" y="0"/>
            <a:ext cx="9145144" cy="6324600"/>
          </a:xfrm>
          <a:prstGeom prst="rect">
            <a:avLst/>
          </a:prstGeom>
          <a:solidFill>
            <a:srgbClr val="DE443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" name="Text 2"/>
          <p:cNvSpPr txBox="1"/>
          <p:nvPr/>
        </p:nvSpPr>
        <p:spPr>
          <a:xfrm>
            <a:off x="1752818" y="2845647"/>
            <a:ext cx="11626189" cy="9147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000"/>
              </a:lnSpc>
              <a:spcBef>
                <a:spcPts val="3000"/>
              </a:spcBef>
              <a:defRPr sz="2500" b="1"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dirty="0"/>
              <a:t>1.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Социальные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программы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 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(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организация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патронажных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услуг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по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уходу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за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 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пожилыми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 и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инвалидами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на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дому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, в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социальных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и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медицинских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учреждениях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обученными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медицинскими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сестрами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,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социальными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работниками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и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сиделками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 (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Служба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Милосердия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).</a:t>
            </a:r>
          </a:p>
          <a:p>
            <a:pPr>
              <a:lnSpc>
                <a:spcPts val="3000"/>
              </a:lnSpc>
              <a:spcBef>
                <a:spcPts val="3000"/>
              </a:spcBef>
              <a:defRPr sz="2500" b="1"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dirty="0"/>
              <a:t>2.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Медицинские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программы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(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профилактика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и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раннее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выявление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социально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 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значимых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инфекций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. 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Помощь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пациентам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b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</a:b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с ВИЧ-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инфекцией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и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туберкулезом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.</a:t>
            </a:r>
          </a:p>
          <a:p>
            <a:pPr>
              <a:lnSpc>
                <a:spcPts val="3000"/>
              </a:lnSpc>
              <a:spcBef>
                <a:spcPts val="3000"/>
              </a:spcBef>
              <a:defRPr sz="2500" b="1"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dirty="0"/>
              <a:t>3.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Оказание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помощи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при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чрезвычайных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ситуациях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.</a:t>
            </a:r>
          </a:p>
          <a:p>
            <a:pPr>
              <a:lnSpc>
                <a:spcPts val="3000"/>
              </a:lnSpc>
              <a:spcBef>
                <a:spcPts val="3000"/>
              </a:spcBef>
              <a:defRPr sz="2500" b="1"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dirty="0"/>
              <a:t>4.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Популяризация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добровольного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и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безвозмездного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донорства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крови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и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костного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мозга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.</a:t>
            </a:r>
          </a:p>
          <a:p>
            <a:pPr>
              <a:lnSpc>
                <a:spcPts val="3000"/>
              </a:lnSpc>
              <a:spcBef>
                <a:spcPts val="3000"/>
              </a:spcBef>
              <a:defRPr sz="2500" b="1"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dirty="0"/>
              <a:t>5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Обучение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навыкам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первой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помощи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.</a:t>
            </a:r>
          </a:p>
          <a:p>
            <a:pPr>
              <a:lnSpc>
                <a:spcPts val="3000"/>
              </a:lnSpc>
              <a:spcBef>
                <a:spcPts val="3000"/>
              </a:spcBef>
              <a:defRPr sz="2500" b="1"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dirty="0"/>
              <a:t>6.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Популяризация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краснокрестного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движения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 и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международного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гуманитарного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права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.</a:t>
            </a:r>
          </a:p>
          <a:p>
            <a:pPr>
              <a:lnSpc>
                <a:spcPts val="3000"/>
              </a:lnSpc>
              <a:spcBef>
                <a:spcPts val="3000"/>
              </a:spcBef>
              <a:defRPr sz="2500" b="1"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dirty="0"/>
              <a:t>7.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Общественный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контроль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за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обеспечением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прав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человека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в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местах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принудительного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содержания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.</a:t>
            </a:r>
          </a:p>
          <a:p>
            <a:pPr>
              <a:lnSpc>
                <a:spcPts val="3000"/>
              </a:lnSpc>
              <a:spcBef>
                <a:spcPts val="3000"/>
              </a:spcBef>
              <a:defRPr sz="2500" b="1"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dirty="0"/>
              <a:t>8.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Воссоединение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семей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и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выяснение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 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судеб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,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пропавших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без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1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вести</a:t>
            </a:r>
            <a:r>
              <a:rPr b="1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(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Центр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розыска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 и </a:t>
            </a:r>
            <a:r>
              <a:rPr b="0" dirty="0" err="1">
                <a:latin typeface="Montserrat Regular"/>
                <a:ea typeface="Montserrat Regular"/>
                <a:cs typeface="Montserrat Regular"/>
                <a:sym typeface="Montserrat Regular"/>
              </a:rPr>
              <a:t>информации</a:t>
            </a:r>
            <a:r>
              <a:rPr b="0" dirty="0">
                <a:latin typeface="Montserrat Regular"/>
                <a:ea typeface="Montserrat Regular"/>
                <a:cs typeface="Montserrat Regular"/>
                <a:sym typeface="Montserrat Regular"/>
              </a:rPr>
              <a:t>).</a:t>
            </a:r>
          </a:p>
        </p:txBody>
      </p:sp>
      <p:sp>
        <p:nvSpPr>
          <p:cNvPr id="32" name="Text 4"/>
          <p:cNvSpPr txBox="1"/>
          <p:nvPr/>
        </p:nvSpPr>
        <p:spPr>
          <a:xfrm>
            <a:off x="16512063" y="2387599"/>
            <a:ext cx="6119119" cy="2693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3000"/>
              </a:lnSpc>
              <a:spcBef>
                <a:spcPts val="1500"/>
              </a:spcBef>
              <a:defRPr sz="2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dirty="0" err="1"/>
              <a:t>Общероссийская</a:t>
            </a:r>
            <a:r>
              <a:rPr dirty="0"/>
              <a:t> </a:t>
            </a:r>
            <a:br>
              <a:rPr lang="ru-RU" dirty="0"/>
            </a:br>
            <a:r>
              <a:rPr dirty="0" err="1"/>
              <a:t>общественная</a:t>
            </a:r>
            <a:r>
              <a:rPr dirty="0"/>
              <a:t> </a:t>
            </a:r>
            <a:r>
              <a:rPr dirty="0" err="1"/>
              <a:t>организация</a:t>
            </a:r>
            <a:r>
              <a:rPr dirty="0"/>
              <a:t> «</a:t>
            </a:r>
            <a:r>
              <a:rPr dirty="0" err="1"/>
              <a:t>Российский</a:t>
            </a:r>
            <a:r>
              <a:rPr dirty="0"/>
              <a:t> </a:t>
            </a:r>
            <a:r>
              <a:rPr dirty="0" err="1"/>
              <a:t>Красный</a:t>
            </a:r>
            <a:r>
              <a:rPr dirty="0"/>
              <a:t> </a:t>
            </a:r>
            <a:r>
              <a:rPr dirty="0" err="1"/>
              <a:t>Крест</a:t>
            </a:r>
            <a:r>
              <a:rPr dirty="0"/>
              <a:t>» </a:t>
            </a:r>
            <a:br>
              <a:rPr lang="ru-RU" dirty="0"/>
            </a:br>
            <a:r>
              <a:rPr dirty="0" err="1"/>
              <a:t>основана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1867 </a:t>
            </a:r>
            <a:r>
              <a:rPr dirty="0" err="1"/>
              <a:t>году</a:t>
            </a:r>
            <a:r>
              <a:rPr dirty="0"/>
              <a:t> </a:t>
            </a:r>
            <a:br>
              <a:rPr lang="ru-RU" dirty="0"/>
            </a:b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является</a:t>
            </a:r>
            <a:r>
              <a:rPr dirty="0"/>
              <a:t> </a:t>
            </a:r>
            <a:r>
              <a:rPr dirty="0" err="1"/>
              <a:t>старейшей</a:t>
            </a:r>
            <a:r>
              <a:rPr dirty="0"/>
              <a:t> </a:t>
            </a:r>
            <a:r>
              <a:rPr dirty="0" err="1"/>
              <a:t>самой</a:t>
            </a:r>
            <a:r>
              <a:rPr dirty="0"/>
              <a:t> </a:t>
            </a:r>
            <a:r>
              <a:rPr dirty="0" err="1"/>
              <a:t>крупной</a:t>
            </a:r>
            <a:r>
              <a:rPr dirty="0"/>
              <a:t> </a:t>
            </a:r>
            <a:r>
              <a:rPr dirty="0" err="1"/>
              <a:t>благотворительной</a:t>
            </a:r>
            <a:r>
              <a:rPr dirty="0"/>
              <a:t> </a:t>
            </a:r>
            <a:br>
              <a:rPr dirty="0"/>
            </a:br>
            <a:r>
              <a:rPr dirty="0" err="1"/>
              <a:t>организацией</a:t>
            </a:r>
            <a:r>
              <a:rPr dirty="0"/>
              <a:t> </a:t>
            </a:r>
            <a:r>
              <a:rPr dirty="0" err="1"/>
              <a:t>России</a:t>
            </a:r>
            <a:endParaRPr dirty="0"/>
          </a:p>
        </p:txBody>
      </p:sp>
      <p:sp>
        <p:nvSpPr>
          <p:cNvPr id="33" name="Text 5"/>
          <p:cNvSpPr txBox="1"/>
          <p:nvPr/>
        </p:nvSpPr>
        <p:spPr>
          <a:xfrm>
            <a:off x="16512063" y="8458199"/>
            <a:ext cx="6431238" cy="2098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000"/>
              </a:lnSpc>
              <a:spcBef>
                <a:spcPts val="1500"/>
              </a:spcBef>
              <a:defRPr sz="25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dirty="0"/>
              <a:t>РКК </a:t>
            </a:r>
            <a:r>
              <a:rPr dirty="0" err="1"/>
              <a:t>отметит</a:t>
            </a:r>
            <a:r>
              <a:rPr dirty="0"/>
              <a:t> 157-ю </a:t>
            </a:r>
            <a:r>
              <a:rPr dirty="0" err="1"/>
              <a:t>годовщину</a:t>
            </a:r>
            <a:r>
              <a:rPr dirty="0"/>
              <a:t> </a:t>
            </a:r>
            <a:br>
              <a:rPr dirty="0"/>
            </a:br>
            <a:r>
              <a:rPr dirty="0" err="1"/>
              <a:t>со</a:t>
            </a:r>
            <a:r>
              <a:rPr dirty="0"/>
              <a:t> </a:t>
            </a:r>
            <a:r>
              <a:rPr dirty="0" err="1"/>
              <a:t>дня</a:t>
            </a:r>
            <a:r>
              <a:rPr dirty="0"/>
              <a:t> </a:t>
            </a:r>
            <a:r>
              <a:rPr dirty="0" err="1"/>
              <a:t>своего</a:t>
            </a:r>
            <a:r>
              <a:rPr dirty="0"/>
              <a:t> </a:t>
            </a:r>
            <a:r>
              <a:rPr dirty="0" err="1"/>
              <a:t>создания</a:t>
            </a:r>
            <a:r>
              <a:rPr dirty="0"/>
              <a:t>.</a:t>
            </a:r>
          </a:p>
          <a:p>
            <a:pPr>
              <a:lnSpc>
                <a:spcPts val="3000"/>
              </a:lnSpc>
              <a:spcBef>
                <a:spcPts val="1500"/>
              </a:spcBef>
              <a:defRPr sz="25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сегодняшний</a:t>
            </a:r>
            <a:r>
              <a:rPr dirty="0"/>
              <a:t> </a:t>
            </a:r>
            <a:r>
              <a:rPr dirty="0" err="1"/>
              <a:t>день</a:t>
            </a:r>
            <a:r>
              <a:rPr dirty="0"/>
              <a:t> </a:t>
            </a:r>
            <a:r>
              <a:rPr lang="ru-RU" dirty="0"/>
              <a:t>ПРО </a:t>
            </a:r>
            <a:r>
              <a:rPr dirty="0"/>
              <a:t>РКК </a:t>
            </a:r>
            <a:r>
              <a:rPr dirty="0" err="1"/>
              <a:t>представлен</a:t>
            </a:r>
            <a:r>
              <a:rPr dirty="0"/>
              <a:t> </a:t>
            </a:r>
            <a:r>
              <a:rPr dirty="0" err="1">
                <a:latin typeface="Montserrat Medium"/>
                <a:ea typeface="Montserrat Medium"/>
                <a:cs typeface="Montserrat Medium"/>
                <a:sym typeface="Montserrat Medium"/>
              </a:rPr>
              <a:t>во</a:t>
            </a:r>
            <a:r>
              <a:rPr dirty="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dirty="0" err="1">
                <a:latin typeface="Montserrat Medium"/>
                <a:ea typeface="Montserrat Medium"/>
                <a:cs typeface="Montserrat Medium"/>
                <a:sym typeface="Montserrat Medium"/>
              </a:rPr>
              <a:t>всех</a:t>
            </a:r>
            <a:r>
              <a:rPr dirty="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-RU" dirty="0">
                <a:latin typeface="Montserrat Medium"/>
                <a:ea typeface="Montserrat Medium"/>
                <a:cs typeface="Montserrat Medium"/>
                <a:sym typeface="Montserrat Medium"/>
              </a:rPr>
              <a:t>районах Псковской области</a:t>
            </a:r>
            <a:r>
              <a:rPr dirty="0"/>
              <a:t>, </a:t>
            </a:r>
            <a:r>
              <a:rPr dirty="0" err="1"/>
              <a:t>включает</a:t>
            </a:r>
            <a:r>
              <a:rPr dirty="0"/>
              <a:t> в </a:t>
            </a:r>
            <a:r>
              <a:rPr dirty="0" err="1"/>
              <a:t>себя</a:t>
            </a:r>
            <a:endParaRPr dirty="0"/>
          </a:p>
        </p:txBody>
      </p:sp>
      <p:sp>
        <p:nvSpPr>
          <p:cNvPr id="34" name="Text 6"/>
          <p:cNvSpPr txBox="1"/>
          <p:nvPr/>
        </p:nvSpPr>
        <p:spPr>
          <a:xfrm>
            <a:off x="16512063" y="7696199"/>
            <a:ext cx="4347687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4000"/>
              </a:lnSpc>
              <a:spcBef>
                <a:spcPts val="1500"/>
              </a:spcBef>
              <a:defRPr sz="35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dirty="0"/>
              <a:t>в </a:t>
            </a:r>
            <a:r>
              <a:rPr lang="ru-RU" dirty="0"/>
              <a:t>2024</a:t>
            </a:r>
            <a:r>
              <a:rPr dirty="0"/>
              <a:t> </a:t>
            </a:r>
            <a:r>
              <a:rPr dirty="0" err="1"/>
              <a:t>году</a:t>
            </a:r>
            <a:endParaRPr dirty="0"/>
          </a:p>
        </p:txBody>
      </p:sp>
      <p:sp>
        <p:nvSpPr>
          <p:cNvPr id="35" name="Text 7"/>
          <p:cNvSpPr txBox="1"/>
          <p:nvPr/>
        </p:nvSpPr>
        <p:spPr>
          <a:xfrm>
            <a:off x="16512063" y="10807699"/>
            <a:ext cx="3272776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8000"/>
              </a:lnSpc>
              <a:spcBef>
                <a:spcPts val="1500"/>
              </a:spcBef>
              <a:defRPr sz="8000" b="1">
                <a:solidFill>
                  <a:srgbClr val="DE443A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dirty="0"/>
              <a:t>&gt; </a:t>
            </a:r>
            <a:r>
              <a:rPr lang="ru-RU" dirty="0"/>
              <a:t>17</a:t>
            </a:r>
            <a:r>
              <a:rPr dirty="0"/>
              <a:t> </a:t>
            </a:r>
          </a:p>
        </p:txBody>
      </p:sp>
      <p:sp>
        <p:nvSpPr>
          <p:cNvPr id="36" name="Text 8"/>
          <p:cNvSpPr txBox="1"/>
          <p:nvPr/>
        </p:nvSpPr>
        <p:spPr>
          <a:xfrm>
            <a:off x="16512063" y="11950699"/>
            <a:ext cx="5135676" cy="377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000"/>
              </a:lnSpc>
              <a:spcBef>
                <a:spcPts val="1500"/>
              </a:spcBef>
              <a:defRPr sz="25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местных отделений</a:t>
            </a:r>
          </a:p>
        </p:txBody>
      </p:sp>
      <p:sp>
        <p:nvSpPr>
          <p:cNvPr id="37" name="Text 0"/>
          <p:cNvSpPr txBox="1"/>
          <p:nvPr/>
        </p:nvSpPr>
        <p:spPr>
          <a:xfrm>
            <a:off x="1752818" y="990599"/>
            <a:ext cx="10360264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3800">
                <a:latin typeface="Montserrat SemiBold Italic"/>
                <a:ea typeface="Montserrat SemiBold Italic"/>
                <a:cs typeface="Montserrat SemiBold Italic"/>
                <a:sym typeface="Montserrat SemiBold Italic"/>
              </a:defRPr>
            </a:pPr>
            <a:br>
              <a:rPr dirty="0"/>
            </a:br>
            <a:r>
              <a:rPr dirty="0"/>
              <a:t>ДЕЯТЕЛЬНОСТ</a:t>
            </a:r>
            <a:r>
              <a:rPr lang="ru-RU" dirty="0"/>
              <a:t>Ь</a:t>
            </a:r>
            <a:r>
              <a:rPr dirty="0"/>
              <a:t> </a:t>
            </a:r>
            <a:r>
              <a:rPr lang="ru-RU" dirty="0"/>
              <a:t>РКК</a:t>
            </a:r>
            <a:r>
              <a:rPr dirty="0"/>
              <a:t>: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4730" y="990600"/>
            <a:ext cx="10542318" cy="562610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1"/>
          <p:cNvSpPr/>
          <p:nvPr/>
        </p:nvSpPr>
        <p:spPr>
          <a:xfrm>
            <a:off x="783263" y="7505700"/>
            <a:ext cx="12345944" cy="5003800"/>
          </a:xfrm>
          <a:prstGeom prst="roundRect">
            <a:avLst>
              <a:gd name="adj" fmla="val 7675"/>
            </a:avLst>
          </a:prstGeom>
          <a:solidFill>
            <a:srgbClr val="F5F5F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" name="Text 2"/>
          <p:cNvSpPr txBox="1"/>
          <p:nvPr/>
        </p:nvSpPr>
        <p:spPr>
          <a:xfrm>
            <a:off x="1752818" y="10096499"/>
            <a:ext cx="8780367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8000"/>
              </a:lnSpc>
              <a:spcBef>
                <a:spcPts val="1500"/>
              </a:spcBef>
              <a:defRPr sz="8000" b="1">
                <a:solidFill>
                  <a:srgbClr val="DE443A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dirty="0"/>
              <a:t>более 20 млн.</a:t>
            </a:r>
          </a:p>
        </p:txBody>
      </p:sp>
      <p:sp>
        <p:nvSpPr>
          <p:cNvPr id="43" name="Text 3"/>
          <p:cNvSpPr txBox="1"/>
          <p:nvPr/>
        </p:nvSpPr>
        <p:spPr>
          <a:xfrm>
            <a:off x="1752819" y="11239499"/>
            <a:ext cx="6587140" cy="377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000"/>
              </a:lnSpc>
              <a:spcBef>
                <a:spcPts val="1500"/>
              </a:spcBef>
              <a:defRPr sz="25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рублей</a:t>
            </a:r>
          </a:p>
        </p:txBody>
      </p:sp>
      <p:sp>
        <p:nvSpPr>
          <p:cNvPr id="44" name="Text 4"/>
          <p:cNvSpPr txBox="1"/>
          <p:nvPr/>
        </p:nvSpPr>
        <p:spPr>
          <a:xfrm>
            <a:off x="1752819" y="9080500"/>
            <a:ext cx="10902196" cy="765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000"/>
              </a:lnSpc>
              <a:spcBef>
                <a:spcPts val="1500"/>
              </a:spcBef>
              <a:defRPr sz="250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реализацию</a:t>
            </a:r>
            <a:r>
              <a:rPr dirty="0"/>
              <a:t> </a:t>
            </a:r>
            <a:r>
              <a:rPr dirty="0" err="1"/>
              <a:t>социально</a:t>
            </a:r>
            <a:r>
              <a:rPr dirty="0"/>
              <a:t> </a:t>
            </a:r>
            <a:r>
              <a:rPr dirty="0" err="1"/>
              <a:t>значимых</a:t>
            </a:r>
            <a:r>
              <a:rPr dirty="0"/>
              <a:t> </a:t>
            </a:r>
            <a:r>
              <a:rPr dirty="0" err="1"/>
              <a:t>программ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территорию</a:t>
            </a:r>
            <a:r>
              <a:rPr dirty="0"/>
              <a:t> </a:t>
            </a:r>
            <a:r>
              <a:rPr lang="ru-RU" dirty="0"/>
              <a:t>Псковской области</a:t>
            </a:r>
            <a:r>
              <a:rPr dirty="0"/>
              <a:t> </a:t>
            </a:r>
            <a:r>
              <a:rPr dirty="0" err="1"/>
              <a:t>области</a:t>
            </a:r>
            <a:r>
              <a:rPr dirty="0"/>
              <a:t> </a:t>
            </a:r>
            <a:r>
              <a:rPr dirty="0" err="1"/>
              <a:t>было</a:t>
            </a:r>
            <a:r>
              <a:rPr dirty="0"/>
              <a:t> </a:t>
            </a:r>
            <a:r>
              <a:rPr dirty="0" err="1"/>
              <a:t>привлечено</a:t>
            </a:r>
            <a:endParaRPr dirty="0"/>
          </a:p>
        </p:txBody>
      </p:sp>
      <p:sp>
        <p:nvSpPr>
          <p:cNvPr id="45" name="Text 5"/>
          <p:cNvSpPr txBox="1"/>
          <p:nvPr/>
        </p:nvSpPr>
        <p:spPr>
          <a:xfrm>
            <a:off x="1752818" y="8318499"/>
            <a:ext cx="3650703" cy="517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000"/>
              </a:lnSpc>
              <a:spcBef>
                <a:spcPts val="1500"/>
              </a:spcBef>
              <a:defRPr sz="35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t>В 2023 году</a:t>
            </a:r>
          </a:p>
        </p:txBody>
      </p:sp>
      <p:sp>
        <p:nvSpPr>
          <p:cNvPr id="46" name="Text 7"/>
          <p:cNvSpPr txBox="1"/>
          <p:nvPr/>
        </p:nvSpPr>
        <p:spPr>
          <a:xfrm>
            <a:off x="1752818" y="5321299"/>
            <a:ext cx="10305223" cy="1410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000"/>
              </a:lnSpc>
              <a:spcBef>
                <a:spcPts val="2000"/>
              </a:spcBef>
              <a:defRPr sz="250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sz="2800" dirty="0" err="1"/>
              <a:t>пост</a:t>
            </a:r>
            <a:r>
              <a:rPr sz="2800" dirty="0"/>
              <a:t> </a:t>
            </a:r>
            <a:r>
              <a:rPr sz="2800" dirty="0" err="1"/>
              <a:t>Председателя</a:t>
            </a:r>
            <a:r>
              <a:rPr sz="2800" dirty="0"/>
              <a:t> </a:t>
            </a:r>
            <a:r>
              <a:rPr sz="2800" dirty="0" err="1"/>
              <a:t>отделения</a:t>
            </a:r>
            <a:r>
              <a:rPr sz="2800" dirty="0"/>
              <a:t> </a:t>
            </a:r>
            <a:r>
              <a:rPr sz="2800" dirty="0" err="1"/>
              <a:t>занимает</a:t>
            </a:r>
            <a:r>
              <a:rPr sz="2800" dirty="0"/>
              <a:t> </a:t>
            </a:r>
            <a:r>
              <a:rPr lang="ru-RU" sz="2800" dirty="0" err="1">
                <a:solidFill>
                  <a:schemeClr val="tx1"/>
                </a:solidFill>
              </a:rPr>
              <a:t>Мишакова</a:t>
            </a:r>
            <a:r>
              <a:rPr lang="ru-RU" sz="2800" dirty="0">
                <a:solidFill>
                  <a:schemeClr val="tx1"/>
                </a:solidFill>
              </a:rPr>
              <a:t> Валерия Валентиновна </a:t>
            </a:r>
          </a:p>
          <a:p>
            <a:r>
              <a:rPr lang="ru-RU" sz="2800" dirty="0">
                <a:solidFill>
                  <a:schemeClr val="tx1"/>
                </a:solidFill>
              </a:rPr>
              <a:t>8 (800) 234-07-07 доб. 6002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47" name="Text 8"/>
          <p:cNvSpPr txBox="1"/>
          <p:nvPr/>
        </p:nvSpPr>
        <p:spPr>
          <a:xfrm>
            <a:off x="1752818" y="4658419"/>
            <a:ext cx="3485932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4000"/>
              </a:lnSpc>
              <a:spcBef>
                <a:spcPts val="1500"/>
              </a:spcBef>
              <a:defRPr sz="35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sz="4000" dirty="0"/>
              <a:t>С </a:t>
            </a:r>
            <a:r>
              <a:rPr lang="ru-RU" sz="4000" dirty="0">
                <a:solidFill>
                  <a:schemeClr val="tx1"/>
                </a:solidFill>
              </a:rPr>
              <a:t>2021</a:t>
            </a:r>
            <a:r>
              <a:rPr sz="4000" dirty="0"/>
              <a:t> </a:t>
            </a:r>
            <a:r>
              <a:rPr sz="4000" dirty="0" err="1"/>
              <a:t>года</a:t>
            </a:r>
            <a:endParaRPr sz="4000" dirty="0"/>
          </a:p>
        </p:txBody>
      </p:sp>
      <p:sp>
        <p:nvSpPr>
          <p:cNvPr id="48" name="Shape 9"/>
          <p:cNvSpPr/>
          <p:nvPr/>
        </p:nvSpPr>
        <p:spPr>
          <a:xfrm>
            <a:off x="13844728" y="7505700"/>
            <a:ext cx="10539272" cy="5003800"/>
          </a:xfrm>
          <a:prstGeom prst="roundRect">
            <a:avLst>
              <a:gd name="adj" fmla="val 7675"/>
            </a:avLst>
          </a:prstGeom>
          <a:solidFill>
            <a:srgbClr val="F5F5F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" name="Text 10"/>
          <p:cNvSpPr txBox="1"/>
          <p:nvPr/>
        </p:nvSpPr>
        <p:spPr>
          <a:xfrm>
            <a:off x="14759244" y="9372599"/>
            <a:ext cx="6431238" cy="384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000"/>
              </a:lnSpc>
              <a:spcBef>
                <a:spcPts val="1500"/>
              </a:spcBef>
              <a:defRPr sz="250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dirty="0" err="1"/>
              <a:t>будет</a:t>
            </a:r>
            <a:r>
              <a:rPr dirty="0"/>
              <a:t> </a:t>
            </a:r>
            <a:r>
              <a:rPr dirty="0" err="1"/>
              <a:t>привлечено</a:t>
            </a:r>
            <a:endParaRPr dirty="0"/>
          </a:p>
        </p:txBody>
      </p:sp>
      <p:sp>
        <p:nvSpPr>
          <p:cNvPr id="50" name="Text 11"/>
          <p:cNvSpPr txBox="1"/>
          <p:nvPr/>
        </p:nvSpPr>
        <p:spPr>
          <a:xfrm>
            <a:off x="14759244" y="8610599"/>
            <a:ext cx="2904431" cy="517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000"/>
              </a:lnSpc>
              <a:spcBef>
                <a:spcPts val="1500"/>
              </a:spcBef>
              <a:defRPr sz="35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t>В 2024 году</a:t>
            </a:r>
          </a:p>
        </p:txBody>
      </p:sp>
      <p:sp>
        <p:nvSpPr>
          <p:cNvPr id="51" name="Text 12"/>
          <p:cNvSpPr txBox="1"/>
          <p:nvPr/>
        </p:nvSpPr>
        <p:spPr>
          <a:xfrm>
            <a:off x="14759244" y="9880599"/>
            <a:ext cx="6765713" cy="2244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8000"/>
              </a:lnSpc>
              <a:spcBef>
                <a:spcPts val="1500"/>
              </a:spcBef>
              <a:defRPr sz="8000" b="1">
                <a:solidFill>
                  <a:srgbClr val="DE443A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dirty="0"/>
              <a:t>10 млн.</a:t>
            </a:r>
          </a:p>
          <a:p>
            <a:endParaRPr dirty="0"/>
          </a:p>
        </p:txBody>
      </p:sp>
      <p:sp>
        <p:nvSpPr>
          <p:cNvPr id="52" name="Text 13"/>
          <p:cNvSpPr txBox="1"/>
          <p:nvPr/>
        </p:nvSpPr>
        <p:spPr>
          <a:xfrm>
            <a:off x="14759244" y="11023599"/>
            <a:ext cx="5135676" cy="377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000"/>
              </a:lnSpc>
              <a:spcBef>
                <a:spcPts val="1500"/>
              </a:spcBef>
              <a:defRPr sz="25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рублей</a:t>
            </a:r>
          </a:p>
        </p:txBody>
      </p:sp>
      <p:sp>
        <p:nvSpPr>
          <p:cNvPr id="53" name="Text 14"/>
          <p:cNvSpPr txBox="1"/>
          <p:nvPr/>
        </p:nvSpPr>
        <p:spPr>
          <a:xfrm>
            <a:off x="17663675" y="3611289"/>
            <a:ext cx="324886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500">
                <a:solidFill>
                  <a:srgbClr val="F5F5F5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 algn="ctr"/>
            <a:r>
              <a:rPr dirty="0" err="1">
                <a:solidFill>
                  <a:schemeClr val="tx1"/>
                </a:solidFill>
                <a:highlight>
                  <a:srgbClr val="FFFF00"/>
                </a:highlight>
              </a:rPr>
              <a:t>Фото</a:t>
            </a:r>
            <a:r>
              <a:rPr lang="ru-RU" dirty="0">
                <a:solidFill>
                  <a:schemeClr val="tx1"/>
                </a:solidFill>
                <a:highlight>
                  <a:srgbClr val="FFFF00"/>
                </a:highlight>
              </a:rPr>
              <a:t> деятельности Отделения</a:t>
            </a:r>
            <a:endParaRPr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54" name="Text 7"/>
          <p:cNvSpPr txBox="1"/>
          <p:nvPr/>
        </p:nvSpPr>
        <p:spPr>
          <a:xfrm>
            <a:off x="1752817" y="2210832"/>
            <a:ext cx="10305223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000"/>
              </a:lnSpc>
              <a:spcBef>
                <a:spcPts val="2000"/>
              </a:spcBef>
              <a:defRPr sz="250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ru-RU" sz="2800" dirty="0"/>
              <a:t>На </a:t>
            </a:r>
            <a:r>
              <a:rPr lang="ru-RU" sz="2800" dirty="0" err="1"/>
              <a:t>териитории</a:t>
            </a:r>
            <a:r>
              <a:rPr sz="2800" dirty="0"/>
              <a:t> </a:t>
            </a:r>
            <a:r>
              <a:rPr lang="ru-RU" sz="2800" dirty="0">
                <a:solidFill>
                  <a:schemeClr val="tx1"/>
                </a:solidFill>
              </a:rPr>
              <a:t>Псковской </a:t>
            </a:r>
            <a:r>
              <a:rPr sz="2800" dirty="0" err="1"/>
              <a:t>области</a:t>
            </a:r>
            <a:r>
              <a:rPr sz="2800" dirty="0"/>
              <a:t> </a:t>
            </a:r>
            <a:r>
              <a:rPr sz="2800" dirty="0" err="1"/>
              <a:t>действует</a:t>
            </a:r>
            <a:r>
              <a:rPr sz="2800" dirty="0"/>
              <a:t> </a:t>
            </a:r>
            <a:r>
              <a:rPr lang="ru-RU" sz="2800" dirty="0">
                <a:solidFill>
                  <a:schemeClr val="tx1"/>
                </a:solidFill>
              </a:rPr>
              <a:t>Псковское </a:t>
            </a:r>
            <a:r>
              <a:rPr sz="2800" dirty="0" err="1">
                <a:solidFill>
                  <a:schemeClr val="tx1"/>
                </a:solidFill>
              </a:rPr>
              <a:t>региональное</a:t>
            </a:r>
            <a:r>
              <a:rPr sz="2800" dirty="0">
                <a:solidFill>
                  <a:schemeClr val="tx1"/>
                </a:solidFill>
              </a:rPr>
              <a:t> </a:t>
            </a:r>
            <a:r>
              <a:rPr sz="2800" dirty="0" err="1"/>
              <a:t>отделение</a:t>
            </a:r>
            <a:r>
              <a:rPr sz="2800" dirty="0"/>
              <a:t> </a:t>
            </a:r>
            <a:r>
              <a:rPr sz="2800" dirty="0" err="1"/>
              <a:t>Российского</a:t>
            </a:r>
            <a:r>
              <a:rPr sz="2800" dirty="0"/>
              <a:t> </a:t>
            </a:r>
            <a:r>
              <a:rPr sz="2800" dirty="0" err="1"/>
              <a:t>Красного</a:t>
            </a:r>
            <a:r>
              <a:rPr sz="2800" dirty="0"/>
              <a:t> </a:t>
            </a:r>
            <a:r>
              <a:rPr sz="2800" dirty="0" err="1"/>
              <a:t>Креста</a:t>
            </a:r>
            <a:r>
              <a:rPr sz="2800" dirty="0"/>
              <a:t>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E87C3E-64F5-4528-B5E3-D59E16634F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6" b="9252"/>
          <a:stretch/>
        </p:blipFill>
        <p:spPr>
          <a:xfrm>
            <a:off x="14272587" y="1137833"/>
            <a:ext cx="9683553" cy="5180623"/>
          </a:xfrm>
          <a:prstGeom prst="round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0"/>
          <p:cNvSpPr/>
          <p:nvPr/>
        </p:nvSpPr>
        <p:spPr>
          <a:xfrm>
            <a:off x="7811476" y="0"/>
            <a:ext cx="6985873" cy="13716000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" name="Shape 3"/>
          <p:cNvSpPr/>
          <p:nvPr/>
        </p:nvSpPr>
        <p:spPr>
          <a:xfrm>
            <a:off x="14810051" y="0"/>
            <a:ext cx="9576997" cy="13716000"/>
          </a:xfrm>
          <a:prstGeom prst="rect">
            <a:avLst/>
          </a:prstGeom>
          <a:solidFill>
            <a:srgbClr val="DD443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0" name="Text 4"/>
          <p:cNvSpPr txBox="1"/>
          <p:nvPr/>
        </p:nvSpPr>
        <p:spPr>
          <a:xfrm>
            <a:off x="15432428" y="1422399"/>
            <a:ext cx="4106848" cy="641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22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благополучателей получили помощь</a:t>
            </a:r>
          </a:p>
        </p:txBody>
      </p:sp>
      <p:sp>
        <p:nvSpPr>
          <p:cNvPr id="151" name="Text 5"/>
          <p:cNvSpPr txBox="1"/>
          <p:nvPr/>
        </p:nvSpPr>
        <p:spPr>
          <a:xfrm>
            <a:off x="15432428" y="673099"/>
            <a:ext cx="236673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dirty="0"/>
              <a:t>780</a:t>
            </a:r>
            <a:endParaRPr dirty="0"/>
          </a:p>
        </p:txBody>
      </p:sp>
      <p:sp>
        <p:nvSpPr>
          <p:cNvPr id="152" name="Text 6"/>
          <p:cNvSpPr txBox="1"/>
          <p:nvPr/>
        </p:nvSpPr>
        <p:spPr>
          <a:xfrm>
            <a:off x="15432428" y="3689070"/>
            <a:ext cx="4106848" cy="959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22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человек было охвачено экспресс-тестированием на ВИЧ-инфекцию</a:t>
            </a:r>
          </a:p>
        </p:txBody>
      </p:sp>
      <p:sp>
        <p:nvSpPr>
          <p:cNvPr id="153" name="Text 7"/>
          <p:cNvSpPr txBox="1"/>
          <p:nvPr/>
        </p:nvSpPr>
        <p:spPr>
          <a:xfrm>
            <a:off x="15432428" y="2939769"/>
            <a:ext cx="236673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dirty="0"/>
              <a:t>600</a:t>
            </a:r>
          </a:p>
        </p:txBody>
      </p:sp>
      <p:sp>
        <p:nvSpPr>
          <p:cNvPr id="154" name="Text 8"/>
          <p:cNvSpPr txBox="1"/>
          <p:nvPr/>
        </p:nvSpPr>
        <p:spPr>
          <a:xfrm>
            <a:off x="15432428" y="6210299"/>
            <a:ext cx="3979832" cy="1911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2500"/>
              </a:lnSpc>
              <a:defRPr sz="22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мероприятий</a:t>
            </a:r>
            <a:r>
              <a:rPr dirty="0"/>
              <a:t> </a:t>
            </a:r>
            <a:r>
              <a:rPr dirty="0" err="1"/>
              <a:t>проведено</a:t>
            </a:r>
            <a:r>
              <a:rPr dirty="0"/>
              <a:t> </a:t>
            </a:r>
            <a:br>
              <a:rPr dirty="0"/>
            </a:b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рамках</a:t>
            </a:r>
            <a:r>
              <a:rPr dirty="0"/>
              <a:t> </a:t>
            </a:r>
            <a:r>
              <a:rPr dirty="0" err="1"/>
              <a:t>школы</a:t>
            </a:r>
            <a:r>
              <a:rPr dirty="0"/>
              <a:t> </a:t>
            </a:r>
            <a:r>
              <a:rPr dirty="0" err="1"/>
              <a:t>пациентов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 ВИЧ </a:t>
            </a:r>
            <a:r>
              <a:rPr dirty="0" err="1"/>
              <a:t>инфекцией</a:t>
            </a:r>
            <a:r>
              <a:rPr dirty="0"/>
              <a:t> </a:t>
            </a:r>
            <a:br>
              <a:rPr dirty="0"/>
            </a:b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туберкулезом</a:t>
            </a:r>
            <a:r>
              <a:rPr dirty="0"/>
              <a:t> + </a:t>
            </a:r>
            <a:r>
              <a:rPr dirty="0" err="1"/>
              <a:t>кол-во</a:t>
            </a:r>
            <a:r>
              <a:rPr dirty="0"/>
              <a:t> </a:t>
            </a:r>
            <a:r>
              <a:rPr dirty="0" err="1"/>
              <a:t>человек</a:t>
            </a:r>
            <a:r>
              <a:rPr dirty="0"/>
              <a:t> </a:t>
            </a:r>
            <a:r>
              <a:rPr dirty="0" err="1"/>
              <a:t>приняли</a:t>
            </a:r>
            <a:r>
              <a:rPr dirty="0"/>
              <a:t> </a:t>
            </a:r>
            <a:r>
              <a:rPr dirty="0" err="1"/>
              <a:t>участие</a:t>
            </a:r>
            <a:endParaRPr dirty="0"/>
          </a:p>
        </p:txBody>
      </p:sp>
      <p:sp>
        <p:nvSpPr>
          <p:cNvPr id="155" name="Text 9"/>
          <p:cNvSpPr txBox="1"/>
          <p:nvPr/>
        </p:nvSpPr>
        <p:spPr>
          <a:xfrm>
            <a:off x="15432428" y="5460999"/>
            <a:ext cx="236673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dirty="0"/>
              <a:t>400</a:t>
            </a:r>
          </a:p>
        </p:txBody>
      </p:sp>
      <p:sp>
        <p:nvSpPr>
          <p:cNvPr id="156" name="Text 10"/>
          <p:cNvSpPr txBox="1"/>
          <p:nvPr/>
        </p:nvSpPr>
        <p:spPr>
          <a:xfrm>
            <a:off x="15432428" y="9499601"/>
            <a:ext cx="3979832" cy="1276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22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dirty="0" err="1"/>
              <a:t>человек</a:t>
            </a:r>
            <a:r>
              <a:rPr dirty="0"/>
              <a:t> </a:t>
            </a:r>
            <a:r>
              <a:rPr dirty="0" err="1"/>
              <a:t>проходят</a:t>
            </a:r>
            <a:r>
              <a:rPr dirty="0"/>
              <a:t> </a:t>
            </a:r>
            <a:r>
              <a:rPr dirty="0" err="1"/>
              <a:t>обучение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платформе</a:t>
            </a:r>
            <a:r>
              <a:rPr dirty="0"/>
              <a:t> </a:t>
            </a:r>
            <a:r>
              <a:rPr dirty="0" err="1"/>
              <a:t>Академии</a:t>
            </a:r>
            <a:r>
              <a:rPr dirty="0"/>
              <a:t>  </a:t>
            </a:r>
            <a:r>
              <a:rPr dirty="0" err="1"/>
              <a:t>Красного</a:t>
            </a:r>
            <a:r>
              <a:rPr dirty="0"/>
              <a:t> </a:t>
            </a:r>
            <a:r>
              <a:rPr dirty="0" err="1"/>
              <a:t>Креста</a:t>
            </a:r>
            <a:endParaRPr dirty="0"/>
          </a:p>
        </p:txBody>
      </p:sp>
      <p:sp>
        <p:nvSpPr>
          <p:cNvPr id="157" name="Text 11"/>
          <p:cNvSpPr txBox="1"/>
          <p:nvPr/>
        </p:nvSpPr>
        <p:spPr>
          <a:xfrm>
            <a:off x="15432428" y="8750300"/>
            <a:ext cx="236673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dirty="0"/>
              <a:t>120</a:t>
            </a:r>
          </a:p>
        </p:txBody>
      </p:sp>
      <p:sp>
        <p:nvSpPr>
          <p:cNvPr id="158" name="Text 12"/>
          <p:cNvSpPr txBox="1"/>
          <p:nvPr/>
        </p:nvSpPr>
        <p:spPr>
          <a:xfrm>
            <a:off x="19979597" y="3689070"/>
            <a:ext cx="4106848" cy="1276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2500"/>
              </a:lnSpc>
              <a:defRPr sz="22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человек</a:t>
            </a:r>
            <a:r>
              <a:rPr dirty="0"/>
              <a:t> </a:t>
            </a:r>
            <a:r>
              <a:rPr dirty="0" err="1"/>
              <a:t>приняли</a:t>
            </a:r>
            <a:r>
              <a:rPr dirty="0"/>
              <a:t> </a:t>
            </a:r>
            <a:r>
              <a:rPr dirty="0" err="1"/>
              <a:t>участие</a:t>
            </a:r>
            <a:r>
              <a:rPr dirty="0"/>
              <a:t> </a:t>
            </a:r>
            <a:br>
              <a:rPr dirty="0"/>
            </a:b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мастер-классах</a:t>
            </a:r>
            <a:r>
              <a:rPr dirty="0"/>
              <a:t>  </a:t>
            </a:r>
            <a:br>
              <a:rPr dirty="0"/>
            </a:b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обучению</a:t>
            </a:r>
            <a:r>
              <a:rPr dirty="0"/>
              <a:t> </a:t>
            </a:r>
            <a:r>
              <a:rPr dirty="0" err="1"/>
              <a:t>навыкам</a:t>
            </a:r>
            <a:r>
              <a:rPr dirty="0"/>
              <a:t> </a:t>
            </a:r>
            <a:r>
              <a:rPr dirty="0" err="1"/>
              <a:t>оказания</a:t>
            </a:r>
            <a:r>
              <a:rPr dirty="0"/>
              <a:t> </a:t>
            </a:r>
            <a:r>
              <a:rPr dirty="0" err="1"/>
              <a:t>первой</a:t>
            </a:r>
            <a:r>
              <a:rPr dirty="0"/>
              <a:t> </a:t>
            </a:r>
            <a:r>
              <a:rPr dirty="0" err="1"/>
              <a:t>помощи</a:t>
            </a:r>
            <a:endParaRPr dirty="0"/>
          </a:p>
        </p:txBody>
      </p:sp>
      <p:sp>
        <p:nvSpPr>
          <p:cNvPr id="159" name="Text 13"/>
          <p:cNvSpPr txBox="1"/>
          <p:nvPr/>
        </p:nvSpPr>
        <p:spPr>
          <a:xfrm>
            <a:off x="19979597" y="2939769"/>
            <a:ext cx="236673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dirty="0"/>
              <a:t>14000</a:t>
            </a:r>
          </a:p>
        </p:txBody>
      </p:sp>
      <p:sp>
        <p:nvSpPr>
          <p:cNvPr id="160" name="Text 14"/>
          <p:cNvSpPr txBox="1"/>
          <p:nvPr/>
        </p:nvSpPr>
        <p:spPr>
          <a:xfrm>
            <a:off x="19979597" y="6210300"/>
            <a:ext cx="4106848" cy="959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2500"/>
              </a:lnSpc>
              <a:defRPr sz="22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человек</a:t>
            </a:r>
            <a:r>
              <a:rPr dirty="0"/>
              <a:t> </a:t>
            </a:r>
            <a:r>
              <a:rPr dirty="0" err="1"/>
              <a:t>приняты</a:t>
            </a:r>
            <a:r>
              <a:rPr dirty="0"/>
              <a:t> </a:t>
            </a:r>
            <a:br>
              <a:rPr dirty="0"/>
            </a:b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социальное</a:t>
            </a:r>
            <a:r>
              <a:rPr dirty="0"/>
              <a:t> </a:t>
            </a:r>
            <a:r>
              <a:rPr dirty="0" err="1"/>
              <a:t>обслуживание</a:t>
            </a:r>
            <a:endParaRPr dirty="0"/>
          </a:p>
        </p:txBody>
      </p:sp>
      <p:sp>
        <p:nvSpPr>
          <p:cNvPr id="161" name="Text 15"/>
          <p:cNvSpPr txBox="1"/>
          <p:nvPr/>
        </p:nvSpPr>
        <p:spPr>
          <a:xfrm>
            <a:off x="19979597" y="5460999"/>
            <a:ext cx="236673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dirty="0"/>
              <a:t>60</a:t>
            </a:r>
          </a:p>
        </p:txBody>
      </p:sp>
      <p:sp>
        <p:nvSpPr>
          <p:cNvPr id="162" name="Text 16"/>
          <p:cNvSpPr txBox="1"/>
          <p:nvPr/>
        </p:nvSpPr>
        <p:spPr>
          <a:xfrm>
            <a:off x="19979597" y="9499601"/>
            <a:ext cx="4106848" cy="1276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22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dirty="0" err="1"/>
              <a:t>человек</a:t>
            </a:r>
            <a:r>
              <a:rPr dirty="0"/>
              <a:t> </a:t>
            </a:r>
            <a:r>
              <a:rPr dirty="0" err="1"/>
              <a:t>прошли</a:t>
            </a:r>
            <a:r>
              <a:rPr dirty="0"/>
              <a:t> </a:t>
            </a:r>
            <a:r>
              <a:rPr dirty="0" err="1"/>
              <a:t>профессиональное</a:t>
            </a:r>
            <a:r>
              <a:rPr dirty="0"/>
              <a:t> </a:t>
            </a:r>
            <a:r>
              <a:rPr dirty="0" err="1"/>
              <a:t>обучение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школах</a:t>
            </a:r>
            <a:r>
              <a:rPr dirty="0"/>
              <a:t> </a:t>
            </a:r>
            <a:r>
              <a:rPr dirty="0" err="1"/>
              <a:t>помогающих</a:t>
            </a:r>
            <a:r>
              <a:rPr dirty="0"/>
              <a:t> </a:t>
            </a:r>
            <a:r>
              <a:rPr dirty="0" err="1"/>
              <a:t>профессий</a:t>
            </a:r>
            <a:endParaRPr dirty="0"/>
          </a:p>
        </p:txBody>
      </p:sp>
      <p:sp>
        <p:nvSpPr>
          <p:cNvPr id="163" name="Text 17"/>
          <p:cNvSpPr txBox="1"/>
          <p:nvPr/>
        </p:nvSpPr>
        <p:spPr>
          <a:xfrm>
            <a:off x="19979597" y="8750300"/>
            <a:ext cx="236673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dirty="0"/>
              <a:t>70</a:t>
            </a:r>
          </a:p>
        </p:txBody>
      </p:sp>
      <p:sp>
        <p:nvSpPr>
          <p:cNvPr id="164" name="Text 18"/>
          <p:cNvSpPr txBox="1"/>
          <p:nvPr/>
        </p:nvSpPr>
        <p:spPr>
          <a:xfrm>
            <a:off x="15432428" y="12198349"/>
            <a:ext cx="6672568" cy="641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22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dirty="0" err="1"/>
              <a:t>человек</a:t>
            </a:r>
            <a:r>
              <a:rPr dirty="0"/>
              <a:t> </a:t>
            </a:r>
            <a:r>
              <a:rPr dirty="0" err="1"/>
              <a:t>получили</a:t>
            </a:r>
            <a:r>
              <a:rPr dirty="0"/>
              <a:t> </a:t>
            </a:r>
            <a:r>
              <a:rPr dirty="0" err="1"/>
              <a:t>психосоциальную</a:t>
            </a:r>
            <a:r>
              <a:rPr dirty="0"/>
              <a:t> </a:t>
            </a:r>
            <a:r>
              <a:rPr dirty="0" err="1"/>
              <a:t>поддержку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психологическую</a:t>
            </a:r>
            <a:r>
              <a:rPr dirty="0"/>
              <a:t> </a:t>
            </a:r>
            <a:r>
              <a:rPr dirty="0" err="1"/>
              <a:t>помощь</a:t>
            </a:r>
            <a:endParaRPr dirty="0"/>
          </a:p>
        </p:txBody>
      </p:sp>
      <p:sp>
        <p:nvSpPr>
          <p:cNvPr id="165" name="Text 19"/>
          <p:cNvSpPr txBox="1"/>
          <p:nvPr/>
        </p:nvSpPr>
        <p:spPr>
          <a:xfrm>
            <a:off x="15432428" y="11449049"/>
            <a:ext cx="236673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dirty="0"/>
              <a:t>780</a:t>
            </a:r>
          </a:p>
        </p:txBody>
      </p:sp>
      <p:sp>
        <p:nvSpPr>
          <p:cNvPr id="166" name="Text 20"/>
          <p:cNvSpPr txBox="1"/>
          <p:nvPr/>
        </p:nvSpPr>
        <p:spPr>
          <a:xfrm>
            <a:off x="19979597" y="1422400"/>
            <a:ext cx="3890920" cy="959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22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во человек ежегодно получают социальную помощь</a:t>
            </a:r>
          </a:p>
        </p:txBody>
      </p:sp>
      <p:sp>
        <p:nvSpPr>
          <p:cNvPr id="167" name="Text 21"/>
          <p:cNvSpPr txBox="1"/>
          <p:nvPr/>
        </p:nvSpPr>
        <p:spPr>
          <a:xfrm>
            <a:off x="19979597" y="673099"/>
            <a:ext cx="236673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dirty="0"/>
              <a:t>600</a:t>
            </a:r>
          </a:p>
        </p:txBody>
      </p:sp>
      <p:sp>
        <p:nvSpPr>
          <p:cNvPr id="168" name="Text 22"/>
          <p:cNvSpPr txBox="1"/>
          <p:nvPr/>
        </p:nvSpPr>
        <p:spPr>
          <a:xfrm>
            <a:off x="901813" y="1562100"/>
            <a:ext cx="6634463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dirty="0" err="1"/>
              <a:t>Помощь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lang="ru-RU" b="1" dirty="0">
                <a:solidFill>
                  <a:schemeClr val="tx1"/>
                </a:solidFill>
              </a:rPr>
              <a:t>Псковского регионального </a:t>
            </a:r>
            <a:r>
              <a:rPr dirty="0" err="1"/>
              <a:t>отделения</a:t>
            </a:r>
            <a:r>
              <a:rPr dirty="0"/>
              <a:t> </a:t>
            </a:r>
            <a:br>
              <a:rPr lang="ru-RU" dirty="0"/>
            </a:br>
            <a:r>
              <a:rPr dirty="0" err="1"/>
              <a:t>в</a:t>
            </a:r>
            <a:r>
              <a:rPr dirty="0"/>
              <a:t> 2023 </a:t>
            </a:r>
            <a:r>
              <a:rPr dirty="0" err="1"/>
              <a:t>году</a:t>
            </a:r>
            <a:r>
              <a:rPr dirty="0"/>
              <a:t> </a:t>
            </a:r>
            <a:r>
              <a:rPr dirty="0" err="1"/>
              <a:t>получило</a:t>
            </a:r>
            <a:endParaRPr dirty="0"/>
          </a:p>
        </p:txBody>
      </p:sp>
      <p:sp>
        <p:nvSpPr>
          <p:cNvPr id="169" name="Text 23"/>
          <p:cNvSpPr txBox="1"/>
          <p:nvPr/>
        </p:nvSpPr>
        <p:spPr>
          <a:xfrm>
            <a:off x="901812" y="4102099"/>
            <a:ext cx="5554829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5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Здесь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пострадавшие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ЧС, </a:t>
            </a:r>
            <a:r>
              <a:rPr dirty="0" err="1"/>
              <a:t>наводнений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пожаров</a:t>
            </a:r>
            <a:r>
              <a:rPr dirty="0"/>
              <a:t>, </a:t>
            </a:r>
            <a:r>
              <a:rPr dirty="0" err="1"/>
              <a:t>направления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социальному</a:t>
            </a:r>
            <a:r>
              <a:rPr dirty="0"/>
              <a:t> </a:t>
            </a:r>
            <a:r>
              <a:rPr dirty="0" err="1"/>
              <a:t>уходу</a:t>
            </a:r>
            <a:r>
              <a:rPr dirty="0"/>
              <a:t>, </a:t>
            </a:r>
            <a:r>
              <a:rPr dirty="0" err="1"/>
              <a:t>профилактике</a:t>
            </a:r>
            <a:r>
              <a:rPr dirty="0"/>
              <a:t> </a:t>
            </a:r>
            <a:r>
              <a:rPr dirty="0" err="1"/>
              <a:t>социально</a:t>
            </a:r>
            <a:r>
              <a:rPr dirty="0"/>
              <a:t> </a:t>
            </a:r>
            <a:r>
              <a:rPr dirty="0" err="1"/>
              <a:t>значимых</a:t>
            </a:r>
            <a:r>
              <a:rPr dirty="0"/>
              <a:t> </a:t>
            </a:r>
            <a:r>
              <a:rPr dirty="0" err="1"/>
              <a:t>заболеваний</a:t>
            </a:r>
            <a:r>
              <a:rPr dirty="0"/>
              <a:t> </a:t>
            </a:r>
            <a:br>
              <a:rPr dirty="0"/>
            </a:b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многое</a:t>
            </a:r>
            <a:r>
              <a:rPr dirty="0"/>
              <a:t> </a:t>
            </a:r>
            <a:r>
              <a:rPr dirty="0" err="1"/>
              <a:t>другое</a:t>
            </a:r>
            <a:r>
              <a:rPr dirty="0"/>
              <a:t>.</a:t>
            </a:r>
          </a:p>
        </p:txBody>
      </p:sp>
      <p:sp>
        <p:nvSpPr>
          <p:cNvPr id="170" name="Text 24"/>
          <p:cNvSpPr txBox="1"/>
          <p:nvPr/>
        </p:nvSpPr>
        <p:spPr>
          <a:xfrm>
            <a:off x="901812" y="2840780"/>
            <a:ext cx="3221971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4000"/>
              </a:lnSpc>
              <a:spcBef>
                <a:spcPts val="900"/>
              </a:spcBef>
              <a:defRPr sz="4000" b="1">
                <a:solidFill>
                  <a:srgbClr val="DD443A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dirty="0"/>
              <a:t>15 000</a:t>
            </a:r>
            <a:endParaRPr dirty="0"/>
          </a:p>
        </p:txBody>
      </p:sp>
      <p:sp>
        <p:nvSpPr>
          <p:cNvPr id="171" name="Text 25"/>
          <p:cNvSpPr txBox="1"/>
          <p:nvPr/>
        </p:nvSpPr>
        <p:spPr>
          <a:xfrm>
            <a:off x="901812" y="3340099"/>
            <a:ext cx="151572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500" b="1">
                <a:solidFill>
                  <a:srgbClr val="DD4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t>человек</a:t>
            </a:r>
          </a:p>
        </p:txBody>
      </p:sp>
      <p:sp>
        <p:nvSpPr>
          <p:cNvPr id="172" name="Text 26"/>
          <p:cNvSpPr txBox="1"/>
          <p:nvPr/>
        </p:nvSpPr>
        <p:spPr>
          <a:xfrm>
            <a:off x="8967320" y="1611842"/>
            <a:ext cx="3224680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4000"/>
              </a:lnSpc>
              <a:spcBef>
                <a:spcPts val="900"/>
              </a:spcBef>
              <a:defRPr sz="4000" b="1">
                <a:solidFill>
                  <a:srgbClr val="DD443A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dirty="0"/>
              <a:t>12 000</a:t>
            </a:r>
            <a:endParaRPr dirty="0"/>
          </a:p>
        </p:txBody>
      </p:sp>
      <p:sp>
        <p:nvSpPr>
          <p:cNvPr id="173" name="Text 27"/>
          <p:cNvSpPr txBox="1"/>
          <p:nvPr/>
        </p:nvSpPr>
        <p:spPr>
          <a:xfrm>
            <a:off x="8967320" y="2246841"/>
            <a:ext cx="326854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500" b="1">
                <a:solidFill>
                  <a:srgbClr val="DD4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t>благополучателей</a:t>
            </a:r>
          </a:p>
        </p:txBody>
      </p:sp>
      <p:sp>
        <p:nvSpPr>
          <p:cNvPr id="174" name="Text 28"/>
          <p:cNvSpPr txBox="1"/>
          <p:nvPr/>
        </p:nvSpPr>
        <p:spPr>
          <a:xfrm>
            <a:off x="8967320" y="902757"/>
            <a:ext cx="2116932" cy="443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500"/>
              </a:lnSpc>
              <a:spcBef>
                <a:spcPts val="900"/>
              </a:spcBef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2022 год</a:t>
            </a:r>
          </a:p>
        </p:txBody>
      </p:sp>
      <p:sp>
        <p:nvSpPr>
          <p:cNvPr id="175" name="Text 29"/>
          <p:cNvSpPr txBox="1"/>
          <p:nvPr/>
        </p:nvSpPr>
        <p:spPr>
          <a:xfrm>
            <a:off x="8954619" y="6959600"/>
            <a:ext cx="3006954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4000"/>
              </a:lnSpc>
              <a:spcBef>
                <a:spcPts val="900"/>
              </a:spcBef>
              <a:defRPr sz="4000" b="1">
                <a:solidFill>
                  <a:srgbClr val="DD443A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dirty="0"/>
              <a:t>15 000</a:t>
            </a:r>
            <a:endParaRPr dirty="0"/>
          </a:p>
        </p:txBody>
      </p:sp>
      <p:sp>
        <p:nvSpPr>
          <p:cNvPr id="176" name="Text 30"/>
          <p:cNvSpPr txBox="1"/>
          <p:nvPr/>
        </p:nvSpPr>
        <p:spPr>
          <a:xfrm>
            <a:off x="8954619" y="7594599"/>
            <a:ext cx="326854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500" b="1">
                <a:solidFill>
                  <a:srgbClr val="DD4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dirty="0" err="1"/>
              <a:t>благополучателей</a:t>
            </a:r>
            <a:endParaRPr dirty="0"/>
          </a:p>
        </p:txBody>
      </p:sp>
      <p:sp>
        <p:nvSpPr>
          <p:cNvPr id="177" name="Text 31"/>
          <p:cNvSpPr txBox="1"/>
          <p:nvPr/>
        </p:nvSpPr>
        <p:spPr>
          <a:xfrm>
            <a:off x="8954619" y="6250516"/>
            <a:ext cx="2116932" cy="443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500"/>
              </a:lnSpc>
              <a:spcBef>
                <a:spcPts val="900"/>
              </a:spcBef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dirty="0"/>
              <a:t>2023 </a:t>
            </a:r>
            <a:r>
              <a:rPr dirty="0" err="1"/>
              <a:t>год</a:t>
            </a:r>
            <a:endParaRPr dirty="0"/>
          </a:p>
        </p:txBody>
      </p:sp>
      <p:sp>
        <p:nvSpPr>
          <p:cNvPr id="178" name="Text 32"/>
          <p:cNvSpPr txBox="1"/>
          <p:nvPr/>
        </p:nvSpPr>
        <p:spPr>
          <a:xfrm>
            <a:off x="8954619" y="4285720"/>
            <a:ext cx="2895962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4000"/>
              </a:lnSpc>
              <a:spcBef>
                <a:spcPts val="900"/>
              </a:spcBef>
              <a:defRPr sz="4000" b="1">
                <a:solidFill>
                  <a:srgbClr val="DD443A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dirty="0"/>
              <a:t>17 000</a:t>
            </a:r>
            <a:endParaRPr dirty="0"/>
          </a:p>
        </p:txBody>
      </p:sp>
      <p:sp>
        <p:nvSpPr>
          <p:cNvPr id="179" name="Text 33"/>
          <p:cNvSpPr txBox="1"/>
          <p:nvPr/>
        </p:nvSpPr>
        <p:spPr>
          <a:xfrm>
            <a:off x="8954619" y="4920720"/>
            <a:ext cx="326854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500" b="1">
                <a:solidFill>
                  <a:srgbClr val="DD4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dirty="0" err="1"/>
              <a:t>благополучателей</a:t>
            </a:r>
            <a:endParaRPr dirty="0"/>
          </a:p>
        </p:txBody>
      </p:sp>
      <p:sp>
        <p:nvSpPr>
          <p:cNvPr id="180" name="Text 34"/>
          <p:cNvSpPr txBox="1"/>
          <p:nvPr/>
        </p:nvSpPr>
        <p:spPr>
          <a:xfrm>
            <a:off x="8954619" y="3576637"/>
            <a:ext cx="2155037" cy="443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500"/>
              </a:lnSpc>
              <a:spcBef>
                <a:spcPts val="900"/>
              </a:spcBef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dirty="0"/>
              <a:t>2024 </a:t>
            </a:r>
            <a:r>
              <a:rPr dirty="0" err="1"/>
              <a:t>год</a:t>
            </a:r>
            <a:endParaRPr dirty="0"/>
          </a:p>
        </p:txBody>
      </p:sp>
      <p:pic>
        <p:nvPicPr>
          <p:cNvPr id="2" name="Image 0" descr="Image 0">
            <a:extLst>
              <a:ext uri="{FF2B5EF4-FFF2-40B4-BE49-F238E27FC236}">
                <a16:creationId xmlns:a16="http://schemas.microsoft.com/office/drawing/2014/main" id="{E955E697-EB40-4AAE-C495-B3A2BD2E4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774" y="9093200"/>
            <a:ext cx="7011277" cy="46228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>
            <a:extLst>
              <a:ext uri="{FF2B5EF4-FFF2-40B4-BE49-F238E27FC236}">
                <a16:creationId xmlns:a16="http://schemas.microsoft.com/office/drawing/2014/main" id="{A72F3DFB-28BF-A434-C6DE-5413A981FBA3}"/>
              </a:ext>
            </a:extLst>
          </p:cNvPr>
          <p:cNvSpPr/>
          <p:nvPr/>
        </p:nvSpPr>
        <p:spPr>
          <a:xfrm>
            <a:off x="0" y="9093200"/>
            <a:ext cx="7808293" cy="4622800"/>
          </a:xfrm>
          <a:prstGeom prst="rect">
            <a:avLst/>
          </a:prstGeom>
          <a:solidFill>
            <a:srgbClr val="DD443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941FF2-7DAD-EF1F-D23C-869D5233ADEE}"/>
              </a:ext>
            </a:extLst>
          </p:cNvPr>
          <p:cNvSpPr txBox="1"/>
          <p:nvPr/>
        </p:nvSpPr>
        <p:spPr>
          <a:xfrm>
            <a:off x="1963355" y="11168088"/>
            <a:ext cx="3431742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Montserrat" pitchFamily="2" charset="0"/>
                <a:cs typeface="Calibri"/>
                <a:sym typeface="Calibri"/>
              </a:rPr>
              <a:t>Фото деятельности Отделения</a:t>
            </a:r>
            <a:endParaRPr lang="ru-RU" sz="2200" dirty="0">
              <a:solidFill>
                <a:schemeClr val="tx1"/>
              </a:solidFill>
              <a:highlight>
                <a:srgbClr val="FFFF00"/>
              </a:highlight>
              <a:latin typeface="Montserra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95FFAA-73AD-E6D7-9A4A-EBC11EF23298}"/>
              </a:ext>
            </a:extLst>
          </p:cNvPr>
          <p:cNvSpPr txBox="1"/>
          <p:nvPr/>
        </p:nvSpPr>
        <p:spPr>
          <a:xfrm>
            <a:off x="9658572" y="11168088"/>
            <a:ext cx="329168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Montserrat" pitchFamily="2" charset="0"/>
                <a:cs typeface="Calibri"/>
                <a:sym typeface="Calibri"/>
              </a:rPr>
              <a:t>Фото</a:t>
            </a:r>
            <a:r>
              <a:rPr lang="ru-RU" sz="2200" dirty="0">
                <a:solidFill>
                  <a:schemeClr val="tx1"/>
                </a:solidFill>
                <a:highlight>
                  <a:srgbClr val="FFFF00"/>
                </a:highlight>
                <a:latin typeface="Montserrat" pitchFamily="2" charset="0"/>
                <a:cs typeface="Calibri"/>
              </a:rPr>
              <a:t> деятельности Отделения</a:t>
            </a:r>
            <a:endParaRPr lang="ru-RU" sz="2200" dirty="0">
              <a:solidFill>
                <a:schemeClr val="tx1"/>
              </a:solidFill>
              <a:highlight>
                <a:srgbClr val="FFFF00"/>
              </a:highlight>
              <a:latin typeface="Montserrat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85923B-6BA9-4AB4-B546-5A53B57E51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7"/>
          <a:stretch/>
        </p:blipFill>
        <p:spPr>
          <a:xfrm>
            <a:off x="7808293" y="9109999"/>
            <a:ext cx="6985873" cy="46197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CA34EB-CCD3-40E3-80EA-D5A7B76922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 r="19149" b="30135"/>
          <a:stretch/>
        </p:blipFill>
        <p:spPr>
          <a:xfrm>
            <a:off x="0" y="9100751"/>
            <a:ext cx="7786072" cy="462900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0"/>
          <p:cNvSpPr/>
          <p:nvPr/>
        </p:nvSpPr>
        <p:spPr>
          <a:xfrm>
            <a:off x="15368920" y="0"/>
            <a:ext cx="9018128" cy="13716000"/>
          </a:xfrm>
          <a:prstGeom prst="rect">
            <a:avLst/>
          </a:prstGeom>
          <a:solidFill>
            <a:srgbClr val="DD443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1" name="Shape 1"/>
          <p:cNvSpPr/>
          <p:nvPr/>
        </p:nvSpPr>
        <p:spPr>
          <a:xfrm>
            <a:off x="8268733" y="-5041900"/>
            <a:ext cx="7100188" cy="13589000"/>
          </a:xfrm>
          <a:prstGeom prst="rect">
            <a:avLst/>
          </a:prstGeom>
          <a:solidFill>
            <a:srgbClr val="FAFAFA">
              <a:alpha val="78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2" name="Shape 2"/>
          <p:cNvSpPr/>
          <p:nvPr/>
        </p:nvSpPr>
        <p:spPr>
          <a:xfrm>
            <a:off x="8268733" y="6858000"/>
            <a:ext cx="7100188" cy="6896100"/>
          </a:xfrm>
          <a:prstGeom prst="rect">
            <a:avLst/>
          </a:prstGeom>
          <a:solidFill>
            <a:srgbClr val="EDEDED">
              <a:alpha val="78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3" name="Text 3"/>
          <p:cNvSpPr txBox="1"/>
          <p:nvPr/>
        </p:nvSpPr>
        <p:spPr>
          <a:xfrm>
            <a:off x="1028828" y="990599"/>
            <a:ext cx="6672569" cy="2299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500"/>
              </a:lnSpc>
              <a:defRPr sz="4000">
                <a:latin typeface="Montserrat SemiBold Italic"/>
                <a:ea typeface="Montserrat SemiBold Italic"/>
                <a:cs typeface="Montserrat SemiBold Italic"/>
                <a:sym typeface="Montserrat SemiBold Italic"/>
              </a:defRPr>
            </a:lvl1pPr>
          </a:lstStyle>
          <a:p>
            <a:r>
              <a:t>Реализация федеральных субсидируемых программ</a:t>
            </a:r>
          </a:p>
        </p:txBody>
      </p:sp>
      <p:sp>
        <p:nvSpPr>
          <p:cNvPr id="194" name="Text 4"/>
          <p:cNvSpPr txBox="1"/>
          <p:nvPr/>
        </p:nvSpPr>
        <p:spPr>
          <a:xfrm>
            <a:off x="952618" y="5626100"/>
            <a:ext cx="5986684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5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Основные</a:t>
            </a:r>
            <a:r>
              <a:rPr dirty="0"/>
              <a:t> </a:t>
            </a:r>
            <a:r>
              <a:rPr dirty="0" err="1"/>
              <a:t>достижения</a:t>
            </a:r>
            <a:r>
              <a:rPr dirty="0"/>
              <a:t> </a:t>
            </a:r>
            <a:br>
              <a:rPr dirty="0"/>
            </a:b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направлению</a:t>
            </a:r>
            <a:r>
              <a:rPr dirty="0"/>
              <a:t> </a:t>
            </a:r>
            <a:r>
              <a:rPr lang="ru-RU" dirty="0"/>
              <a:t>–</a:t>
            </a:r>
            <a:r>
              <a:rPr dirty="0"/>
              <a:t> </a:t>
            </a:r>
            <a:r>
              <a:rPr lang="ru-RU" dirty="0" err="1"/>
              <a:t>проведенно</a:t>
            </a:r>
            <a:r>
              <a:rPr lang="ru-RU" dirty="0"/>
              <a:t> более 500 мастер классов</a:t>
            </a:r>
            <a:endParaRPr dirty="0">
              <a:highlight>
                <a:srgbClr val="FFFF00"/>
              </a:highlight>
            </a:endParaRPr>
          </a:p>
        </p:txBody>
      </p:sp>
      <p:sp>
        <p:nvSpPr>
          <p:cNvPr id="195" name="Text 5"/>
          <p:cNvSpPr txBox="1"/>
          <p:nvPr/>
        </p:nvSpPr>
        <p:spPr>
          <a:xfrm>
            <a:off x="952618" y="7935383"/>
            <a:ext cx="4762382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5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dirty="0" err="1"/>
              <a:t>Итого</a:t>
            </a:r>
            <a:r>
              <a:rPr dirty="0"/>
              <a:t> </a:t>
            </a:r>
            <a:r>
              <a:rPr dirty="0" err="1"/>
              <a:t>обучено</a:t>
            </a:r>
            <a:r>
              <a:rPr dirty="0"/>
              <a:t>: </a:t>
            </a:r>
            <a:r>
              <a:rPr lang="en-US" dirty="0"/>
              <a:t>&gt;</a:t>
            </a:r>
            <a:r>
              <a:rPr lang="ru-RU" dirty="0"/>
              <a:t>14000</a:t>
            </a:r>
            <a:r>
              <a:rPr dirty="0"/>
              <a:t> </a:t>
            </a:r>
            <a:r>
              <a:rPr dirty="0" err="1"/>
              <a:t>чел</a:t>
            </a:r>
            <a:r>
              <a:rPr dirty="0"/>
              <a:t>.</a:t>
            </a:r>
          </a:p>
        </p:txBody>
      </p:sp>
      <p:sp>
        <p:nvSpPr>
          <p:cNvPr id="196" name="Text 6"/>
          <p:cNvSpPr txBox="1"/>
          <p:nvPr/>
        </p:nvSpPr>
        <p:spPr>
          <a:xfrm>
            <a:off x="952618" y="3911600"/>
            <a:ext cx="6465110" cy="1340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500"/>
              </a:lnSpc>
              <a:defRPr sz="3000" b="1"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Обучение навыкам оказания первой помощи школьников </a:t>
            </a:r>
            <a:br/>
            <a:r>
              <a:t>и студентов</a:t>
            </a:r>
          </a:p>
        </p:txBody>
      </p:sp>
      <p:sp>
        <p:nvSpPr>
          <p:cNvPr id="197" name="Text 7"/>
          <p:cNvSpPr txBox="1"/>
          <p:nvPr/>
        </p:nvSpPr>
        <p:spPr>
          <a:xfrm>
            <a:off x="9157844" y="3149600"/>
            <a:ext cx="5986684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5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Основные</a:t>
            </a:r>
            <a:r>
              <a:rPr dirty="0"/>
              <a:t> </a:t>
            </a:r>
            <a:r>
              <a:rPr dirty="0" err="1"/>
              <a:t>достижения</a:t>
            </a:r>
            <a:r>
              <a:rPr dirty="0"/>
              <a:t> </a:t>
            </a:r>
            <a:br>
              <a:rPr dirty="0"/>
            </a:b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направлению</a:t>
            </a:r>
            <a:r>
              <a:rPr dirty="0"/>
              <a:t> </a:t>
            </a:r>
            <a:r>
              <a:rPr lang="ru-RU" dirty="0"/>
              <a:t>–</a:t>
            </a:r>
            <a:r>
              <a:rPr dirty="0"/>
              <a:t> </a:t>
            </a:r>
            <a:r>
              <a:rPr lang="ru-RU" dirty="0"/>
              <a:t>ежегодно проводятся десятки акции и сотни</a:t>
            </a:r>
          </a:p>
          <a:p>
            <a:pPr>
              <a:defRPr sz="25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ru-RU" dirty="0"/>
              <a:t>Новых донор крови.</a:t>
            </a:r>
          </a:p>
          <a:p>
            <a:pPr>
              <a:defRPr sz="25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ru-RU" dirty="0"/>
              <a:t>Более 200 типировании в банк костного мозга </a:t>
            </a:r>
            <a:endParaRPr dirty="0"/>
          </a:p>
        </p:txBody>
      </p:sp>
      <p:sp>
        <p:nvSpPr>
          <p:cNvPr id="198" name="Text 8"/>
          <p:cNvSpPr txBox="1"/>
          <p:nvPr/>
        </p:nvSpPr>
        <p:spPr>
          <a:xfrm>
            <a:off x="9157844" y="990600"/>
            <a:ext cx="6465109" cy="178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500"/>
              </a:lnSpc>
              <a:defRPr sz="30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t>Популяризация добровольного безвозмездного донорства крови и костного мозга</a:t>
            </a:r>
          </a:p>
        </p:txBody>
      </p:sp>
      <p:sp>
        <p:nvSpPr>
          <p:cNvPr id="199" name="Text 9"/>
          <p:cNvSpPr txBox="1"/>
          <p:nvPr/>
        </p:nvSpPr>
        <p:spPr>
          <a:xfrm>
            <a:off x="16258032" y="2959100"/>
            <a:ext cx="7104421" cy="1923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dirty="0" err="1"/>
              <a:t>Основные</a:t>
            </a:r>
            <a:r>
              <a:rPr dirty="0"/>
              <a:t> </a:t>
            </a:r>
            <a:r>
              <a:rPr dirty="0" err="1"/>
              <a:t>достижения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направлению</a:t>
            </a:r>
            <a:r>
              <a:rPr dirty="0"/>
              <a:t> </a:t>
            </a:r>
            <a:r>
              <a:rPr lang="ru-RU" dirty="0"/>
              <a:t>–</a:t>
            </a:r>
            <a:r>
              <a:rPr dirty="0"/>
              <a:t> </a:t>
            </a:r>
            <a:r>
              <a:rPr lang="ru-RU" dirty="0"/>
              <a:t>более 150 мастер-классов, 70 человек </a:t>
            </a:r>
            <a:r>
              <a:rPr lang="ru-RU" dirty="0" err="1"/>
              <a:t>обученно</a:t>
            </a:r>
            <a:r>
              <a:rPr lang="ru-RU" dirty="0"/>
              <a:t> новым профессиям «Младшая медицинская сестра», «Сиделка», «Социальный работник»</a:t>
            </a:r>
            <a:endParaRPr dirty="0"/>
          </a:p>
        </p:txBody>
      </p:sp>
      <p:sp>
        <p:nvSpPr>
          <p:cNvPr id="200" name="Text 10"/>
          <p:cNvSpPr txBox="1"/>
          <p:nvPr/>
        </p:nvSpPr>
        <p:spPr>
          <a:xfrm>
            <a:off x="16258032" y="990600"/>
            <a:ext cx="6465109" cy="1340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500"/>
              </a:lnSpc>
              <a:defRPr sz="3000" b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Восстановление работы Службы Милосердия </a:t>
            </a:r>
            <a:br/>
            <a:r>
              <a:t>в субъектах РФ</a:t>
            </a:r>
          </a:p>
        </p:txBody>
      </p:sp>
      <p:sp>
        <p:nvSpPr>
          <p:cNvPr id="201" name="Text 11"/>
          <p:cNvSpPr txBox="1"/>
          <p:nvPr/>
        </p:nvSpPr>
        <p:spPr>
          <a:xfrm>
            <a:off x="9157844" y="9906000"/>
            <a:ext cx="5986684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5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Основные</a:t>
            </a:r>
            <a:r>
              <a:rPr dirty="0"/>
              <a:t> </a:t>
            </a:r>
            <a:r>
              <a:rPr dirty="0" err="1"/>
              <a:t>достижения</a:t>
            </a:r>
            <a:r>
              <a:rPr dirty="0"/>
              <a:t> </a:t>
            </a:r>
            <a:br>
              <a:rPr dirty="0"/>
            </a:b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направлению</a:t>
            </a:r>
            <a:r>
              <a:rPr dirty="0"/>
              <a:t> </a:t>
            </a:r>
            <a:r>
              <a:rPr lang="ru-RU" dirty="0"/>
              <a:t>–</a:t>
            </a:r>
            <a:r>
              <a:rPr dirty="0"/>
              <a:t> </a:t>
            </a:r>
            <a:r>
              <a:rPr lang="ru-RU" dirty="0"/>
              <a:t>проведено более 400 мероприятии</a:t>
            </a:r>
          </a:p>
          <a:p>
            <a:pPr>
              <a:defRPr sz="25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ru-RU" dirty="0"/>
              <a:t>для 10000 человек </a:t>
            </a:r>
            <a:endParaRPr dirty="0"/>
          </a:p>
        </p:txBody>
      </p:sp>
      <p:sp>
        <p:nvSpPr>
          <p:cNvPr id="202" name="Text 12"/>
          <p:cNvSpPr txBox="1"/>
          <p:nvPr/>
        </p:nvSpPr>
        <p:spPr>
          <a:xfrm>
            <a:off x="9157844" y="7747000"/>
            <a:ext cx="6465109" cy="178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500"/>
              </a:lnSpc>
              <a:defRPr sz="3000" b="1"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dirty="0" err="1"/>
              <a:t>Профилактика</a:t>
            </a:r>
            <a:r>
              <a:rPr dirty="0"/>
              <a:t> </a:t>
            </a:r>
            <a:r>
              <a:rPr dirty="0" err="1"/>
              <a:t>социально</a:t>
            </a:r>
            <a:r>
              <a:rPr dirty="0"/>
              <a:t> </a:t>
            </a:r>
            <a:r>
              <a:rPr dirty="0" err="1"/>
              <a:t>значимых</a:t>
            </a:r>
            <a:r>
              <a:rPr dirty="0"/>
              <a:t> </a:t>
            </a:r>
            <a:r>
              <a:rPr dirty="0" err="1"/>
              <a:t>заболеваний</a:t>
            </a:r>
            <a:r>
              <a:rPr dirty="0"/>
              <a:t> – </a:t>
            </a:r>
            <a:br>
              <a:rPr dirty="0"/>
            </a:br>
            <a:r>
              <a:rPr dirty="0"/>
              <a:t>ВИЧ-</a:t>
            </a:r>
            <a:r>
              <a:rPr dirty="0" err="1"/>
              <a:t>инфекции</a:t>
            </a:r>
            <a:r>
              <a:rPr dirty="0"/>
              <a:t> </a:t>
            </a:r>
            <a:br>
              <a:rPr dirty="0"/>
            </a:br>
            <a:r>
              <a:rPr dirty="0"/>
              <a:t>и </a:t>
            </a:r>
            <a:r>
              <a:rPr dirty="0" err="1"/>
              <a:t>туберкулеза</a:t>
            </a:r>
            <a:endParaRPr dirty="0"/>
          </a:p>
        </p:txBody>
      </p:sp>
      <p:sp>
        <p:nvSpPr>
          <p:cNvPr id="203" name="Text 13"/>
          <p:cNvSpPr txBox="1"/>
          <p:nvPr/>
        </p:nvSpPr>
        <p:spPr>
          <a:xfrm>
            <a:off x="952618" y="9436099"/>
            <a:ext cx="339555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20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dirty="0" err="1"/>
              <a:t>Количество</a:t>
            </a:r>
            <a:r>
              <a:rPr dirty="0"/>
              <a:t> </a:t>
            </a:r>
            <a:r>
              <a:rPr dirty="0" err="1"/>
              <a:t>учебных</a:t>
            </a:r>
            <a:r>
              <a:rPr dirty="0"/>
              <a:t> </a:t>
            </a:r>
            <a:r>
              <a:rPr dirty="0" err="1"/>
              <a:t>центров</a:t>
            </a:r>
            <a:endParaRPr dirty="0"/>
          </a:p>
        </p:txBody>
      </p:sp>
      <p:sp>
        <p:nvSpPr>
          <p:cNvPr id="204" name="Text 14"/>
          <p:cNvSpPr txBox="1"/>
          <p:nvPr/>
        </p:nvSpPr>
        <p:spPr>
          <a:xfrm>
            <a:off x="952618" y="10210799"/>
            <a:ext cx="3471769" cy="584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500"/>
              </a:lnSpc>
              <a:defRPr sz="4000" b="1" spc="79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dirty="0"/>
              <a:t>3</a:t>
            </a:r>
            <a:r>
              <a:rPr dirty="0"/>
              <a:t> </a:t>
            </a:r>
            <a:r>
              <a:rPr dirty="0" err="1"/>
              <a:t>шт</a:t>
            </a:r>
            <a:r>
              <a:rPr dirty="0"/>
              <a:t>.</a:t>
            </a:r>
          </a:p>
        </p:txBody>
      </p:sp>
      <p:sp>
        <p:nvSpPr>
          <p:cNvPr id="205" name="Text 15"/>
          <p:cNvSpPr txBox="1"/>
          <p:nvPr/>
        </p:nvSpPr>
        <p:spPr>
          <a:xfrm>
            <a:off x="952619" y="11163300"/>
            <a:ext cx="6164504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20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Количество проведенных региональных чемпионатов по первой помощи среди школьников и студентов</a:t>
            </a:r>
          </a:p>
        </p:txBody>
      </p:sp>
      <p:sp>
        <p:nvSpPr>
          <p:cNvPr id="206" name="Text 16"/>
          <p:cNvSpPr txBox="1"/>
          <p:nvPr/>
        </p:nvSpPr>
        <p:spPr>
          <a:xfrm>
            <a:off x="952618" y="12318999"/>
            <a:ext cx="3471769" cy="584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500"/>
              </a:lnSpc>
              <a:defRPr sz="4000" b="1" spc="79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dirty="0"/>
              <a:t>3</a:t>
            </a:r>
            <a:r>
              <a:rPr dirty="0"/>
              <a:t> </a:t>
            </a:r>
            <a:r>
              <a:rPr dirty="0" err="1"/>
              <a:t>шт</a:t>
            </a:r>
            <a:r>
              <a:rPr dirty="0"/>
              <a:t>.</a:t>
            </a:r>
          </a:p>
        </p:txBody>
      </p:sp>
      <p:pic>
        <p:nvPicPr>
          <p:cNvPr id="207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18" y="8801100"/>
            <a:ext cx="7316115" cy="12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8920" y="6858000"/>
            <a:ext cx="901812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Text 17"/>
          <p:cNvSpPr txBox="1"/>
          <p:nvPr/>
        </p:nvSpPr>
        <p:spPr>
          <a:xfrm>
            <a:off x="18413067" y="9759113"/>
            <a:ext cx="326430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500">
                <a:solidFill>
                  <a:srgbClr val="F5F5F5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 algn="ctr"/>
            <a:r>
              <a:rPr dirty="0" err="1">
                <a:solidFill>
                  <a:schemeClr val="tx1"/>
                </a:solidFill>
                <a:highlight>
                  <a:srgbClr val="FFFF00"/>
                </a:highlight>
              </a:rPr>
              <a:t>Фото</a:t>
            </a:r>
            <a:r>
              <a:rPr lang="ru-RU" dirty="0">
                <a:solidFill>
                  <a:schemeClr val="tx1"/>
                </a:solidFill>
                <a:highlight>
                  <a:srgbClr val="FFFF00"/>
                </a:highlight>
              </a:rPr>
              <a:t> деятельности Отделения</a:t>
            </a:r>
            <a:endParaRPr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22" name="Image 0" descr=" ">
            <a:extLst>
              <a:ext uri="{FF2B5EF4-FFF2-40B4-BE49-F238E27FC236}">
                <a16:creationId xmlns:a16="http://schemas.microsoft.com/office/drawing/2014/main" id="{35DDA09E-00D0-4B22-8ADA-A2E8C76829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14"/>
          <a:stretch/>
        </p:blipFill>
        <p:spPr>
          <a:xfrm>
            <a:off x="15622953" y="7100436"/>
            <a:ext cx="8679938" cy="6411227"/>
          </a:xfrm>
          <a:prstGeom prst="rect">
            <a:avLst/>
          </a:prstGeom>
        </p:spPr>
      </p:pic>
      <p:sp>
        <p:nvSpPr>
          <p:cNvPr id="23" name="Text 0">
            <a:extLst>
              <a:ext uri="{FF2B5EF4-FFF2-40B4-BE49-F238E27FC236}">
                <a16:creationId xmlns:a16="http://schemas.microsoft.com/office/drawing/2014/main" id="{11F54E8B-D114-4AE9-A7FB-675808579295}"/>
              </a:ext>
            </a:extLst>
          </p:cNvPr>
          <p:cNvSpPr/>
          <p:nvPr/>
        </p:nvSpPr>
        <p:spPr>
          <a:xfrm>
            <a:off x="15538796" y="12190409"/>
            <a:ext cx="8524629" cy="2093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dirty="0">
                <a:solidFill>
                  <a:schemeClr val="bg1"/>
                </a:solidFill>
                <a:latin typeface="Montserrat SemiBold Italic" pitchFamily="34" charset="0"/>
                <a:ea typeface="Montserrat SemiBold Italic" pitchFamily="34" charset="-122"/>
                <a:cs typeface="Montserrat SemiBold Italic" pitchFamily="34" charset="-120"/>
              </a:rPr>
              <a:t>ОТВЕТСТВЕННОСТЬ –</a:t>
            </a:r>
            <a:br>
              <a:rPr lang="ru-RU" sz="3600" dirty="0">
                <a:solidFill>
                  <a:schemeClr val="bg1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</a:br>
            <a:r>
              <a:rPr lang="en-US" sz="2400" dirty="0" err="1">
                <a:solidFill>
                  <a:schemeClr val="bg1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подтверждаем</a:t>
            </a:r>
            <a:r>
              <a:rPr lang="en-US" sz="2400" dirty="0">
                <a:solidFill>
                  <a:schemeClr val="bg1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слова делами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 0"/>
          <p:cNvSpPr txBox="1"/>
          <p:nvPr/>
        </p:nvSpPr>
        <p:spPr>
          <a:xfrm>
            <a:off x="1752818" y="990599"/>
            <a:ext cx="1565682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800">
                <a:latin typeface="Montserrat SemiBold Italic"/>
                <a:ea typeface="Montserrat SemiBold Italic"/>
                <a:cs typeface="Montserrat SemiBold Italic"/>
                <a:sym typeface="Montserrat SemiBold Italic"/>
              </a:defRPr>
            </a:lvl1pPr>
          </a:lstStyle>
          <a:p>
            <a:r>
              <a:rPr dirty="0"/>
              <a:t>РЕАЛИЗАЦИЯ ПРОГРАММ </a:t>
            </a:r>
            <a:br>
              <a:rPr lang="ru-RU" dirty="0"/>
            </a:br>
            <a:r>
              <a:rPr dirty="0"/>
              <a:t>ПО ОСНОВНЫМ ФЕДЕРАЛЬНЫМ НАПРАВЛЕНИЯМ РКК</a:t>
            </a:r>
          </a:p>
        </p:txBody>
      </p:sp>
      <p:sp>
        <p:nvSpPr>
          <p:cNvPr id="212" name="Shape 1"/>
          <p:cNvSpPr/>
          <p:nvPr/>
        </p:nvSpPr>
        <p:spPr>
          <a:xfrm>
            <a:off x="1066933" y="2794000"/>
            <a:ext cx="22253182" cy="10287000"/>
          </a:xfrm>
          <a:prstGeom prst="roundRect">
            <a:avLst>
              <a:gd name="adj" fmla="val 3733"/>
            </a:avLst>
          </a:prstGeom>
          <a:solidFill>
            <a:srgbClr val="F5F5F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3" name="Shape 2"/>
          <p:cNvSpPr/>
          <p:nvPr/>
        </p:nvSpPr>
        <p:spPr>
          <a:xfrm>
            <a:off x="1447980" y="3962400"/>
            <a:ext cx="6731843" cy="8737600"/>
          </a:xfrm>
          <a:prstGeom prst="roundRect">
            <a:avLst>
              <a:gd name="adj" fmla="val 380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4" name="Text 3"/>
          <p:cNvSpPr txBox="1"/>
          <p:nvPr/>
        </p:nvSpPr>
        <p:spPr>
          <a:xfrm>
            <a:off x="3442129" y="4965700"/>
            <a:ext cx="3751203" cy="612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defRPr sz="2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Обучение навыкам оказания первой помощи</a:t>
            </a:r>
          </a:p>
        </p:txBody>
      </p:sp>
      <p:sp>
        <p:nvSpPr>
          <p:cNvPr id="215" name="Shape 4"/>
          <p:cNvSpPr/>
          <p:nvPr/>
        </p:nvSpPr>
        <p:spPr>
          <a:xfrm>
            <a:off x="8560869" y="3962400"/>
            <a:ext cx="14378198" cy="2667000"/>
          </a:xfrm>
          <a:prstGeom prst="roundRect">
            <a:avLst>
              <a:gd name="adj" fmla="val 8571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6" name="Text 5"/>
          <p:cNvSpPr txBox="1"/>
          <p:nvPr/>
        </p:nvSpPr>
        <p:spPr>
          <a:xfrm>
            <a:off x="8941917" y="4343399"/>
            <a:ext cx="11372156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defRPr sz="220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ru-RU" dirty="0"/>
              <a:t>Ежегодно проводится Чемпионат по первой помощи.</a:t>
            </a:r>
          </a:p>
          <a:p>
            <a:r>
              <a:rPr lang="ru-RU" dirty="0"/>
              <a:t>Уже более 14000 школьников и студентов стали участниками мастер-классов по первой помощи</a:t>
            </a:r>
          </a:p>
          <a:p>
            <a:r>
              <a:rPr lang="ru-RU" dirty="0"/>
              <a:t>Более 100 человек прошли 8-ми и 16-ти часовые курсы по первой помощи</a:t>
            </a:r>
          </a:p>
        </p:txBody>
      </p:sp>
      <p:sp>
        <p:nvSpPr>
          <p:cNvPr id="217" name="Shape 6"/>
          <p:cNvSpPr/>
          <p:nvPr/>
        </p:nvSpPr>
        <p:spPr>
          <a:xfrm>
            <a:off x="8560869" y="6997700"/>
            <a:ext cx="14378198" cy="2667000"/>
          </a:xfrm>
          <a:prstGeom prst="roundRect">
            <a:avLst>
              <a:gd name="adj" fmla="val 8571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8" name="Text 7"/>
          <p:cNvSpPr txBox="1"/>
          <p:nvPr/>
        </p:nvSpPr>
        <p:spPr>
          <a:xfrm>
            <a:off x="8941917" y="7404099"/>
            <a:ext cx="11372156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defRPr sz="220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ru-RU" dirty="0"/>
              <a:t>Социальный работник ежедневно оказывает надомную помощь маломобильным и немобильным пожилым людям.</a:t>
            </a:r>
          </a:p>
          <a:p>
            <a:r>
              <a:rPr lang="ru-RU" dirty="0"/>
              <a:t>Предоставляется сопровождение в медицинские и социальные учреждения подопечным социального работника </a:t>
            </a:r>
          </a:p>
        </p:txBody>
      </p:sp>
      <p:sp>
        <p:nvSpPr>
          <p:cNvPr id="219" name="Shape 8"/>
          <p:cNvSpPr/>
          <p:nvPr/>
        </p:nvSpPr>
        <p:spPr>
          <a:xfrm>
            <a:off x="8560869" y="10033000"/>
            <a:ext cx="14378198" cy="2667000"/>
          </a:xfrm>
          <a:prstGeom prst="roundRect">
            <a:avLst>
              <a:gd name="adj" fmla="val 8571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0" name="Text 9"/>
          <p:cNvSpPr txBox="1"/>
          <p:nvPr/>
        </p:nvSpPr>
        <p:spPr>
          <a:xfrm>
            <a:off x="8941917" y="10439399"/>
            <a:ext cx="11372156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defRPr sz="220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ru-RU" dirty="0"/>
              <a:t>Подписано соглашение о сотрудничестве с МЧС России по Псковской области. </a:t>
            </a:r>
          </a:p>
          <a:p>
            <a:r>
              <a:rPr lang="ru-RU" dirty="0"/>
              <a:t>Действует банк вещей и предоставляется вещевая помощь людям пострадавшим от ЧС</a:t>
            </a:r>
            <a:endParaRPr dirty="0"/>
          </a:p>
        </p:txBody>
      </p:sp>
      <p:sp>
        <p:nvSpPr>
          <p:cNvPr id="221" name="Text 10"/>
          <p:cNvSpPr txBox="1"/>
          <p:nvPr/>
        </p:nvSpPr>
        <p:spPr>
          <a:xfrm>
            <a:off x="3442129" y="7797800"/>
            <a:ext cx="3751203" cy="917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defRPr sz="2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Реализация программ социальной помощи нуждающемуся населению</a:t>
            </a:r>
          </a:p>
        </p:txBody>
      </p:sp>
      <p:sp>
        <p:nvSpPr>
          <p:cNvPr id="222" name="Text 11"/>
          <p:cNvSpPr txBox="1"/>
          <p:nvPr/>
        </p:nvSpPr>
        <p:spPr>
          <a:xfrm>
            <a:off x="3442129" y="10718800"/>
            <a:ext cx="3154229" cy="122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2400"/>
              </a:lnSpc>
              <a:defRPr sz="22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Подготовка </a:t>
            </a:r>
            <a:br/>
            <a:r>
              <a:t>и реагирование </a:t>
            </a:r>
            <a:br/>
            <a:r>
              <a:t>на чрезвычайные ситуации</a:t>
            </a:r>
          </a:p>
        </p:txBody>
      </p:sp>
      <p:sp>
        <p:nvSpPr>
          <p:cNvPr id="223" name="Text 12"/>
          <p:cNvSpPr txBox="1"/>
          <p:nvPr/>
        </p:nvSpPr>
        <p:spPr>
          <a:xfrm>
            <a:off x="1803624" y="3187700"/>
            <a:ext cx="482660" cy="340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600"/>
              </a:lnSpc>
              <a:defRPr sz="2400" b="1">
                <a:solidFill>
                  <a:srgbClr val="DD4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t>№</a:t>
            </a:r>
          </a:p>
        </p:txBody>
      </p:sp>
      <p:sp>
        <p:nvSpPr>
          <p:cNvPr id="224" name="Text 13"/>
          <p:cNvSpPr txBox="1"/>
          <p:nvPr/>
        </p:nvSpPr>
        <p:spPr>
          <a:xfrm>
            <a:off x="1917939" y="5168900"/>
            <a:ext cx="279436" cy="430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sz="3000" b="1">
                <a:solidFill>
                  <a:srgbClr val="DD4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t>1</a:t>
            </a:r>
          </a:p>
        </p:txBody>
      </p:sp>
      <p:sp>
        <p:nvSpPr>
          <p:cNvPr id="225" name="Text 14"/>
          <p:cNvSpPr txBox="1"/>
          <p:nvPr/>
        </p:nvSpPr>
        <p:spPr>
          <a:xfrm>
            <a:off x="1879835" y="8204200"/>
            <a:ext cx="355645" cy="430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sz="3000" b="1">
                <a:solidFill>
                  <a:srgbClr val="DD4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t>2</a:t>
            </a:r>
          </a:p>
        </p:txBody>
      </p:sp>
      <p:sp>
        <p:nvSpPr>
          <p:cNvPr id="226" name="Text 15"/>
          <p:cNvSpPr txBox="1"/>
          <p:nvPr/>
        </p:nvSpPr>
        <p:spPr>
          <a:xfrm>
            <a:off x="1879835" y="11125200"/>
            <a:ext cx="355645" cy="430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sz="3000" b="1">
                <a:solidFill>
                  <a:srgbClr val="DD4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t>3</a:t>
            </a:r>
          </a:p>
        </p:txBody>
      </p:sp>
      <p:sp>
        <p:nvSpPr>
          <p:cNvPr id="227" name="Text 16"/>
          <p:cNvSpPr txBox="1"/>
          <p:nvPr/>
        </p:nvSpPr>
        <p:spPr>
          <a:xfrm>
            <a:off x="13349368" y="3187700"/>
            <a:ext cx="4801201" cy="340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600"/>
              </a:lnSpc>
              <a:defRPr sz="24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t>ОСУЩЕСТВЛЯЕМАЯ РАБОТА</a:t>
            </a:r>
          </a:p>
        </p:txBody>
      </p:sp>
      <p:sp>
        <p:nvSpPr>
          <p:cNvPr id="228" name="Text 17"/>
          <p:cNvSpPr txBox="1"/>
          <p:nvPr/>
        </p:nvSpPr>
        <p:spPr>
          <a:xfrm>
            <a:off x="3442129" y="3187700"/>
            <a:ext cx="2667334" cy="340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600"/>
              </a:lnSpc>
              <a:defRPr sz="24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t>НАПРАВЛЕНИЕ</a:t>
            </a:r>
          </a:p>
        </p:txBody>
      </p:sp>
      <p:pic>
        <p:nvPicPr>
          <p:cNvPr id="229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980" y="6946900"/>
            <a:ext cx="9068935" cy="5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 1" descr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980" y="9982200"/>
            <a:ext cx="9068935" cy="5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 2" descr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930" y="3187700"/>
            <a:ext cx="63509" cy="9512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0"/>
          <p:cNvSpPr/>
          <p:nvPr/>
        </p:nvSpPr>
        <p:spPr>
          <a:xfrm>
            <a:off x="7811476" y="0"/>
            <a:ext cx="6985873" cy="13716000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1" name="Text 1"/>
          <p:cNvSpPr txBox="1"/>
          <p:nvPr/>
        </p:nvSpPr>
        <p:spPr>
          <a:xfrm>
            <a:off x="8637079" y="6057900"/>
            <a:ext cx="4678419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dirty="0" err="1"/>
              <a:t>прямые</a:t>
            </a:r>
            <a:r>
              <a:rPr dirty="0"/>
              <a:t> </a:t>
            </a:r>
            <a:r>
              <a:rPr dirty="0" err="1"/>
              <a:t>материальные</a:t>
            </a:r>
            <a:r>
              <a:rPr dirty="0"/>
              <a:t> </a:t>
            </a:r>
            <a:r>
              <a:rPr dirty="0" err="1"/>
              <a:t>выплаты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сумму</a:t>
            </a:r>
            <a:r>
              <a:rPr dirty="0"/>
              <a:t> </a:t>
            </a:r>
          </a:p>
        </p:txBody>
      </p:sp>
      <p:sp>
        <p:nvSpPr>
          <p:cNvPr id="262" name="Shape 2"/>
          <p:cNvSpPr/>
          <p:nvPr/>
        </p:nvSpPr>
        <p:spPr>
          <a:xfrm>
            <a:off x="0" y="5156200"/>
            <a:ext cx="7811476" cy="8559800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3" name="Text 3"/>
          <p:cNvSpPr txBox="1"/>
          <p:nvPr/>
        </p:nvSpPr>
        <p:spPr>
          <a:xfrm>
            <a:off x="901812" y="10731500"/>
            <a:ext cx="5554829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помощь в оформлении документов получили</a:t>
            </a:r>
          </a:p>
        </p:txBody>
      </p:sp>
      <p:sp>
        <p:nvSpPr>
          <p:cNvPr id="264" name="Shape 4"/>
          <p:cNvSpPr/>
          <p:nvPr/>
        </p:nvSpPr>
        <p:spPr>
          <a:xfrm>
            <a:off x="14810051" y="0"/>
            <a:ext cx="9576997" cy="13716000"/>
          </a:xfrm>
          <a:prstGeom prst="rect">
            <a:avLst/>
          </a:prstGeom>
          <a:solidFill>
            <a:srgbClr val="DD443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5" name="Text 5"/>
          <p:cNvSpPr txBox="1"/>
          <p:nvPr/>
        </p:nvSpPr>
        <p:spPr>
          <a:xfrm>
            <a:off x="901813" y="7772400"/>
            <a:ext cx="467841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dirty="0" err="1"/>
              <a:t>психологическую</a:t>
            </a:r>
            <a:r>
              <a:rPr dirty="0"/>
              <a:t> </a:t>
            </a:r>
            <a:r>
              <a:rPr dirty="0" err="1"/>
              <a:t>помощь</a:t>
            </a:r>
            <a:r>
              <a:rPr dirty="0"/>
              <a:t> и </a:t>
            </a:r>
            <a:r>
              <a:rPr dirty="0" err="1"/>
              <a:t>психосоциальную</a:t>
            </a:r>
            <a:r>
              <a:rPr dirty="0"/>
              <a:t> </a:t>
            </a:r>
            <a:r>
              <a:rPr dirty="0" err="1"/>
              <a:t>поддержку</a:t>
            </a:r>
            <a:r>
              <a:rPr dirty="0"/>
              <a:t> </a:t>
            </a:r>
            <a:r>
              <a:rPr dirty="0" err="1"/>
              <a:t>получили</a:t>
            </a:r>
            <a:endParaRPr dirty="0"/>
          </a:p>
        </p:txBody>
      </p:sp>
      <p:sp>
        <p:nvSpPr>
          <p:cNvPr id="266" name="Text 6"/>
          <p:cNvSpPr txBox="1"/>
          <p:nvPr/>
        </p:nvSpPr>
        <p:spPr>
          <a:xfrm>
            <a:off x="952619" y="9918699"/>
            <a:ext cx="399253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5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t>человек</a:t>
            </a:r>
          </a:p>
        </p:txBody>
      </p:sp>
      <p:sp>
        <p:nvSpPr>
          <p:cNvPr id="267" name="Text 7"/>
          <p:cNvSpPr txBox="1"/>
          <p:nvPr/>
        </p:nvSpPr>
        <p:spPr>
          <a:xfrm>
            <a:off x="952618" y="9169399"/>
            <a:ext cx="236673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 b="1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dirty="0"/>
              <a:t>1200</a:t>
            </a:r>
            <a:endParaRPr dirty="0"/>
          </a:p>
        </p:txBody>
      </p:sp>
      <p:sp>
        <p:nvSpPr>
          <p:cNvPr id="268" name="Text 8"/>
          <p:cNvSpPr txBox="1"/>
          <p:nvPr/>
        </p:nvSpPr>
        <p:spPr>
          <a:xfrm>
            <a:off x="8637079" y="7823199"/>
            <a:ext cx="399253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5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t>человек</a:t>
            </a:r>
          </a:p>
        </p:txBody>
      </p:sp>
      <p:sp>
        <p:nvSpPr>
          <p:cNvPr id="269" name="Text 9"/>
          <p:cNvSpPr txBox="1"/>
          <p:nvPr/>
        </p:nvSpPr>
        <p:spPr>
          <a:xfrm>
            <a:off x="8637079" y="7073899"/>
            <a:ext cx="236673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 b="1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dirty="0"/>
              <a:t>500</a:t>
            </a:r>
            <a:endParaRPr dirty="0"/>
          </a:p>
        </p:txBody>
      </p:sp>
      <p:sp>
        <p:nvSpPr>
          <p:cNvPr id="270" name="Text 10"/>
          <p:cNvSpPr txBox="1"/>
          <p:nvPr/>
        </p:nvSpPr>
        <p:spPr>
          <a:xfrm>
            <a:off x="8637079" y="9842500"/>
            <a:ext cx="399253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dirty="0" err="1"/>
              <a:t>человек</a:t>
            </a:r>
            <a:r>
              <a:rPr dirty="0"/>
              <a:t> </a:t>
            </a:r>
            <a:r>
              <a:rPr dirty="0" err="1"/>
              <a:t>получили</a:t>
            </a:r>
            <a:r>
              <a:rPr dirty="0"/>
              <a:t> </a:t>
            </a:r>
            <a:r>
              <a:rPr dirty="0" err="1"/>
              <a:t>гуманитарную</a:t>
            </a:r>
            <a:r>
              <a:rPr dirty="0"/>
              <a:t> </a:t>
            </a:r>
            <a:r>
              <a:rPr dirty="0" err="1"/>
              <a:t>помощь</a:t>
            </a:r>
            <a:r>
              <a:rPr dirty="0"/>
              <a:t> в </a:t>
            </a:r>
            <a:r>
              <a:rPr dirty="0" err="1"/>
              <a:t>объеме</a:t>
            </a:r>
            <a:endParaRPr dirty="0"/>
          </a:p>
        </p:txBody>
      </p:sp>
      <p:sp>
        <p:nvSpPr>
          <p:cNvPr id="271" name="Text 11"/>
          <p:cNvSpPr txBox="1"/>
          <p:nvPr/>
        </p:nvSpPr>
        <p:spPr>
          <a:xfrm>
            <a:off x="8637079" y="9093199"/>
            <a:ext cx="236673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 b="1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dirty="0"/>
              <a:t>780</a:t>
            </a:r>
            <a:endParaRPr dirty="0"/>
          </a:p>
        </p:txBody>
      </p:sp>
      <p:sp>
        <p:nvSpPr>
          <p:cNvPr id="272" name="Text 12"/>
          <p:cNvSpPr txBox="1"/>
          <p:nvPr/>
        </p:nvSpPr>
        <p:spPr>
          <a:xfrm>
            <a:off x="8637078" y="11239499"/>
            <a:ext cx="3865583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35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ru-RU" b="0" dirty="0"/>
              <a:t>Более</a:t>
            </a:r>
            <a:r>
              <a:rPr lang="ru-RU" dirty="0"/>
              <a:t> 8000 </a:t>
            </a:r>
            <a:r>
              <a:rPr lang="ru-RU" b="0" dirty="0"/>
              <a:t>наборов</a:t>
            </a:r>
            <a:endParaRPr b="0" dirty="0"/>
          </a:p>
        </p:txBody>
      </p:sp>
      <p:sp>
        <p:nvSpPr>
          <p:cNvPr id="273" name="Text 13"/>
          <p:cNvSpPr txBox="1"/>
          <p:nvPr/>
        </p:nvSpPr>
        <p:spPr>
          <a:xfrm>
            <a:off x="952619" y="12496799"/>
            <a:ext cx="399253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5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t>человек</a:t>
            </a:r>
          </a:p>
        </p:txBody>
      </p:sp>
      <p:sp>
        <p:nvSpPr>
          <p:cNvPr id="274" name="Text 14"/>
          <p:cNvSpPr txBox="1"/>
          <p:nvPr/>
        </p:nvSpPr>
        <p:spPr>
          <a:xfrm>
            <a:off x="952618" y="11747499"/>
            <a:ext cx="236673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 b="1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dirty="0"/>
              <a:t>500</a:t>
            </a:r>
            <a:endParaRPr dirty="0"/>
          </a:p>
        </p:txBody>
      </p:sp>
      <p:sp>
        <p:nvSpPr>
          <p:cNvPr id="275" name="Text 15"/>
          <p:cNvSpPr txBox="1"/>
          <p:nvPr/>
        </p:nvSpPr>
        <p:spPr>
          <a:xfrm>
            <a:off x="901812" y="1511299"/>
            <a:ext cx="6075595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5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С 2022 </a:t>
            </a:r>
            <a:r>
              <a:rPr dirty="0" err="1"/>
              <a:t>года</a:t>
            </a:r>
            <a:r>
              <a:rPr dirty="0"/>
              <a:t> РКК </a:t>
            </a:r>
            <a:r>
              <a:rPr dirty="0" err="1"/>
              <a:t>оказал</a:t>
            </a:r>
            <a:r>
              <a:rPr dirty="0"/>
              <a:t> </a:t>
            </a:r>
            <a:r>
              <a:rPr dirty="0" err="1"/>
              <a:t>помощь</a:t>
            </a:r>
            <a:r>
              <a:rPr dirty="0"/>
              <a:t> </a:t>
            </a:r>
            <a:r>
              <a:rPr dirty="0" err="1"/>
              <a:t>более</a:t>
            </a:r>
            <a:r>
              <a:rPr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-RU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30 тысяч </a:t>
            </a:r>
            <a:r>
              <a:rPr dirty="0" err="1"/>
              <a:t>нуждающимся</a:t>
            </a:r>
            <a:r>
              <a:rPr dirty="0"/>
              <a:t>, </a:t>
            </a:r>
            <a:r>
              <a:rPr dirty="0" err="1"/>
              <a:t>пострадавшим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Украинского</a:t>
            </a:r>
            <a:r>
              <a:rPr dirty="0"/>
              <a:t> </a:t>
            </a:r>
            <a:r>
              <a:rPr dirty="0" err="1"/>
              <a:t>кризиса</a:t>
            </a:r>
            <a:r>
              <a:rPr dirty="0"/>
              <a:t>, и </a:t>
            </a:r>
            <a:r>
              <a:rPr lang="ru-RU" dirty="0"/>
              <a:t>Псковское</a:t>
            </a:r>
            <a:r>
              <a:rPr dirty="0"/>
              <a:t> </a:t>
            </a:r>
            <a:r>
              <a:rPr dirty="0" err="1"/>
              <a:t>региональное</a:t>
            </a:r>
            <a:r>
              <a:rPr dirty="0"/>
              <a:t> </a:t>
            </a:r>
            <a:r>
              <a:rPr dirty="0" err="1"/>
              <a:t>отделение</a:t>
            </a:r>
            <a:r>
              <a:rPr dirty="0"/>
              <a:t> </a:t>
            </a:r>
            <a:r>
              <a:rPr b="1" dirty="0" err="1">
                <a:latin typeface="Montserrat SemiBold"/>
                <a:ea typeface="Montserrat SemiBold"/>
                <a:cs typeface="Montserrat SemiBold"/>
                <a:sym typeface="Montserrat SemiBold"/>
              </a:rPr>
              <a:t>работает</a:t>
            </a:r>
            <a:r>
              <a:rPr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 в </a:t>
            </a:r>
            <a:r>
              <a:rPr b="1" dirty="0" err="1">
                <a:latin typeface="Montserrat SemiBold"/>
                <a:ea typeface="Montserrat SemiBold"/>
                <a:cs typeface="Montserrat SemiBold"/>
                <a:sym typeface="Montserrat SemiBold"/>
              </a:rPr>
              <a:t>этом</a:t>
            </a:r>
            <a:r>
              <a:rPr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b="1" dirty="0" err="1">
                <a:latin typeface="Montserrat SemiBold"/>
                <a:ea typeface="Montserrat SemiBold"/>
                <a:cs typeface="Montserrat SemiBold"/>
                <a:sym typeface="Montserrat SemiBold"/>
              </a:rPr>
              <a:t>направлении</a:t>
            </a:r>
            <a:endParaRPr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76" name="Text 16"/>
          <p:cNvSpPr txBox="1"/>
          <p:nvPr/>
        </p:nvSpPr>
        <p:spPr>
          <a:xfrm>
            <a:off x="952618" y="6057900"/>
            <a:ext cx="6465110" cy="1340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500"/>
              </a:lnSpc>
              <a:defRPr sz="30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dirty="0" err="1"/>
              <a:t>Количественные</a:t>
            </a:r>
            <a:r>
              <a:rPr dirty="0"/>
              <a:t> </a:t>
            </a:r>
            <a:r>
              <a:rPr dirty="0" err="1"/>
              <a:t>показатели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</a:t>
            </a:r>
            <a:r>
              <a:rPr lang="ru-RU" dirty="0" err="1"/>
              <a:t>Псковсое</a:t>
            </a:r>
            <a:r>
              <a:rPr dirty="0"/>
              <a:t> </a:t>
            </a:r>
            <a:r>
              <a:rPr dirty="0" err="1"/>
              <a:t>регионального</a:t>
            </a:r>
            <a:r>
              <a:rPr dirty="0"/>
              <a:t> </a:t>
            </a:r>
            <a:r>
              <a:rPr dirty="0" err="1"/>
              <a:t>отделения</a:t>
            </a:r>
            <a:r>
              <a:rPr dirty="0"/>
              <a:t>:</a:t>
            </a:r>
          </a:p>
        </p:txBody>
      </p:sp>
      <p:pic>
        <p:nvPicPr>
          <p:cNvPr id="277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1475" y="6057900"/>
            <a:ext cx="12703" cy="765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475" y="0"/>
            <a:ext cx="6998577" cy="515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Text 17"/>
          <p:cNvSpPr txBox="1"/>
          <p:nvPr/>
        </p:nvSpPr>
        <p:spPr>
          <a:xfrm>
            <a:off x="15711864" y="2260600"/>
            <a:ext cx="7866517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2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dirty="0"/>
              <a:t>В </a:t>
            </a:r>
            <a:r>
              <a:rPr lang="ru-RU" dirty="0">
                <a:solidFill>
                  <a:srgbClr val="FFFF00"/>
                </a:solidFill>
              </a:rPr>
              <a:t>Псковской</a:t>
            </a:r>
            <a:r>
              <a:rPr dirty="0"/>
              <a:t> </a:t>
            </a:r>
            <a:r>
              <a:rPr dirty="0" err="1"/>
              <a:t>области</a:t>
            </a:r>
            <a:r>
              <a:rPr dirty="0"/>
              <a:t> </a:t>
            </a:r>
            <a:r>
              <a:rPr dirty="0" err="1"/>
              <a:t>образовано</a:t>
            </a:r>
            <a:r>
              <a:rPr dirty="0"/>
              <a:t> </a:t>
            </a:r>
            <a:r>
              <a:rPr lang="ru-RU" dirty="0">
                <a:solidFill>
                  <a:srgbClr val="FFFF00"/>
                </a:solidFill>
              </a:rPr>
              <a:t>17</a:t>
            </a:r>
            <a:r>
              <a:rPr lang="ru-RU" dirty="0"/>
              <a:t> </a:t>
            </a:r>
            <a:r>
              <a:rPr dirty="0" err="1"/>
              <a:t>местн</a:t>
            </a:r>
            <a:r>
              <a:rPr lang="ru-RU" dirty="0" err="1"/>
              <a:t>ых</a:t>
            </a:r>
            <a:r>
              <a:rPr dirty="0"/>
              <a:t> </a:t>
            </a:r>
            <a:r>
              <a:rPr dirty="0" err="1"/>
              <a:t>отделени</a:t>
            </a:r>
            <a:r>
              <a:rPr lang="ru-RU" dirty="0"/>
              <a:t>й </a:t>
            </a:r>
            <a:r>
              <a:rPr lang="ru-RU" dirty="0">
                <a:solidFill>
                  <a:srgbClr val="FFFF00"/>
                </a:solidFill>
              </a:rPr>
              <a:t>Псковского</a:t>
            </a:r>
            <a:r>
              <a:rPr dirty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регионального </a:t>
            </a:r>
            <a:r>
              <a:rPr dirty="0" err="1"/>
              <a:t>отделения</a:t>
            </a:r>
            <a:r>
              <a:rPr dirty="0"/>
              <a:t> РКК в </a:t>
            </a:r>
            <a:r>
              <a:rPr lang="ru-RU" dirty="0">
                <a:solidFill>
                  <a:srgbClr val="FFFF00"/>
                </a:solidFill>
              </a:rPr>
              <a:t>17</a:t>
            </a:r>
            <a:r>
              <a:rPr dirty="0">
                <a:solidFill>
                  <a:srgbClr val="FFFF00"/>
                </a:solidFill>
              </a:rPr>
              <a:t> </a:t>
            </a:r>
            <a:r>
              <a:rPr dirty="0" err="1">
                <a:solidFill>
                  <a:srgbClr val="FFFF00"/>
                </a:solidFill>
              </a:rPr>
              <a:t>из</a:t>
            </a:r>
            <a:r>
              <a:rPr dirty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24</a:t>
            </a:r>
            <a:r>
              <a:rPr dirty="0">
                <a:solidFill>
                  <a:srgbClr val="FFFF00"/>
                </a:solidFill>
              </a:rPr>
              <a:t> </a:t>
            </a:r>
            <a:r>
              <a:rPr dirty="0" err="1"/>
              <a:t>муниципальных</a:t>
            </a:r>
            <a:r>
              <a:rPr dirty="0"/>
              <a:t> </a:t>
            </a:r>
            <a:r>
              <a:rPr dirty="0" err="1"/>
              <a:t>образованиях</a:t>
            </a:r>
            <a:r>
              <a:rPr dirty="0"/>
              <a:t> </a:t>
            </a:r>
            <a:r>
              <a:rPr dirty="0" err="1"/>
              <a:t>области</a:t>
            </a:r>
            <a:r>
              <a:rPr dirty="0"/>
              <a:t>.</a:t>
            </a:r>
          </a:p>
        </p:txBody>
      </p:sp>
      <p:sp>
        <p:nvSpPr>
          <p:cNvPr id="281" name="Text 19"/>
          <p:cNvSpPr txBox="1"/>
          <p:nvPr/>
        </p:nvSpPr>
        <p:spPr>
          <a:xfrm>
            <a:off x="15711864" y="990600"/>
            <a:ext cx="6465109" cy="895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500"/>
              </a:lnSpc>
              <a:defRPr sz="3000" b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dirty="0" err="1"/>
              <a:t>Работа</a:t>
            </a:r>
            <a:r>
              <a:rPr dirty="0"/>
              <a:t> </a:t>
            </a:r>
            <a:r>
              <a:rPr dirty="0" err="1"/>
              <a:t>местных</a:t>
            </a:r>
            <a:r>
              <a:rPr dirty="0"/>
              <a:t> </a:t>
            </a:r>
            <a:r>
              <a:rPr dirty="0" err="1"/>
              <a:t>отделений</a:t>
            </a:r>
            <a:r>
              <a:rPr dirty="0"/>
              <a:t> РКК в </a:t>
            </a:r>
            <a:r>
              <a:rPr lang="ru-RU" dirty="0">
                <a:solidFill>
                  <a:srgbClr val="FFFF00"/>
                </a:solidFill>
              </a:rPr>
              <a:t>Псковской</a:t>
            </a:r>
            <a:r>
              <a:rPr dirty="0">
                <a:solidFill>
                  <a:srgbClr val="FFFF00"/>
                </a:solidFill>
              </a:rPr>
              <a:t> </a:t>
            </a:r>
            <a:r>
              <a:rPr dirty="0" err="1"/>
              <a:t>области</a:t>
            </a:r>
            <a:endParaRPr dirty="0"/>
          </a:p>
        </p:txBody>
      </p:sp>
      <p:sp>
        <p:nvSpPr>
          <p:cNvPr id="282" name="Text 20"/>
          <p:cNvSpPr txBox="1"/>
          <p:nvPr/>
        </p:nvSpPr>
        <p:spPr>
          <a:xfrm>
            <a:off x="15711864" y="7708899"/>
            <a:ext cx="804434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2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/>
          </a:p>
        </p:txBody>
      </p:sp>
      <p:sp>
        <p:nvSpPr>
          <p:cNvPr id="284" name="Text 22"/>
          <p:cNvSpPr txBox="1"/>
          <p:nvPr/>
        </p:nvSpPr>
        <p:spPr>
          <a:xfrm>
            <a:off x="9862323" y="2193379"/>
            <a:ext cx="353559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500">
                <a:solidFill>
                  <a:srgbClr val="F5F5F5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 algn="ctr"/>
            <a:r>
              <a:rPr dirty="0" err="1">
                <a:solidFill>
                  <a:schemeClr val="tx1"/>
                </a:solidFill>
                <a:highlight>
                  <a:srgbClr val="FFFF00"/>
                </a:highlight>
              </a:rPr>
              <a:t>Фото</a:t>
            </a:r>
            <a:r>
              <a:rPr lang="ru-RU" dirty="0">
                <a:solidFill>
                  <a:schemeClr val="tx1"/>
                </a:solidFill>
                <a:highlight>
                  <a:srgbClr val="FFFF00"/>
                </a:highlight>
              </a:rPr>
              <a:t> деятельности Отделения</a:t>
            </a:r>
            <a:endParaRPr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0397B8-6E78-402E-A78E-D4772ECE13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0"/>
          <a:stretch/>
        </p:blipFill>
        <p:spPr>
          <a:xfrm>
            <a:off x="14999677" y="5549900"/>
            <a:ext cx="9250530" cy="80078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ADF74C-A1B1-4EB0-98C6-CFFE814233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/>
          <a:stretch/>
        </p:blipFill>
        <p:spPr>
          <a:xfrm>
            <a:off x="7843419" y="27683"/>
            <a:ext cx="6934688" cy="509512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2693</TotalTime>
  <Words>751</Words>
  <Application>Microsoft Office PowerPoint</Application>
  <PresentationFormat>Произвольный</PresentationFormat>
  <Paragraphs>116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7" baseType="lpstr">
      <vt:lpstr>Arial</vt:lpstr>
      <vt:lpstr>Calibri</vt:lpstr>
      <vt:lpstr>Calibri Light</vt:lpstr>
      <vt:lpstr>Montserrat</vt:lpstr>
      <vt:lpstr>Montserrat Bold</vt:lpstr>
      <vt:lpstr>Montserrat Medium</vt:lpstr>
      <vt:lpstr>Montserrat Regular</vt:lpstr>
      <vt:lpstr>Montserrat SemiBold</vt:lpstr>
      <vt:lpstr>Montserrat SemiBold Italic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Координатор</dc:creator>
  <cp:lastModifiedBy>Координатор</cp:lastModifiedBy>
  <cp:revision>10</cp:revision>
  <dcterms:modified xsi:type="dcterms:W3CDTF">2024-11-13T09:33:44Z</dcterms:modified>
</cp:coreProperties>
</file>