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55" r:id="rId2"/>
    <p:sldId id="380" r:id="rId3"/>
    <p:sldId id="358" r:id="rId4"/>
    <p:sldId id="283" r:id="rId5"/>
    <p:sldId id="378" r:id="rId6"/>
    <p:sldId id="304" r:id="rId7"/>
    <p:sldId id="312" r:id="rId8"/>
    <p:sldId id="38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BD293B"/>
    <a:srgbClr val="BC1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70" autoAdjust="0"/>
  </p:normalViewPr>
  <p:slideViewPr>
    <p:cSldViewPr>
      <p:cViewPr>
        <p:scale>
          <a:sx n="117" d="100"/>
          <a:sy n="117" d="100"/>
        </p:scale>
        <p:origin x="-146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3BF3B-4DE6-4F88-BC41-C8DEF4EECC90}" type="datetimeFigureOut">
              <a:rPr lang="ru-RU" smtClean="0"/>
              <a:pPr/>
              <a:t>24.07.2021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B4969-18C7-431D-8088-19D7A2916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2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dirty="0" smtClean="0">
                <a:solidFill>
                  <a:srgbClr val="FFCC00"/>
                </a:solidFill>
              </a:rPr>
              <a:t/>
            </a:r>
            <a:br>
              <a:rPr lang="ru-RU" sz="1200" b="0" dirty="0" smtClean="0">
                <a:solidFill>
                  <a:srgbClr val="FFCC00"/>
                </a:solidFill>
              </a:rPr>
            </a:br>
            <a:r>
              <a:rPr lang="ru-RU" sz="1200" dirty="0" smtClean="0"/>
              <a:t> Центр</a:t>
            </a:r>
            <a:r>
              <a:rPr lang="ru-RU" sz="1200" baseline="0" dirty="0" smtClean="0"/>
              <a:t> социальной адаптации семей </a:t>
            </a:r>
            <a:r>
              <a:rPr lang="ru-RU" sz="1200" baseline="0" smtClean="0"/>
              <a:t>«Сфера»</a:t>
            </a:r>
            <a:r>
              <a:rPr lang="ru-RU" sz="1200" b="0" dirty="0" smtClean="0">
                <a:solidFill>
                  <a:srgbClr val="FFCC00"/>
                </a:solidFill>
              </a:rPr>
              <a:t/>
            </a:r>
            <a:br>
              <a:rPr lang="ru-RU" sz="1200" b="0" dirty="0" smtClean="0">
                <a:solidFill>
                  <a:srgbClr val="FFCC00"/>
                </a:solidFill>
              </a:rPr>
            </a:br>
            <a:r>
              <a:rPr lang="ru-RU" sz="1200" b="0" dirty="0" smtClean="0">
                <a:solidFill>
                  <a:srgbClr val="FFCC00"/>
                </a:solidFill>
              </a:rPr>
              <a:t/>
            </a:r>
            <a:br>
              <a:rPr lang="ru-RU" sz="1200" b="0" dirty="0" smtClean="0">
                <a:solidFill>
                  <a:srgbClr val="FFCC00"/>
                </a:solidFill>
              </a:rPr>
            </a:br>
            <a:r>
              <a:rPr lang="ru-RU" sz="1100" b="0" dirty="0" smtClean="0">
                <a:solidFill>
                  <a:srgbClr val="FFCC00"/>
                </a:solidFill>
              </a:rPr>
              <a:t>Руководитель: кандидат психологических наук</a:t>
            </a:r>
            <a:br>
              <a:rPr lang="ru-RU" sz="1100" b="0" dirty="0" smtClean="0">
                <a:solidFill>
                  <a:srgbClr val="FFCC00"/>
                </a:solidFill>
              </a:rPr>
            </a:br>
            <a:r>
              <a:rPr lang="ru-RU" sz="1100" b="0" dirty="0" smtClean="0">
                <a:solidFill>
                  <a:srgbClr val="FFCC00"/>
                </a:solidFill>
              </a:rPr>
              <a:t>Осипова В.В.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C91F4-52D4-4765-BDFE-C172FDFAE08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B4969-18C7-431D-8088-19D7A291640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90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2572-F12E-4A58-9C9C-E90C3A8F0DE0}" type="datetimeFigureOut">
              <a:rPr lang="ru-RU" smtClean="0"/>
              <a:pPr/>
              <a:t>24.07.2021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8E21-E02F-4297-8055-075411972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2572-F12E-4A58-9C9C-E90C3A8F0DE0}" type="datetimeFigureOut">
              <a:rPr lang="ru-RU" smtClean="0"/>
              <a:pPr/>
              <a:t>24.07.2021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8E21-E02F-4297-8055-075411972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2572-F12E-4A58-9C9C-E90C3A8F0DE0}" type="datetimeFigureOut">
              <a:rPr lang="ru-RU" smtClean="0"/>
              <a:pPr/>
              <a:t>24.07.2021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8E21-E02F-4297-8055-075411972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2572-F12E-4A58-9C9C-E90C3A8F0DE0}" type="datetimeFigureOut">
              <a:rPr lang="ru-RU" smtClean="0"/>
              <a:pPr/>
              <a:t>24.07.2021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8E21-E02F-4297-8055-075411972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2572-F12E-4A58-9C9C-E90C3A8F0DE0}" type="datetimeFigureOut">
              <a:rPr lang="ru-RU" smtClean="0"/>
              <a:pPr/>
              <a:t>24.07.2021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8E21-E02F-4297-8055-075411972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2572-F12E-4A58-9C9C-E90C3A8F0DE0}" type="datetimeFigureOut">
              <a:rPr lang="ru-RU" smtClean="0"/>
              <a:pPr/>
              <a:t>24.07.2021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8E21-E02F-4297-8055-075411972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2572-F12E-4A58-9C9C-E90C3A8F0DE0}" type="datetimeFigureOut">
              <a:rPr lang="ru-RU" smtClean="0"/>
              <a:pPr/>
              <a:t>24.07.2021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8E21-E02F-4297-8055-075411972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2572-F12E-4A58-9C9C-E90C3A8F0DE0}" type="datetimeFigureOut">
              <a:rPr lang="ru-RU" smtClean="0"/>
              <a:pPr/>
              <a:t>24.07.2021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8E21-E02F-4297-8055-075411972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2572-F12E-4A58-9C9C-E90C3A8F0DE0}" type="datetimeFigureOut">
              <a:rPr lang="ru-RU" smtClean="0"/>
              <a:pPr/>
              <a:t>24.07.2021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8E21-E02F-4297-8055-075411972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2572-F12E-4A58-9C9C-E90C3A8F0DE0}" type="datetimeFigureOut">
              <a:rPr lang="ru-RU" smtClean="0"/>
              <a:pPr/>
              <a:t>24.07.2021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8E21-E02F-4297-8055-075411972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2572-F12E-4A58-9C9C-E90C3A8F0DE0}" type="datetimeFigureOut">
              <a:rPr lang="ru-RU" smtClean="0"/>
              <a:pPr/>
              <a:t>24.07.2021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8E21-E02F-4297-8055-075411972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C2572-F12E-4A58-9C9C-E90C3A8F0DE0}" type="datetimeFigureOut">
              <a:rPr lang="ru-RU" smtClean="0"/>
              <a:pPr/>
              <a:t>24.07.2021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08E21-E02F-4297-8055-075411972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era4you.ru/" TargetMode="External"/><Relationship Id="rId2" Type="http://schemas.openxmlformats.org/officeDocument/2006/relationships/hyperlink" Target="mailto:Sfera.v32@yandex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4.g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397"/>
            <a:ext cx="9144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Российская Федерация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Брянская область</a:t>
            </a:r>
          </a:p>
          <a:p>
            <a:pPr algn="ctr"/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МыВместе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 поддержка и сопровождение семей,  воспитывающих детей с ОВЗ (аутизм, задержкой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психоречевого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речевого развития) с использованием цифровых технологий в условиях сложной экономической ситуации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 flipV="1">
            <a:off x="0" y="-45667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4941168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АНО «Центр психологии и развития человека «Сфера»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9398"/>
            <a:ext cx="971600" cy="597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/>
        </p:spPr>
      </p:pic>
      <p:pic>
        <p:nvPicPr>
          <p:cNvPr id="10" name="Picture 5" descr="C:\Users\Пользователь\Desktop\20190201_14311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188640"/>
            <a:ext cx="1280100" cy="169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5390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75995"/>
            <a:ext cx="6372200" cy="818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психолого-педагогической поддержки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семей,  воспитывающих детей с ОВЗ (аутизм, задержкой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психоречевого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речевого развития)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организованы и проведены квалифицированными  специалистами: педагогами, инструкторами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АФК,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дефектологами,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арттерапевтами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индивидуальные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онлайн-занятия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двигательной, когнитивной, дыхательной и эмоционально-личностной коррекции, совместно воздействующих на формирование каждой функции отвечало принципам комплексного подхода  и стимулировало формирование эмоционального, речевого, физического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 развития детей. Также онлайн-занятия позволили родителям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собственный уровень компетентности, умений, практических навыков для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анятий с ребенком дома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1200"/>
              </a:spcAft>
              <a:buFont typeface="Wingdings" pitchFamily="2" charset="2"/>
              <a:buChar char="Ø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1200"/>
              </a:spcAft>
              <a:buFont typeface="Wingdings" pitchFamily="2" charset="2"/>
              <a:buChar char="Ø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1200"/>
              </a:spcAft>
              <a:buFont typeface="Wingdings" pitchFamily="2" charset="2"/>
              <a:buChar char="Ø"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нашей работы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5307"/>
            <a:ext cx="7236296" cy="62068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437112"/>
            <a:ext cx="2160240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Пользователь\Desktop\dS6Id0uB6Z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92280" y="4437112"/>
            <a:ext cx="1944216" cy="2232248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860032" y="4437112"/>
            <a:ext cx="201622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Пользователь\Desktop\M7Gek7y9FDA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483768" y="4437112"/>
            <a:ext cx="2160240" cy="2420888"/>
          </a:xfrm>
          <a:prstGeom prst="rect">
            <a:avLst/>
          </a:prstGeom>
          <a:noFill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7" y="-13185"/>
            <a:ext cx="827584" cy="489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/>
        </p:spPr>
      </p:pic>
      <p:pic>
        <p:nvPicPr>
          <p:cNvPr id="10" name="Picture 5" descr="C:\Users\Пользователь\Desktop\20190201_143114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07504" y="116632"/>
            <a:ext cx="1280100" cy="169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21444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6372200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 тренировки студии физического развития «Ресурс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здоровья»позволили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скорректировать двигательные и сенсорные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у детей, а также помогли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физически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домашних условиях  и  отсутствии возможности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очно. 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открыта работа Семейного онлайн-клуба «На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прекрасному», целью которого были не только организация и проведение творческих занятий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и родителей с квалифицированными педагогами, но и совместная досуговая деятельность, включающая коммуникативное, эстетическое, личностное развитие.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онлайн-клуб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прекрасному» провел 40 клубных встреч-занятий.</a:t>
            </a:r>
          </a:p>
          <a:p>
            <a:pPr lvl="0" algn="just">
              <a:spcAft>
                <a:spcPts val="12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подготовлены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открытые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родителей, специалистов НКО и гос. учреждений, работающих с детьми с ОВЗ, ментальными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повысили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знаний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родителей, специалистов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развитии детей, помогли лучше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понять, позволили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уровень компетентности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родителей, специалистов 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вопросах коррекции, развития и психолого-педагогического сопровождения «особенных» детей,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обеспечило всем системное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сопровождение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1200"/>
              </a:spcAft>
              <a:buFont typeface="Wingdings" pitchFamily="2" charset="2"/>
              <a:buChar char="Ø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1200"/>
              </a:spcAft>
              <a:buFont typeface="Wingdings" pitchFamily="2" charset="2"/>
              <a:buChar char="Ø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нашей работы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5" descr="C:\Users\Пользователь\Desktop\YqXSVbQqpkk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660232" y="4797152"/>
            <a:ext cx="1584176" cy="1800200"/>
          </a:xfrm>
          <a:prstGeom prst="rect">
            <a:avLst/>
          </a:prstGeom>
          <a:noFill/>
        </p:spPr>
      </p:pic>
      <p:pic>
        <p:nvPicPr>
          <p:cNvPr id="15363" name="Picture 3" descr="C:\Users\Пользователь\Desktop\конференция\eKKkuspYAxA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88224" y="836712"/>
            <a:ext cx="1584176" cy="1944216"/>
          </a:xfrm>
          <a:prstGeom prst="rect">
            <a:avLst/>
          </a:prstGeom>
          <a:noFill/>
        </p:spPr>
      </p:pic>
      <p:pic>
        <p:nvPicPr>
          <p:cNvPr id="8" name="Picture 3" descr="C:\Users\Пользователь\Desktop\IMG_0037.jpe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660232" y="2866323"/>
            <a:ext cx="1543382" cy="1714805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"/>
            <a:ext cx="1619672" cy="980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395536" y="0"/>
            <a:ext cx="7236296" cy="62068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04083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</a:t>
            </a:r>
          </a:p>
          <a:p>
            <a:pPr algn="ctr"/>
            <a:endParaRPr lang="ru-RU" sz="4000" b="1" dirty="0"/>
          </a:p>
        </p:txBody>
      </p:sp>
      <p:pic>
        <p:nvPicPr>
          <p:cNvPr id="15362" name="Picture 2" descr="C:\Users\Пользователь\Desktop\7kRSFOIh6K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52174" y="4365104"/>
            <a:ext cx="2999946" cy="2232247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32"/>
            <a:ext cx="1259632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/>
        </p:spPr>
      </p:pic>
      <p:pic>
        <p:nvPicPr>
          <p:cNvPr id="6" name="Picture 2" descr="C:\Users\Пользователь\Desktop\FED_240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652120" y="4365104"/>
            <a:ext cx="2880320" cy="2232248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esktop\DDXPWTgLbS8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79512" y="4293096"/>
            <a:ext cx="2472663" cy="230425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836712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мероприятиях проекта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300 родителей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специалистов.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реализации проекта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Брянской области, воспитывающих детей с ОВЗ и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др.ментальными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нарушениями улучшали  качество жизни, получили онлайн квалифицированную помощь, поддержку и психолого-педагогическое сопровождение. Созданная система онлайн коррекционной помощи, дала возможность для социализации детей с ОВЗ. Индивидуальные онлайн занятия с педагогом и дефектологом помогли развить коммуникативные и когнитивные навыки.  Совместные онлайн- занятия родителя и ребенка творчеством и физкультурой с квалифицированными специалистами дали толчок в развитии детей, родители смогли применить полученные знания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занятий дома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Мероприятия в рамках проекта помогли «особенным» семьям выйти из депрессии, улучшить психологический климат в семье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режиме карантина снизить тревожность, стать спокойнее,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посты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медиа-контента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повысили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знаний родителей о развитии детей, помогли лучше понимать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их. А наш коллектив НКО смог эффективно работать в сложный период. 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IGP223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3574" y="4396275"/>
            <a:ext cx="1984210" cy="24494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и характер не запланированных результатов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проекте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в ходе реализации проекта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187624" cy="836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820334" y="4449150"/>
            <a:ext cx="192813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77522" y="4396275"/>
            <a:ext cx="2074598" cy="244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5830" y="1196752"/>
            <a:ext cx="8892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и характер не запланированных результатов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проекте: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открытых онлайн встреч, а также полного доступа к просмотру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занятий, тренировок , клубов,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которое не зависело от времени, даты, доступности контента дало возможность не только быть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связи </a:t>
            </a:r>
            <a:r>
              <a:rPr 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300 </a:t>
            </a:r>
            <a:r>
              <a:rPr 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Брянской области,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воспитывающими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ОВЗ 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др.ментальными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нарушениями, но и протянуть руку помощи в тысячи раз большему, чем было нами  заявлено количеству людей из целевой группы. Онлайн-клуб "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пути к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прекрасному»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посетило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2693 человека ; онлайн-тренировку студии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развития "Ресурс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здоровья« посетили 4132 человека;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просмотрели 7248человек. Это в тысячи раз превышает ожидаемый нами результат.   Наш проект дал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ощутимое улучшение качества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целевой группы. 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 недостатков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можно отметить одно: увеличение срока реализации проекта и увеличение целевой аудитории.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C:\Users\Пользователь\Desktop\20190201_143114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79512" y="116632"/>
            <a:ext cx="1280100" cy="169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854805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0100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реализации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МыВместе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психолого-педагогическая поддержка и сопровождение семей,  воспитывающих детей с ОВЗ -аутизмом, задержкой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психоречевого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(ЗПРР) и речевого развития(ЗРР) с использованием цифровых технологий в условиях сложной экономической ситуации" позволил семьям с детьми с аутизмом, ЗПРР и ЗРР системно получить комплексную помощь и профессиональное сопровождение.  Реализация проекта позволила повысить уровень компетентности родителей, имеющих детей с ОВЗ, в вопросах коррекции, развития и психолого-педагогического сопровождения «особенных» детей, обеспечила семьям системное профессиональное сопровождение и поддержку на протяжении всего срока реализации проекта. Внедрены современные онлайн технологии с использованием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диджитал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-составляющей - другими словами, наша работа по психолого-педагогической поддержке и сопровождению семей,  воспитывающих детей с ОВЗ (аутизм, ЗПРР,ЗРР) вышла на новый он-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уровень. Таким образом, мы  смогли быть на связи со своими подопечными и протянуть им руку помощи, это  дало ощутимое улучшение качества жизни целевой группы проекта - детей с ОВЗ и их семей на базе нашей НКО. С внедрением цифровых технологий  организованы следующие онлайн-мероприятия: 1. Онлайн-занятия для семей с детьми с ОВЗ- помогли в стимулировании эмоционального, речевого, физического  и творческого развития детей. 2.Просветительский мультимедиа-контент и открытые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родителей, спец-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НКО и гос.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работающих с детьми с ОВЗ - позволили повысить как родительскую, так и профессиональную компетенцию. 3. Онлайн-тренировки студии физического развития "Ресурс здоровья" - позволили скорректировать двигательные и сенсорные нарушения, помогли родителям физически развить детей в условиях невозможности посещать наши залы очно. 4. Семейный онлайн-клуб "На пути к прекрасному" - это не только творческие занятия для детей и родителей с квалифицированными педагогами, но и совместная досуговая деятельность, включающая коммуникативное, эстетическое, личностное развитие. Данные мероприятия помогли сохранить эффективно работающий коллектив и не потерять возможность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профессиональной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и сопровождения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семьям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с ОВЗ.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5" name="Picture 10" descr="http://sfera4you.ru/images/IMG_20180624_12202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660233" y="3573016"/>
            <a:ext cx="1657924" cy="2448272"/>
          </a:xfrm>
          <a:prstGeom prst="rect">
            <a:avLst/>
          </a:prstGeom>
          <a:noFill/>
        </p:spPr>
      </p:pic>
      <p:pic>
        <p:nvPicPr>
          <p:cNvPr id="7" name="Picture 16" descr="http://sfera4you.ru/images/130518_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26606" y="3573016"/>
            <a:ext cx="1945194" cy="2520280"/>
          </a:xfrm>
          <a:prstGeom prst="rect">
            <a:avLst/>
          </a:prstGeom>
          <a:noFill/>
        </p:spPr>
      </p:pic>
      <p:pic>
        <p:nvPicPr>
          <p:cNvPr id="4" name="Picture 4" descr="http://sfera4you.ru/images/050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flipH="1">
            <a:off x="3923928" y="3573016"/>
            <a:ext cx="1872207" cy="2520280"/>
          </a:xfrm>
          <a:prstGeom prst="rect">
            <a:avLst/>
          </a:prstGeom>
          <a:noFill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7" y="-13185"/>
            <a:ext cx="827584" cy="489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/>
        </p:spPr>
      </p:pic>
      <p:pic>
        <p:nvPicPr>
          <p:cNvPr id="12" name="Picture 5" descr="C:\Users\Пользователь\Desktop\20190201_143114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0" y="116632"/>
            <a:ext cx="1280100" cy="1694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C:\Users\Пользователь\Desktop\IMG-bacc1022102dcf64773565d6b093c5a4-V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87824" y="0"/>
            <a:ext cx="2520280" cy="24208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916832"/>
            <a:ext cx="9144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u="sng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u="sng" dirty="0" smtClean="0">
                <a:solidFill>
                  <a:srgbClr val="0070C0"/>
                </a:solidFill>
              </a:rPr>
              <a:t>Любой ребенок при правильном подходе может развиваться и реализовывать свои потенциальные возможности. </a:t>
            </a:r>
          </a:p>
          <a:p>
            <a:pPr algn="ctr"/>
            <a:r>
              <a:rPr lang="ru-RU" sz="2800" b="1" u="sng" dirty="0" smtClean="0">
                <a:solidFill>
                  <a:srgbClr val="0070C0"/>
                </a:solidFill>
              </a:rPr>
              <a:t>Необходима опора на сильные стороны ребенка и уважение к его личности</a:t>
            </a:r>
          </a:p>
          <a:p>
            <a:pPr algn="ctr"/>
            <a:endParaRPr lang="ru-RU" sz="24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Пользователь\Desktop\конференция\tQ4m8SNfx8Q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32240" y="4005064"/>
            <a:ext cx="1986845" cy="2852936"/>
          </a:xfrm>
          <a:prstGeom prst="rect">
            <a:avLst/>
          </a:prstGeom>
          <a:noFill/>
        </p:spPr>
      </p:pic>
      <p:pic>
        <p:nvPicPr>
          <p:cNvPr id="23555" name="Picture 3" descr="C:\Users\Пользователь\Desktop\конференция\4o9RBzFBHq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3872" y="4005064"/>
            <a:ext cx="1971863" cy="2852936"/>
          </a:xfrm>
          <a:prstGeom prst="rect">
            <a:avLst/>
          </a:prstGeom>
          <a:noFill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619672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/>
        </p:spPr>
      </p:pic>
      <p:pic>
        <p:nvPicPr>
          <p:cNvPr id="8" name="Picture 5" descr="C:\Users\Пользователь\Desktop\20190201_143114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07504" y="260648"/>
            <a:ext cx="1280100" cy="1694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ru-RU" sz="3000" b="1" u="sng" dirty="0">
                <a:solidFill>
                  <a:srgbClr val="C00000"/>
                </a:solidFill>
              </a:rPr>
              <a:t>Мы находимся</a:t>
            </a:r>
            <a:r>
              <a:rPr lang="ru-RU" sz="3000" b="1" dirty="0">
                <a:solidFill>
                  <a:srgbClr val="C00000"/>
                </a:solidFill>
              </a:rPr>
              <a:t>:</a:t>
            </a:r>
          </a:p>
          <a:p>
            <a:pPr fontAlgn="base">
              <a:buNone/>
            </a:pPr>
            <a:r>
              <a:rPr lang="ru-RU" sz="2400" b="1" dirty="0"/>
              <a:t>Россия, 241000 Брянская обл., г. Брянск, пр-т Ленина 63-А</a:t>
            </a:r>
            <a:endParaRPr lang="en-US" sz="2400" dirty="0"/>
          </a:p>
          <a:p>
            <a:pPr eaLnBrk="0" fontAlgn="base" hangingPunct="0">
              <a:buNone/>
            </a:pPr>
            <a:r>
              <a:rPr lang="en-US" sz="2400" b="1" u="sng" dirty="0"/>
              <a:t>E</a:t>
            </a:r>
            <a:r>
              <a:rPr lang="ru-RU" sz="2400" b="1" u="sng" dirty="0"/>
              <a:t>-</a:t>
            </a:r>
            <a:r>
              <a:rPr lang="en-US" sz="2400" b="1" u="sng" dirty="0"/>
              <a:t>Mail</a:t>
            </a:r>
            <a:r>
              <a:rPr lang="ru-RU" sz="2400" b="1" dirty="0"/>
              <a:t>: </a:t>
            </a:r>
            <a:r>
              <a:rPr lang="en-US" sz="2400" b="1" dirty="0" err="1">
                <a:hlinkClick r:id="rId2"/>
              </a:rPr>
              <a:t>Sfera</a:t>
            </a:r>
            <a:r>
              <a:rPr lang="ru-RU" sz="2400" b="1" dirty="0">
                <a:hlinkClick r:id="rId2"/>
              </a:rPr>
              <a:t>.</a:t>
            </a:r>
            <a:r>
              <a:rPr lang="en-US" sz="2400" b="1" dirty="0">
                <a:hlinkClick r:id="rId2"/>
              </a:rPr>
              <a:t>v</a:t>
            </a:r>
            <a:r>
              <a:rPr lang="ru-RU" sz="2400" b="1" dirty="0">
                <a:hlinkClick r:id="rId2"/>
              </a:rPr>
              <a:t>32@</a:t>
            </a:r>
            <a:r>
              <a:rPr lang="en-US" sz="2400" b="1" dirty="0" err="1">
                <a:hlinkClick r:id="rId2"/>
              </a:rPr>
              <a:t>yandex</a:t>
            </a:r>
            <a:r>
              <a:rPr lang="ru-RU" sz="2400" b="1" dirty="0">
                <a:hlinkClick r:id="rId2"/>
              </a:rPr>
              <a:t>.</a:t>
            </a:r>
            <a:r>
              <a:rPr lang="en-US" sz="2400" b="1" dirty="0" err="1">
                <a:hlinkClick r:id="rId2"/>
              </a:rPr>
              <a:t>ru</a:t>
            </a:r>
            <a:endParaRPr lang="en-US" sz="2400" b="1" dirty="0"/>
          </a:p>
          <a:p>
            <a:pPr algn="ctr" eaLnBrk="0" fontAlgn="base" hangingPunct="0">
              <a:buNone/>
            </a:pPr>
            <a:r>
              <a:rPr lang="ru-RU" sz="3000" b="1" u="sng" dirty="0">
                <a:solidFill>
                  <a:srgbClr val="C00000"/>
                </a:solidFill>
              </a:rPr>
              <a:t>Наш официальный сайт:</a:t>
            </a:r>
          </a:p>
          <a:p>
            <a:pPr eaLnBrk="0" fontAlgn="base" hangingPunct="0">
              <a:buNone/>
            </a:pPr>
            <a:endParaRPr lang="ru-RU" sz="2400" b="1" u="sng" dirty="0"/>
          </a:p>
          <a:p>
            <a:pPr eaLnBrk="0" fontAlgn="base" hangingPunct="0">
              <a:buNone/>
            </a:pPr>
            <a:r>
              <a:rPr lang="ru-RU" sz="2400" b="1" u="sng" dirty="0"/>
              <a:t>Сайт</a:t>
            </a:r>
            <a:r>
              <a:rPr lang="ru-RU" sz="2400" b="1" dirty="0"/>
              <a:t>: </a:t>
            </a:r>
            <a:r>
              <a:rPr lang="en-US" sz="2400" b="1" dirty="0" err="1">
                <a:hlinkClick r:id="rId3"/>
              </a:rPr>
              <a:t>sfera</a:t>
            </a:r>
            <a:r>
              <a:rPr lang="ru-RU" sz="2400" b="1" dirty="0">
                <a:hlinkClick r:id="rId3"/>
              </a:rPr>
              <a:t>4</a:t>
            </a:r>
            <a:r>
              <a:rPr lang="en-US" sz="2400" b="1" dirty="0">
                <a:hlinkClick r:id="rId3"/>
              </a:rPr>
              <a:t>you</a:t>
            </a:r>
            <a:r>
              <a:rPr lang="ru-RU" sz="2400" b="1" dirty="0">
                <a:hlinkClick r:id="rId3"/>
              </a:rPr>
              <a:t>.</a:t>
            </a:r>
            <a:r>
              <a:rPr lang="en-US" sz="2400" b="1" dirty="0" err="1">
                <a:hlinkClick r:id="rId3"/>
              </a:rPr>
              <a:t>ru</a:t>
            </a:r>
            <a:endParaRPr lang="ru-RU" sz="2400" b="1" dirty="0"/>
          </a:p>
          <a:p>
            <a:pPr eaLnBrk="0" fontAlgn="base" hangingPunct="0">
              <a:buNone/>
            </a:pPr>
            <a:endParaRPr lang="ru-RU" sz="2400" b="1" u="sng" dirty="0">
              <a:solidFill>
                <a:srgbClr val="C00000"/>
              </a:solidFill>
            </a:endParaRPr>
          </a:p>
          <a:p>
            <a:pPr algn="ctr" eaLnBrk="0" fontAlgn="base" hangingPunct="0">
              <a:buNone/>
            </a:pPr>
            <a:r>
              <a:rPr lang="ru-RU" sz="3000" b="1" u="sng" dirty="0">
                <a:solidFill>
                  <a:srgbClr val="C00000"/>
                </a:solidFill>
              </a:rPr>
              <a:t>Наши профили в социальных сетях</a:t>
            </a:r>
            <a:r>
              <a:rPr lang="en-US" sz="3000" b="1" u="sng" dirty="0">
                <a:solidFill>
                  <a:srgbClr val="C00000"/>
                </a:solidFill>
              </a:rPr>
              <a:t>:</a:t>
            </a:r>
            <a:endParaRPr lang="ru-RU" sz="3000" b="1" u="sng" dirty="0">
              <a:solidFill>
                <a:srgbClr val="C00000"/>
              </a:solidFill>
            </a:endParaRPr>
          </a:p>
          <a:p>
            <a:pPr eaLnBrk="0" fontAlgn="base" hangingPunct="0">
              <a:buNone/>
            </a:pPr>
            <a:r>
              <a:rPr lang="en-US" sz="2400" b="1" u="sng" dirty="0"/>
              <a:t>Instagram</a:t>
            </a:r>
            <a:r>
              <a:rPr lang="en-US" sz="2400" b="1" dirty="0"/>
              <a:t>: @</a:t>
            </a:r>
            <a:r>
              <a:rPr lang="en-US" sz="2400" b="1" dirty="0" err="1"/>
              <a:t>sfera_foryou</a:t>
            </a:r>
            <a:endParaRPr lang="en-US" sz="2400" b="1" dirty="0"/>
          </a:p>
          <a:p>
            <a:pPr eaLnBrk="0" fontAlgn="base" hangingPunct="0">
              <a:buNone/>
            </a:pPr>
            <a:r>
              <a:rPr lang="en-US" sz="2400" b="1" u="sng" dirty="0" err="1"/>
              <a:t>Vkontakte</a:t>
            </a:r>
            <a:r>
              <a:rPr lang="ru-RU" sz="2400" b="1" dirty="0"/>
              <a:t>: </a:t>
            </a:r>
            <a:r>
              <a:rPr lang="en-US" sz="2400" b="1" dirty="0"/>
              <a:t>@centersfera4you</a:t>
            </a:r>
          </a:p>
          <a:p>
            <a:pPr eaLnBrk="0" fontAlgn="base" hangingPunct="0">
              <a:buNone/>
            </a:pPr>
            <a:r>
              <a:rPr lang="en-US" sz="2400" b="1" u="sng" dirty="0"/>
              <a:t>Facebook</a:t>
            </a:r>
            <a:r>
              <a:rPr lang="en-US" sz="2400" b="1" dirty="0"/>
              <a:t>: @sfera4you</a:t>
            </a:r>
            <a:endParaRPr lang="ru-RU" sz="2400" b="1" dirty="0"/>
          </a:p>
          <a:p>
            <a:pPr algn="ctr" eaLnBrk="0" fontAlgn="base" hangingPunct="0">
              <a:buNone/>
            </a:pPr>
            <a:r>
              <a:rPr lang="ru-RU" sz="3000" b="1" u="sng" dirty="0">
                <a:solidFill>
                  <a:srgbClr val="C00000"/>
                </a:solidFill>
              </a:rPr>
              <a:t>Председатель правления</a:t>
            </a:r>
            <a:r>
              <a:rPr lang="ru-RU" sz="3000" b="1" dirty="0">
                <a:solidFill>
                  <a:srgbClr val="C00000"/>
                </a:solidFill>
              </a:rPr>
              <a:t> </a:t>
            </a:r>
          </a:p>
          <a:p>
            <a:pPr algn="just" eaLnBrk="0" fontAlgn="base" hangingPunct="0">
              <a:buNone/>
            </a:pPr>
            <a:r>
              <a:rPr lang="ru-RU" sz="2400" b="1" u="sng" dirty="0"/>
              <a:t>Осипова Виктория Валерьевна</a:t>
            </a:r>
            <a:endParaRPr lang="en-US" sz="2400" b="1" u="sng" dirty="0"/>
          </a:p>
          <a:p>
            <a:pPr algn="just" eaLnBrk="0" fontAlgn="base" hangingPunct="0">
              <a:buNone/>
            </a:pPr>
            <a:r>
              <a:rPr lang="ru-RU" sz="2400" b="1" u="sng" dirty="0"/>
              <a:t>Тел</a:t>
            </a:r>
            <a:r>
              <a:rPr lang="ru-RU" sz="2400" b="1" dirty="0"/>
              <a:t>. +</a:t>
            </a:r>
            <a:r>
              <a:rPr lang="ru-RU" sz="2400" b="1" dirty="0" smtClean="0"/>
              <a:t>79913331099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224136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988840"/>
            <a:ext cx="1257300" cy="1257300"/>
          </a:xfrm>
          <a:prstGeom prst="rect">
            <a:avLst/>
          </a:prstGeom>
        </p:spPr>
      </p:pic>
      <p:pic>
        <p:nvPicPr>
          <p:cNvPr id="5" name="Picture 5" descr="C:\Users\Пользователь\Desktop\20190201_143114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79512" y="116632"/>
            <a:ext cx="1280100" cy="169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26905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715</Words>
  <Application>Microsoft Office PowerPoint</Application>
  <PresentationFormat>Экран (4:3)</PresentationFormat>
  <Paragraphs>68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Общие выводы по результатам реализации проекта Социальный проект "МыВместе  - психолого-педагогическая поддержка и сопровождение семей,  воспитывающих детей с ОВЗ -аутизмом, задержкой психоречевого (ЗПРР) и речевого развития(ЗРР) с использованием цифровых технологий в условиях сложной экономической ситуации" позволил семьям с детьми с аутизмом, ЗПРР и ЗРР системно получить комплексную помощь и профессиональное сопровождение.  Реализация проекта позволила повысить уровень компетентности родителей, имеющих детей с ОВЗ, в вопросах коррекции, развития и психолого-педагогического сопровождения «особенных» детей, обеспечила семьям системное профессиональное сопровождение и поддержку на протяжении всего срока реализации проекта. Внедрены современные онлайн технологии с использованием диджитал-составляющей - другими словами, наша работа по психолого-педагогической поддержке и сопровождению семей,  воспитывающих детей с ОВЗ (аутизм, ЗПРР,ЗРР) вышла на новый он-лайн уровень. Таким образом, мы  смогли быть на связи со своими подопечными и протянуть им руку помощи, это  дало ощутимое улучшение качества жизни целевой группы проекта - детей с ОВЗ и их семей на базе нашей НКО. С внедрением цифровых технологий  организованы следующие онлайн-мероприятия: 1. Онлайн-занятия для семей с детьми с ОВЗ- помогли в стимулировании эмоционального, речевого, физического  и творческого развития детей. 2.Просветительский мультимедиа-контент и открытые вебинары для родителей, спец-тов НКО и гос. учрежд, работающих с детьми с ОВЗ - позволили повысить как родительскую, так и профессиональную компетенцию. 3. Онлайн-тренировки студии физического развития "Ресурс здоровья" - позволили скорректировать двигательные и сенсорные нарушения, помогли родителям физически развить детей в условиях невозможности посещать наши залы очно. 4. Семейный онлайн-клуб "На пути к прекрасному" - это не только творческие занятия для детей и родителей с квалифицированными педагогами, но и совместная досуговая деятельность, включающая коммуникативное, эстетическое, личностное развитие. Данные мероприятия помогли сохранить эффективно работающий коллектив и не потерять возможность оказания профессиональной помощи и сопровождения семьям с детьми с ОВЗ.  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VIKTORIA</cp:lastModifiedBy>
  <cp:revision>147</cp:revision>
  <dcterms:created xsi:type="dcterms:W3CDTF">2019-04-20T16:14:41Z</dcterms:created>
  <dcterms:modified xsi:type="dcterms:W3CDTF">2021-07-24T11:54:09Z</dcterms:modified>
</cp:coreProperties>
</file>