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7" r:id="rId3"/>
    <p:sldId id="316" r:id="rId4"/>
    <p:sldId id="257" r:id="rId5"/>
    <p:sldId id="315" r:id="rId6"/>
    <p:sldId id="313" r:id="rId7"/>
    <p:sldId id="308" r:id="rId8"/>
    <p:sldId id="314" r:id="rId9"/>
    <p:sldId id="309" r:id="rId10"/>
    <p:sldId id="310" r:id="rId11"/>
    <p:sldId id="317" r:id="rId12"/>
    <p:sldId id="276" r:id="rId13"/>
    <p:sldId id="282" r:id="rId14"/>
    <p:sldId id="321" r:id="rId15"/>
    <p:sldId id="303" r:id="rId16"/>
    <p:sldId id="279" r:id="rId17"/>
    <p:sldId id="271" r:id="rId18"/>
    <p:sldId id="323" r:id="rId19"/>
    <p:sldId id="258" r:id="rId20"/>
    <p:sldId id="322" r:id="rId21"/>
    <p:sldId id="306" r:id="rId22"/>
    <p:sldId id="263" r:id="rId23"/>
    <p:sldId id="300" r:id="rId24"/>
    <p:sldId id="305" r:id="rId25"/>
    <p:sldId id="307" r:id="rId26"/>
    <p:sldId id="319" r:id="rId27"/>
    <p:sldId id="325" r:id="rId28"/>
    <p:sldId id="312" r:id="rId29"/>
    <p:sldId id="320" r:id="rId30"/>
    <p:sldId id="318" r:id="rId31"/>
    <p:sldId id="324" r:id="rId32"/>
    <p:sldId id="274"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2" autoAdjust="0"/>
    <p:restoredTop sz="94660"/>
  </p:normalViewPr>
  <p:slideViewPr>
    <p:cSldViewPr snapToGrid="0">
      <p:cViewPr varScale="1">
        <p:scale>
          <a:sx n="71" d="100"/>
          <a:sy n="71" d="100"/>
        </p:scale>
        <p:origin x="4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636024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34116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0A30443-C044-4F30-81C0-A8B469186227}"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52726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92FD264-04C6-47B1-8361-4D62B70322C8}" type="datetimeFigureOut">
              <a:rPr lang="ru-RU" smtClean="0"/>
              <a:t>22.09.2022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3155696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92FD264-04C6-47B1-8361-4D62B70322C8}" type="datetimeFigureOut">
              <a:rPr lang="ru-RU" smtClean="0"/>
              <a:t>22.09.2022</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0A30443-C044-4F30-81C0-A8B469186227}"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5463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192FD264-04C6-47B1-8361-4D62B70322C8}" type="datetimeFigureOut">
              <a:rPr lang="ru-RU" smtClean="0"/>
              <a:t>22.09.2022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353172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1235700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146155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65625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192FD264-04C6-47B1-8361-4D62B70322C8}" type="datetimeFigureOut">
              <a:rPr lang="ru-RU" smtClean="0"/>
              <a:t>22.09.2022</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252298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192FD264-04C6-47B1-8361-4D62B70322C8}" type="datetimeFigureOut">
              <a:rPr lang="ru-RU" smtClean="0"/>
              <a:t>22.09.2022</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3820488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192FD264-04C6-47B1-8361-4D62B70322C8}" type="datetimeFigureOut">
              <a:rPr lang="ru-RU" smtClean="0"/>
              <a:t>22.09.2022</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2658992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192FD264-04C6-47B1-8361-4D62B70322C8}" type="datetimeFigureOut">
              <a:rPr lang="ru-RU" smtClean="0"/>
              <a:t>22.09.2022</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4044668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FD264-04C6-47B1-8361-4D62B70322C8}" type="datetimeFigureOut">
              <a:rPr lang="ru-RU" smtClean="0"/>
              <a:t>22.09.2022</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1892918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92FD264-04C6-47B1-8361-4D62B70322C8}" type="datetimeFigureOut">
              <a:rPr lang="ru-RU" smtClean="0"/>
              <a:t>22.09.2022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198612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92FD264-04C6-47B1-8361-4D62B70322C8}" type="datetimeFigureOut">
              <a:rPr lang="ru-RU" smtClean="0"/>
              <a:t>22.09.2022</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70A30443-C044-4F30-81C0-A8B469186227}" type="slidenum">
              <a:rPr lang="ru-RU" smtClean="0"/>
              <a:t>‹#›</a:t>
            </a:fld>
            <a:endParaRPr lang="ru-RU"/>
          </a:p>
        </p:txBody>
      </p:sp>
    </p:spTree>
    <p:extLst>
      <p:ext uri="{BB962C8B-B14F-4D97-AF65-F5344CB8AC3E}">
        <p14:creationId xmlns:p14="http://schemas.microsoft.com/office/powerpoint/2010/main" val="727286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192FD264-04C6-47B1-8361-4D62B70322C8}" type="datetimeFigureOut">
              <a:rPr lang="ru-RU" smtClean="0"/>
              <a:t>22.09.2022</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70A30443-C044-4F30-81C0-A8B469186227}" type="slidenum">
              <a:rPr lang="ru-RU" smtClean="0"/>
              <a:t>‹#›</a:t>
            </a:fld>
            <a:endParaRPr lang="ru-RU"/>
          </a:p>
        </p:txBody>
      </p:sp>
    </p:spTree>
    <p:extLst>
      <p:ext uri="{BB962C8B-B14F-4D97-AF65-F5344CB8AC3E}">
        <p14:creationId xmlns:p14="http://schemas.microsoft.com/office/powerpoint/2010/main" val="3855401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hyperlink" Target="https://ok.ru/dk?cmd=PopLayerPhoto&amp;st.layer.cmd=PopLayerPhotoOuter&amp;st.layer.type=GROUP&amp;st.layer.revNav=off&amp;st.layer.limitedUi=false&amp;st.layer.closeLayers=off&amp;st.layer.sphotoIds=913421470023;914487723591;914487754055;914487778887;914487793479;914487815239;914487814983;914487842375;914487860295;914487860039;914487878215;914307728199&amp;st.layer.showNav=on&amp;st.layer.photoAlbumId=54372002889799&amp;st.layer.plc=mediaTopic&amp;st.layer.photoId=914487860039&amp;st.layer.wasRedirect,=off&amp;st.layer.navStartPhotoId=914487860039&amp;st.layer.navStartAlbumId,=54372002889799&amp;st.layer.sbd=off&amp;st.cmd=friendMain&amp;st.friendId=541839533383&amp;st._aid=GroupTopicLayer_openPhotoLayer" TargetMode="External"/><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12" Type="http://schemas.openxmlformats.org/officeDocument/2006/relationships/image" Target="../media/image76.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5.jpeg"/><Relationship Id="rId5" Type="http://schemas.openxmlformats.org/officeDocument/2006/relationships/image" Target="../media/image70.jpeg"/><Relationship Id="rId10" Type="http://schemas.openxmlformats.org/officeDocument/2006/relationships/image" Target="../media/image6.jpg"/><Relationship Id="rId4" Type="http://schemas.openxmlformats.org/officeDocument/2006/relationships/image" Target="../media/image69.jpeg"/><Relationship Id="rId9" Type="http://schemas.openxmlformats.org/officeDocument/2006/relationships/image" Target="../media/image74.JPG"/></Relationships>
</file>

<file path=ppt/slides/_rels/slide29.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10" Type="http://schemas.openxmlformats.org/officeDocument/2006/relationships/image" Target="../media/image85.png"/><Relationship Id="rId4" Type="http://schemas.openxmlformats.org/officeDocument/2006/relationships/image" Target="../media/image79.jpeg"/><Relationship Id="rId9" Type="http://schemas.openxmlformats.org/officeDocument/2006/relationships/image" Target="../media/image84.jpeg"/></Relationships>
</file>

<file path=ppt/slides/_rels/slide3.xml.rels><?xml version="1.0" encoding="UTF-8" standalone="yes"?>
<Relationships xmlns="http://schemas.openxmlformats.org/package/2006/relationships"><Relationship Id="rId3" Type="http://schemas.openxmlformats.org/officeDocument/2006/relationships/hyperlink" Target="https://dal.academic.ru/dic.nsf/ruwiki/1791652" TargetMode="External"/><Relationship Id="rId2" Type="http://schemas.openxmlformats.org/officeDocument/2006/relationships/hyperlink" Target="https://dal.academic.ru/dic.nsf/ruwiki/1749246" TargetMode="External"/><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vk.com/id171974615" TargetMode="External"/><Relationship Id="rId2" Type="http://schemas.openxmlformats.org/officeDocument/2006/relationships/hyperlink" Target="mailto:kult.istor-centr@mail.ru" TargetMode="External"/><Relationship Id="rId1" Type="http://schemas.openxmlformats.org/officeDocument/2006/relationships/slideLayout" Target="../slideLayouts/slideLayout2.xml"/><Relationship Id="rId5" Type="http://schemas.openxmlformats.org/officeDocument/2006/relationships/hyperlink" Target="http://belogorck.ru/novosti/segodnya-v-gorode/40039-pered-litsom-rossii-ne-solgat-v-belogorske-prezentovali-knigu-igorya-eremina" TargetMode="External"/><Relationship Id="rId4" Type="http://schemas.openxmlformats.org/officeDocument/2006/relationships/hyperlink" Target="https://fb.com/&#1054;&#1083;&#1100;&#1075;&#1072;&#1086;&#1089;&#1082;&#1086;"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ru.wikipedia.org/wiki/%D0%95%D1%80%D1%91%D0%BC%D0%B8%D0%BD,_%D0%98%D0%B3%D0%BE%D1%80%D1%8C_%D0%90%D0%BB%D0%B5%D0%BA%D1%81%D0%B5%D0%B5%D0%B2%D0%B8%D1%87"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u.wikipedia.org/wiki/%D0%91%D0%BB%D0%B0%D0%B3%D0%BE%D0%B2%D0%B5%D1%89%D0%B5%D0%BD%D1%81%D0%BA%D0%B8%D0%B9_%D0%B3%D0%BE%D1%81%D1%83%D0%B4%D0%B0%D1%80%D1%81%D1%82%D0%B2%D0%B5%D0%BD%D0%BD%D1%8B%D0%B9_%D0%BF%D0%B5%D0%B4%D0%B0%D0%B3%D0%BE%D0%B3%D0%B8%D1%87%D0%B5%D1%81%D0%BA%D0%B8%D0%B9_%D1%83%D0%BD%D0%B8%D0%B2%D0%B5%D1%80%D1%81%D0%B8%D1%82%D0%B5%D1%82_%D0%B8%D0%BC%D0%B5%D0%BD%D0%B8_%D0%9C._%D0%98._%D0%9A%D0%B0%D0%BB%D0%B8%D0%BD%D0%B8%D0%BD%D0%B0" TargetMode="Externa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tiff"/></Relationships>
</file>

<file path=ppt/slides/_rels/slide7.xml.rels><?xml version="1.0" encoding="UTF-8" standalone="yes"?>
<Relationships xmlns="http://schemas.openxmlformats.org/package/2006/relationships"><Relationship Id="rId3" Type="http://schemas.openxmlformats.org/officeDocument/2006/relationships/hyperlink" Target="https://ru.wikipedia.org/wiki/%D0%92%D0%BE%D0%BB%D0%BE%D1%87%D0%B0%D0%B5%D0%B2%D0%BA%D0%B0-1"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16589" y="5880620"/>
            <a:ext cx="4572085" cy="830997"/>
          </a:xfrm>
          <a:prstGeom prst="rect">
            <a:avLst/>
          </a:prstGeom>
          <a:noFill/>
        </p:spPr>
        <p:txBody>
          <a:bodyPr wrap="none" rtlCol="0">
            <a:spAutoFit/>
          </a:bodyPr>
          <a:lstStyle/>
          <a:p>
            <a:r>
              <a:rPr lang="ru-RU" sz="2400" b="1" dirty="0" smtClean="0"/>
              <a:t>Председатель АООО «КИЦ»</a:t>
            </a:r>
          </a:p>
          <a:p>
            <a:r>
              <a:rPr lang="ru-RU" sz="2400" b="1" dirty="0" smtClean="0"/>
              <a:t> Камоско О.Я.</a:t>
            </a:r>
            <a:endParaRPr lang="ru-RU" sz="2400" b="1" dirty="0"/>
          </a:p>
        </p:txBody>
      </p:sp>
      <p:sp>
        <p:nvSpPr>
          <p:cNvPr id="10" name="Прямоугольник 9"/>
          <p:cNvSpPr/>
          <p:nvPr/>
        </p:nvSpPr>
        <p:spPr>
          <a:xfrm>
            <a:off x="3048000" y="391847"/>
            <a:ext cx="6096000" cy="1200329"/>
          </a:xfrm>
          <a:prstGeom prst="rect">
            <a:avLst/>
          </a:prstGeom>
        </p:spPr>
        <p:txBody>
          <a:bodyPr>
            <a:spAutoFit/>
          </a:bodyPr>
          <a:lstStyle/>
          <a:p>
            <a:pPr algn="ctr"/>
            <a:r>
              <a:rPr lang="ru-RU" b="1" dirty="0" smtClean="0">
                <a:solidFill>
                  <a:srgbClr val="002060"/>
                </a:solidFill>
              </a:rPr>
              <a:t>АМУРСКАЯ ОБЛАСТНАЯ ОБЩЕСТВЕННАЯ ОРГАНИЗАЦИЯ</a:t>
            </a:r>
          </a:p>
          <a:p>
            <a:pPr algn="ctr"/>
            <a:r>
              <a:rPr lang="ru-RU" b="1" dirty="0" smtClean="0">
                <a:solidFill>
                  <a:srgbClr val="002060"/>
                </a:solidFill>
              </a:rPr>
              <a:t> «КУЛЬТУРНО-ИСТОРИЧЕСКИЙ ЦЕНТР»</a:t>
            </a:r>
          </a:p>
          <a:p>
            <a:pPr algn="ctr"/>
            <a:r>
              <a:rPr lang="ru-RU" b="1" dirty="0" smtClean="0">
                <a:solidFill>
                  <a:srgbClr val="002060"/>
                </a:solidFill>
              </a:rPr>
              <a:t>АООО «КИЦ»</a:t>
            </a:r>
            <a:endParaRPr lang="ru-RU" b="1" dirty="0">
              <a:solidFill>
                <a:srgbClr val="002060"/>
              </a:solidFill>
            </a:endParaRPr>
          </a:p>
        </p:txBody>
      </p:sp>
      <p:pic>
        <p:nvPicPr>
          <p:cNvPr id="11" name="Рисунок 10"/>
          <p:cNvPicPr>
            <a:picLocks noChangeAspect="1"/>
          </p:cNvPicPr>
          <p:nvPr/>
        </p:nvPicPr>
        <p:blipFill>
          <a:blip r:embed="rId2"/>
          <a:stretch>
            <a:fillRect/>
          </a:stretch>
        </p:blipFill>
        <p:spPr>
          <a:xfrm>
            <a:off x="397232" y="138549"/>
            <a:ext cx="1161112" cy="1443250"/>
          </a:xfrm>
          <a:prstGeom prst="rect">
            <a:avLst/>
          </a:prstGeom>
        </p:spPr>
      </p:pic>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95" y="3671268"/>
            <a:ext cx="1521785" cy="1521785"/>
          </a:xfrm>
          <a:prstGeom prst="rect">
            <a:avLst/>
          </a:prstGeom>
          <a:solidFill>
            <a:srgbClr val="FFFFFF">
              <a:shade val="85000"/>
            </a:srgbClr>
          </a:solidFill>
          <a:ln w="88900" cap="sq">
            <a:solidFill>
              <a:schemeClr val="accent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758" y="1981834"/>
            <a:ext cx="1306892" cy="1289399"/>
          </a:xfrm>
          <a:prstGeom prst="rect">
            <a:avLst/>
          </a:prstGeom>
          <a:ln>
            <a:solidFill>
              <a:schemeClr val="accent2"/>
            </a:solidFill>
          </a:ln>
        </p:spPr>
      </p:pic>
      <p:sp>
        <p:nvSpPr>
          <p:cNvPr id="3" name="Прямоугольник 2"/>
          <p:cNvSpPr/>
          <p:nvPr/>
        </p:nvSpPr>
        <p:spPr>
          <a:xfrm>
            <a:off x="3048000" y="2626533"/>
            <a:ext cx="7992035" cy="1754326"/>
          </a:xfrm>
          <a:prstGeom prst="rect">
            <a:avLst/>
          </a:prstGeom>
        </p:spPr>
        <p:txBody>
          <a:bodyPr wrap="square">
            <a:spAutoFit/>
          </a:bodyPr>
          <a:lstStyle/>
          <a:p>
            <a:pPr algn="ctr"/>
            <a:r>
              <a:rPr lang="ru-RU" sz="3600" b="1" dirty="0">
                <a:solidFill>
                  <a:srgbClr val="FF0000"/>
                </a:solidFill>
                <a:latin typeface="Arial" charset="0"/>
              </a:rPr>
              <a:t>Мобильный музей </a:t>
            </a:r>
            <a:br>
              <a:rPr lang="ru-RU" sz="3600" b="1" dirty="0">
                <a:solidFill>
                  <a:srgbClr val="FF0000"/>
                </a:solidFill>
                <a:latin typeface="Arial" charset="0"/>
              </a:rPr>
            </a:br>
            <a:r>
              <a:rPr lang="ru-RU" sz="3600" b="1" dirty="0">
                <a:solidFill>
                  <a:srgbClr val="FF0000"/>
                </a:solidFill>
                <a:latin typeface="Arial" charset="0"/>
              </a:rPr>
              <a:t>«Литературный багаж Игоря Ерёмина»</a:t>
            </a:r>
            <a:endParaRPr lang="ru-RU" sz="3600" b="1" dirty="0">
              <a:solidFill>
                <a:srgbClr val="FF0000"/>
              </a:solidFill>
            </a:endParaRPr>
          </a:p>
        </p:txBody>
      </p:sp>
    </p:spTree>
    <p:extLst>
      <p:ext uri="{BB962C8B-B14F-4D97-AF65-F5344CB8AC3E}">
        <p14:creationId xmlns:p14="http://schemas.microsoft.com/office/powerpoint/2010/main" val="2804113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84124" y="624110"/>
            <a:ext cx="6520488" cy="1280890"/>
          </a:xfrm>
        </p:spPr>
        <p:txBody>
          <a:bodyPr/>
          <a:lstStyle/>
          <a:p>
            <a:r>
              <a:rPr lang="ru-RU" dirty="0" smtClean="0"/>
              <a:t>Член Союза писателей СССР</a:t>
            </a:r>
            <a:endParaRPr lang="ru-RU" dirty="0"/>
          </a:p>
        </p:txBody>
      </p:sp>
      <p:pic>
        <p:nvPicPr>
          <p:cNvPr id="5" name="Picture 2" descr="C:\Users\Ольга\Desktop\Выступление на Конференции об.бибка\img_20190914_182658.jpg"/>
          <p:cNvPicPr>
            <a:picLocks noChangeAspect="1" noChangeArrowheads="1"/>
          </p:cNvPicPr>
          <p:nvPr/>
        </p:nvPicPr>
        <p:blipFill>
          <a:blip r:embed="rId2"/>
          <a:srcRect/>
          <a:stretch>
            <a:fillRect/>
          </a:stretch>
        </p:blipFill>
        <p:spPr bwMode="auto">
          <a:xfrm>
            <a:off x="659384" y="1108280"/>
            <a:ext cx="4047385" cy="3355518"/>
          </a:xfrm>
          <a:prstGeom prst="rect">
            <a:avLst/>
          </a:prstGeom>
          <a:noFill/>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434" y="4763128"/>
            <a:ext cx="4460335" cy="1521762"/>
          </a:xfrm>
          <a:prstGeom prst="rect">
            <a:avLst/>
          </a:prstGeom>
        </p:spPr>
      </p:pic>
      <p:sp>
        <p:nvSpPr>
          <p:cNvPr id="4" name="Объект 3"/>
          <p:cNvSpPr>
            <a:spLocks noGrp="1"/>
          </p:cNvSpPr>
          <p:nvPr>
            <p:ph idx="1"/>
          </p:nvPr>
        </p:nvSpPr>
        <p:spPr>
          <a:xfrm>
            <a:off x="5177306" y="2133600"/>
            <a:ext cx="6327305" cy="3777622"/>
          </a:xfrm>
        </p:spPr>
        <p:txBody>
          <a:bodyPr/>
          <a:lstStyle/>
          <a:p>
            <a:r>
              <a:rPr lang="ru-RU" dirty="0"/>
              <a:t>Творчество   Еремина  - это «абсолютно точный психологический рассказ о человеке, а в общей сложности – о народе». Эти слова сказал известный  поэт </a:t>
            </a:r>
            <a:r>
              <a:rPr lang="ru-RU" b="1" dirty="0"/>
              <a:t>Сергей </a:t>
            </a:r>
            <a:r>
              <a:rPr lang="ru-RU" b="1" dirty="0" err="1"/>
              <a:t>Викулов</a:t>
            </a:r>
            <a:r>
              <a:rPr lang="ru-RU" b="1" dirty="0"/>
              <a:t>. </a:t>
            </a:r>
            <a:endParaRPr lang="ru-RU" dirty="0"/>
          </a:p>
          <a:p>
            <a:r>
              <a:rPr lang="ru-RU" dirty="0"/>
              <a:t> В каком бы жанре ни работал Игорь Еремин, о чем бы он не писал, в его произведениях всегда были выражены чувства  и мысли человека, судьба которого неразрывно  связана с  судьбой народа, с судьбой всей страны. </a:t>
            </a:r>
          </a:p>
        </p:txBody>
      </p:sp>
      <p:sp>
        <p:nvSpPr>
          <p:cNvPr id="3" name="Прямоугольник 2"/>
          <p:cNvSpPr/>
          <p:nvPr/>
        </p:nvSpPr>
        <p:spPr>
          <a:xfrm>
            <a:off x="5408611" y="5264891"/>
            <a:ext cx="6096000" cy="646331"/>
          </a:xfrm>
          <a:prstGeom prst="rect">
            <a:avLst/>
          </a:prstGeom>
        </p:spPr>
        <p:txBody>
          <a:bodyPr>
            <a:spAutoFit/>
          </a:bodyPr>
          <a:lstStyle/>
          <a:p>
            <a:r>
              <a:rPr lang="ru-RU" dirty="0">
                <a:solidFill>
                  <a:srgbClr val="FF0000"/>
                </a:solidFill>
              </a:rPr>
              <a:t>«Не могу не думать, не болеть я за судьбу людскую на земле..»</a:t>
            </a:r>
          </a:p>
        </p:txBody>
      </p:sp>
    </p:spTree>
    <p:extLst>
      <p:ext uri="{BB962C8B-B14F-4D97-AF65-F5344CB8AC3E}">
        <p14:creationId xmlns:p14="http://schemas.microsoft.com/office/powerpoint/2010/main" val="1855178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 журналиста к поэту</a:t>
            </a:r>
            <a:endParaRPr lang="ru-RU" dirty="0"/>
          </a:p>
        </p:txBody>
      </p:sp>
      <p:sp>
        <p:nvSpPr>
          <p:cNvPr id="3" name="Объект 2"/>
          <p:cNvSpPr>
            <a:spLocks noGrp="1"/>
          </p:cNvSpPr>
          <p:nvPr>
            <p:ph idx="1"/>
          </p:nvPr>
        </p:nvSpPr>
        <p:spPr>
          <a:xfrm>
            <a:off x="3992450" y="2133600"/>
            <a:ext cx="7512161" cy="3777622"/>
          </a:xfrm>
        </p:spPr>
        <p:txBody>
          <a:bodyPr>
            <a:normAutofit fontScale="92500"/>
          </a:bodyPr>
          <a:lstStyle/>
          <a:p>
            <a:r>
              <a:rPr lang="ru-RU" dirty="0"/>
              <a:t>журналистская деятельность вскоре позволили ему прочно утвердиться в дальневосточной,  а затем и русской литературе. Свидетельством  этому — его книги «Ладони», «Земные корни», «Сердцевина», «Окоём», «Большак» и «Зрелость». Особенно яркими удачами поэта стали его поэмы «Солдатка» и «Далёкий свет», посвященные теме Великой Отечественной войны. </a:t>
            </a:r>
          </a:p>
          <a:p>
            <a:r>
              <a:rPr lang="ru-RU" dirty="0"/>
              <a:t>К ним же примыкает большой цикл лирических стихотворений, в которых воссоздаются образы простых солдат, не жалевших своих жизней для защиты Отечества, родных и близких людей, ждавших дома своих защитников с Победой</a:t>
            </a:r>
            <a:r>
              <a:rPr lang="ru-RU" dirty="0" smtClean="0"/>
              <a:t>.</a:t>
            </a:r>
          </a:p>
          <a:p>
            <a:r>
              <a:rPr lang="ru-RU" dirty="0" smtClean="0"/>
              <a:t>Все эти произведения вошли в сборник  стихотворений и поэм Игоря Ерёмина «Перед лицом России не солгать» </a:t>
            </a:r>
            <a:endParaRPr lang="ru-RU" dirty="0"/>
          </a:p>
          <a:p>
            <a:endParaRPr lang="ru-RU" dirty="0"/>
          </a:p>
        </p:txBody>
      </p:sp>
      <p:pic>
        <p:nvPicPr>
          <p:cNvPr id="4" name="Picture 2" descr="C:\Users\134E~1\AppData\Local\Temp\Rar$DRa2528.18644\Фото И.Еремина от дочери Светланы\img234.jpg"/>
          <p:cNvPicPr>
            <a:picLocks noChangeAspect="1" noChangeArrowheads="1"/>
          </p:cNvPicPr>
          <p:nvPr/>
        </p:nvPicPr>
        <p:blipFill>
          <a:blip r:embed="rId2"/>
          <a:srcRect/>
          <a:stretch>
            <a:fillRect/>
          </a:stretch>
        </p:blipFill>
        <p:spPr bwMode="auto">
          <a:xfrm>
            <a:off x="724040" y="1905000"/>
            <a:ext cx="3268410" cy="4452475"/>
          </a:xfrm>
          <a:prstGeom prst="rect">
            <a:avLst/>
          </a:prstGeom>
          <a:noFill/>
        </p:spPr>
      </p:pic>
    </p:spTree>
    <p:extLst>
      <p:ext uri="{BB962C8B-B14F-4D97-AF65-F5344CB8AC3E}">
        <p14:creationId xmlns:p14="http://schemas.microsoft.com/office/powerpoint/2010/main" val="54230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2176" y="5219111"/>
            <a:ext cx="9914872" cy="1280890"/>
          </a:xfrm>
        </p:spPr>
        <p:txBody>
          <a:bodyPr/>
          <a:lstStyle/>
          <a:p>
            <a:r>
              <a:rPr lang="ru-RU" dirty="0" smtClean="0"/>
              <a:t>Сборники стихов и поэм Игоря Ерёмина </a:t>
            </a:r>
            <a:endParaRPr lang="ru-RU" dirty="0"/>
          </a:p>
        </p:txBody>
      </p:sp>
      <p:sp>
        <p:nvSpPr>
          <p:cNvPr id="3" name="Объект 2"/>
          <p:cNvSpPr>
            <a:spLocks noGrp="1"/>
          </p:cNvSpPr>
          <p:nvPr>
            <p:ph idx="4294967295"/>
          </p:nvPr>
        </p:nvSpPr>
        <p:spPr>
          <a:xfrm>
            <a:off x="1532586" y="288289"/>
            <a:ext cx="9641890" cy="2332037"/>
          </a:xfrm>
        </p:spPr>
        <p:txBody>
          <a:bodyPr>
            <a:normAutofit lnSpcReduction="10000"/>
          </a:bodyPr>
          <a:lstStyle/>
          <a:p>
            <a:pPr marL="0" indent="0" algn="ctr">
              <a:buNone/>
            </a:pPr>
            <a:r>
              <a:rPr lang="ru-RU" sz="2400" b="1" dirty="0" smtClean="0"/>
              <a:t>Игорь Алексеевич прожил короткую жизнь, но его стихи  </a:t>
            </a:r>
          </a:p>
          <a:p>
            <a:pPr marL="0" indent="0" algn="ctr">
              <a:buNone/>
            </a:pPr>
            <a:r>
              <a:rPr lang="ru-RU" sz="2400" b="1" dirty="0" smtClean="0"/>
              <a:t>и поэмы о Великой Отечественной войне, поистине актуальны и сегодня, </a:t>
            </a:r>
            <a:br>
              <a:rPr lang="ru-RU" sz="2400" b="1" dirty="0" smtClean="0"/>
            </a:br>
            <a:r>
              <a:rPr lang="ru-RU" sz="2400" b="1" dirty="0" smtClean="0"/>
              <a:t>снова становятся  в строй как герои </a:t>
            </a:r>
            <a:br>
              <a:rPr lang="ru-RU" sz="2400" b="1" dirty="0" smtClean="0"/>
            </a:br>
            <a:r>
              <a:rPr lang="ru-RU" sz="2400" b="1" dirty="0" smtClean="0"/>
              <a:t>«Бессмертного полка».</a:t>
            </a:r>
            <a:br>
              <a:rPr lang="ru-RU" sz="2400" b="1" dirty="0" smtClean="0"/>
            </a:br>
            <a:endParaRPr lang="ru-RU" sz="2400" dirty="0" smtClean="0"/>
          </a:p>
          <a:p>
            <a:endParaRPr lang="ru-RU" dirty="0"/>
          </a:p>
        </p:txBody>
      </p:sp>
      <p:pic>
        <p:nvPicPr>
          <p:cNvPr id="7" name="Рисунок 6"/>
          <p:cNvPicPr>
            <a:picLocks noChangeAspect="1"/>
          </p:cNvPicPr>
          <p:nvPr/>
        </p:nvPicPr>
        <p:blipFill rotWithShape="1">
          <a:blip r:embed="rId2" cstate="print">
            <a:extLst>
              <a:ext uri="{28A0092B-C50C-407E-A947-70E740481C1C}">
                <a14:useLocalDpi xmlns:a14="http://schemas.microsoft.com/office/drawing/2010/main" val="0"/>
              </a:ext>
            </a:extLst>
          </a:blip>
          <a:srcRect t="71956" r="70001"/>
          <a:stretch/>
        </p:blipFill>
        <p:spPr>
          <a:xfrm>
            <a:off x="417263" y="2700553"/>
            <a:ext cx="1262666" cy="1822696"/>
          </a:xfrm>
          <a:prstGeom prst="rect">
            <a:avLst/>
          </a:prstGeom>
        </p:spPr>
        <p:style>
          <a:lnRef idx="2">
            <a:schemeClr val="dk1"/>
          </a:lnRef>
          <a:fillRef idx="1">
            <a:schemeClr val="lt1"/>
          </a:fillRef>
          <a:effectRef idx="0">
            <a:schemeClr val="dk1"/>
          </a:effectRef>
          <a:fontRef idx="minor">
            <a:schemeClr val="dk1"/>
          </a:fontRef>
        </p:style>
      </p:pic>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2176" y="2700554"/>
            <a:ext cx="1115565" cy="1737222"/>
          </a:xfrm>
          <a:prstGeom prst="rect">
            <a:avLst/>
          </a:prstGeom>
        </p:spPr>
        <p:style>
          <a:lnRef idx="2">
            <a:schemeClr val="dk1"/>
          </a:lnRef>
          <a:fillRef idx="1">
            <a:schemeClr val="lt1"/>
          </a:fillRef>
          <a:effectRef idx="0">
            <a:schemeClr val="dk1"/>
          </a:effectRef>
          <a:fontRef idx="minor">
            <a:schemeClr val="dk1"/>
          </a:fontRef>
        </p:style>
      </p:pic>
      <p:pic>
        <p:nvPicPr>
          <p:cNvPr id="17" name="Рисунок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5832" y="2700553"/>
            <a:ext cx="1141231" cy="1731014"/>
          </a:xfrm>
          <a:prstGeom prst="rect">
            <a:avLst/>
          </a:prstGeom>
        </p:spPr>
        <p:style>
          <a:lnRef idx="2">
            <a:schemeClr val="dk1"/>
          </a:lnRef>
          <a:fillRef idx="1">
            <a:schemeClr val="lt1"/>
          </a:fillRef>
          <a:effectRef idx="0">
            <a:schemeClr val="dk1"/>
          </a:effectRef>
          <a:fontRef idx="minor">
            <a:schemeClr val="dk1"/>
          </a:fontRef>
        </p:style>
      </p:pic>
      <p:pic>
        <p:nvPicPr>
          <p:cNvPr id="18" name="Рисунок 17"/>
          <p:cNvPicPr>
            <a:picLocks noChangeAspect="1"/>
          </p:cNvPicPr>
          <p:nvPr/>
        </p:nvPicPr>
        <p:blipFill rotWithShape="1">
          <a:blip r:embed="rId5" cstate="print">
            <a:extLst>
              <a:ext uri="{28A0092B-C50C-407E-A947-70E740481C1C}">
                <a14:useLocalDpi xmlns:a14="http://schemas.microsoft.com/office/drawing/2010/main" val="0"/>
              </a:ext>
            </a:extLst>
          </a:blip>
          <a:srcRect l="35690" t="74576" r="41673"/>
          <a:stretch/>
        </p:blipFill>
        <p:spPr>
          <a:xfrm>
            <a:off x="4521670" y="2700553"/>
            <a:ext cx="1155890" cy="1731014"/>
          </a:xfrm>
          <a:prstGeom prst="rect">
            <a:avLst/>
          </a:prstGeom>
        </p:spPr>
        <p:style>
          <a:lnRef idx="2">
            <a:schemeClr val="dk1"/>
          </a:lnRef>
          <a:fillRef idx="1">
            <a:schemeClr val="lt1"/>
          </a:fillRef>
          <a:effectRef idx="0">
            <a:schemeClr val="dk1"/>
          </a:effectRef>
          <a:fontRef idx="minor">
            <a:schemeClr val="dk1"/>
          </a:fontRef>
        </p:style>
      </p:pic>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8320" y="2713124"/>
            <a:ext cx="1170932" cy="1759928"/>
          </a:xfrm>
          <a:prstGeom prst="rect">
            <a:avLst/>
          </a:prstGeom>
        </p:spPr>
        <p:style>
          <a:lnRef idx="2">
            <a:schemeClr val="dk1"/>
          </a:lnRef>
          <a:fillRef idx="1">
            <a:schemeClr val="lt1"/>
          </a:fillRef>
          <a:effectRef idx="0">
            <a:schemeClr val="dk1"/>
          </a:effectRef>
          <a:fontRef idx="minor">
            <a:schemeClr val="dk1"/>
          </a:fontRef>
        </p:style>
      </p:pic>
      <p:pic>
        <p:nvPicPr>
          <p:cNvPr id="21" name="Рисунок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3878" y="2713124"/>
            <a:ext cx="1105759" cy="1702487"/>
          </a:xfrm>
          <a:prstGeom prst="rect">
            <a:avLst/>
          </a:prstGeom>
        </p:spPr>
        <p:style>
          <a:lnRef idx="2">
            <a:schemeClr val="dk1"/>
          </a:lnRef>
          <a:fillRef idx="1">
            <a:schemeClr val="lt1"/>
          </a:fillRef>
          <a:effectRef idx="0">
            <a:schemeClr val="dk1"/>
          </a:effectRef>
          <a:fontRef idx="minor">
            <a:schemeClr val="dk1"/>
          </a:fontRef>
        </p:style>
      </p:pic>
      <p:pic>
        <p:nvPicPr>
          <p:cNvPr id="22" name="Рисунок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0137" y="2677843"/>
            <a:ext cx="1124895" cy="1737768"/>
          </a:xfrm>
          <a:prstGeom prst="rect">
            <a:avLst/>
          </a:prstGeom>
        </p:spPr>
        <p:style>
          <a:lnRef idx="2">
            <a:schemeClr val="dk1"/>
          </a:lnRef>
          <a:fillRef idx="1">
            <a:schemeClr val="lt1"/>
          </a:fillRef>
          <a:effectRef idx="0">
            <a:schemeClr val="dk1"/>
          </a:effectRef>
          <a:fontRef idx="minor">
            <a:schemeClr val="dk1"/>
          </a:fontRef>
        </p:style>
      </p:pic>
      <p:pic>
        <p:nvPicPr>
          <p:cNvPr id="23" name="Объект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11231" y="2679847"/>
            <a:ext cx="1166499" cy="1741031"/>
          </a:xfrm>
          <a:prstGeom prst="rect">
            <a:avLst/>
          </a:prstGeom>
        </p:spPr>
        <p:style>
          <a:lnRef idx="2">
            <a:schemeClr val="dk1"/>
          </a:lnRef>
          <a:fillRef idx="1">
            <a:schemeClr val="lt1"/>
          </a:fillRef>
          <a:effectRef idx="0">
            <a:schemeClr val="dk1"/>
          </a:effectRef>
          <a:fontRef idx="minor">
            <a:schemeClr val="dk1"/>
          </a:fontRef>
        </p:style>
      </p:pic>
      <p:sp>
        <p:nvSpPr>
          <p:cNvPr id="24" name="Прямоугольник 23"/>
          <p:cNvSpPr/>
          <p:nvPr/>
        </p:nvSpPr>
        <p:spPr>
          <a:xfrm>
            <a:off x="594689" y="4544382"/>
            <a:ext cx="780150" cy="369332"/>
          </a:xfrm>
          <a:prstGeom prst="rect">
            <a:avLst/>
          </a:prstGeom>
        </p:spPr>
        <p:txBody>
          <a:bodyPr wrap="none">
            <a:spAutoFit/>
          </a:bodyPr>
          <a:lstStyle/>
          <a:p>
            <a:r>
              <a:rPr lang="ru-RU" dirty="0" smtClean="0"/>
              <a:t>1963г.</a:t>
            </a:r>
            <a:endParaRPr lang="ru-RU" dirty="0"/>
          </a:p>
        </p:txBody>
      </p:sp>
      <p:sp>
        <p:nvSpPr>
          <p:cNvPr id="25" name="Прямоугольник 24"/>
          <p:cNvSpPr/>
          <p:nvPr/>
        </p:nvSpPr>
        <p:spPr>
          <a:xfrm>
            <a:off x="1906983" y="4523249"/>
            <a:ext cx="780150" cy="369332"/>
          </a:xfrm>
          <a:prstGeom prst="rect">
            <a:avLst/>
          </a:prstGeom>
        </p:spPr>
        <p:txBody>
          <a:bodyPr wrap="none">
            <a:spAutoFit/>
          </a:bodyPr>
          <a:lstStyle/>
          <a:p>
            <a:r>
              <a:rPr lang="ru-RU" dirty="0" smtClean="0"/>
              <a:t>1968г.</a:t>
            </a:r>
            <a:endParaRPr lang="ru-RU" dirty="0"/>
          </a:p>
        </p:txBody>
      </p:sp>
      <p:sp>
        <p:nvSpPr>
          <p:cNvPr id="26" name="Прямоугольник 25"/>
          <p:cNvSpPr/>
          <p:nvPr/>
        </p:nvSpPr>
        <p:spPr>
          <a:xfrm>
            <a:off x="3285563" y="4505904"/>
            <a:ext cx="785793" cy="369332"/>
          </a:xfrm>
          <a:prstGeom prst="rect">
            <a:avLst/>
          </a:prstGeom>
        </p:spPr>
        <p:txBody>
          <a:bodyPr wrap="none">
            <a:spAutoFit/>
          </a:bodyPr>
          <a:lstStyle/>
          <a:p>
            <a:r>
              <a:rPr lang="ru-RU" dirty="0" smtClean="0"/>
              <a:t>1972 г</a:t>
            </a:r>
            <a:endParaRPr lang="ru-RU" dirty="0"/>
          </a:p>
        </p:txBody>
      </p:sp>
      <p:sp>
        <p:nvSpPr>
          <p:cNvPr id="27" name="Прямоугольник 26"/>
          <p:cNvSpPr/>
          <p:nvPr/>
        </p:nvSpPr>
        <p:spPr>
          <a:xfrm>
            <a:off x="4632669" y="4415611"/>
            <a:ext cx="732893" cy="369332"/>
          </a:xfrm>
          <a:prstGeom prst="rect">
            <a:avLst/>
          </a:prstGeom>
        </p:spPr>
        <p:txBody>
          <a:bodyPr wrap="none">
            <a:spAutoFit/>
          </a:bodyPr>
          <a:lstStyle/>
          <a:p>
            <a:r>
              <a:rPr lang="ru-RU" dirty="0" smtClean="0"/>
              <a:t>1975г</a:t>
            </a:r>
            <a:endParaRPr lang="ru-RU" dirty="0"/>
          </a:p>
        </p:txBody>
      </p:sp>
      <p:sp>
        <p:nvSpPr>
          <p:cNvPr id="28" name="Прямоугольник 27"/>
          <p:cNvSpPr/>
          <p:nvPr/>
        </p:nvSpPr>
        <p:spPr>
          <a:xfrm>
            <a:off x="6037573" y="4505904"/>
            <a:ext cx="732893" cy="369332"/>
          </a:xfrm>
          <a:prstGeom prst="rect">
            <a:avLst/>
          </a:prstGeom>
        </p:spPr>
        <p:txBody>
          <a:bodyPr wrap="none">
            <a:spAutoFit/>
          </a:bodyPr>
          <a:lstStyle/>
          <a:p>
            <a:r>
              <a:rPr lang="ru-RU" dirty="0" smtClean="0"/>
              <a:t>1976г</a:t>
            </a:r>
            <a:endParaRPr lang="ru-RU" dirty="0"/>
          </a:p>
        </p:txBody>
      </p:sp>
      <p:sp>
        <p:nvSpPr>
          <p:cNvPr id="29" name="Прямоугольник 28"/>
          <p:cNvSpPr/>
          <p:nvPr/>
        </p:nvSpPr>
        <p:spPr>
          <a:xfrm>
            <a:off x="7341274" y="4544382"/>
            <a:ext cx="732893" cy="369332"/>
          </a:xfrm>
          <a:prstGeom prst="rect">
            <a:avLst/>
          </a:prstGeom>
        </p:spPr>
        <p:txBody>
          <a:bodyPr wrap="none">
            <a:spAutoFit/>
          </a:bodyPr>
          <a:lstStyle/>
          <a:p>
            <a:r>
              <a:rPr lang="ru-RU" dirty="0" smtClean="0"/>
              <a:t>1978г</a:t>
            </a:r>
            <a:endParaRPr lang="ru-RU" dirty="0"/>
          </a:p>
        </p:txBody>
      </p:sp>
      <p:sp>
        <p:nvSpPr>
          <p:cNvPr id="30" name="Прямоугольник 29"/>
          <p:cNvSpPr/>
          <p:nvPr/>
        </p:nvSpPr>
        <p:spPr>
          <a:xfrm>
            <a:off x="8795782" y="4473052"/>
            <a:ext cx="732893" cy="369332"/>
          </a:xfrm>
          <a:prstGeom prst="rect">
            <a:avLst/>
          </a:prstGeom>
        </p:spPr>
        <p:txBody>
          <a:bodyPr wrap="none">
            <a:spAutoFit/>
          </a:bodyPr>
          <a:lstStyle/>
          <a:p>
            <a:r>
              <a:rPr lang="ru-RU" dirty="0" smtClean="0"/>
              <a:t>1982г</a:t>
            </a:r>
            <a:endParaRPr lang="ru-RU" dirty="0"/>
          </a:p>
        </p:txBody>
      </p:sp>
      <p:sp>
        <p:nvSpPr>
          <p:cNvPr id="31" name="Прямоугольник 30"/>
          <p:cNvSpPr/>
          <p:nvPr/>
        </p:nvSpPr>
        <p:spPr>
          <a:xfrm>
            <a:off x="10099483" y="4442744"/>
            <a:ext cx="732893" cy="369332"/>
          </a:xfrm>
          <a:prstGeom prst="rect">
            <a:avLst/>
          </a:prstGeom>
        </p:spPr>
        <p:txBody>
          <a:bodyPr wrap="none">
            <a:spAutoFit/>
          </a:bodyPr>
          <a:lstStyle/>
          <a:p>
            <a:r>
              <a:rPr lang="ru-RU" dirty="0" smtClean="0"/>
              <a:t>1984г</a:t>
            </a:r>
            <a:endParaRPr lang="ru-RU" dirty="0"/>
          </a:p>
        </p:txBody>
      </p:sp>
    </p:spTree>
    <p:extLst>
      <p:ext uri="{BB962C8B-B14F-4D97-AF65-F5344CB8AC3E}">
        <p14:creationId xmlns:p14="http://schemas.microsoft.com/office/powerpoint/2010/main" val="118740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8048" y="133305"/>
            <a:ext cx="10515600" cy="1325563"/>
          </a:xfrm>
        </p:spPr>
        <p:txBody>
          <a:bodyPr/>
          <a:lstStyle/>
          <a:p>
            <a:r>
              <a:rPr lang="ru-RU" b="1" dirty="0" smtClean="0">
                <a:solidFill>
                  <a:srgbClr val="C00000"/>
                </a:solidFill>
              </a:rPr>
              <a:t>Перед лицом России не солгать</a:t>
            </a:r>
            <a:endParaRPr lang="ru-RU" b="1" dirty="0">
              <a:solidFill>
                <a:srgbClr val="C00000"/>
              </a:solidFill>
            </a:endParaRPr>
          </a:p>
        </p:txBody>
      </p:sp>
      <p:sp>
        <p:nvSpPr>
          <p:cNvPr id="3" name="Объект 2"/>
          <p:cNvSpPr>
            <a:spLocks noGrp="1"/>
          </p:cNvSpPr>
          <p:nvPr>
            <p:ph idx="1"/>
          </p:nvPr>
        </p:nvSpPr>
        <p:spPr>
          <a:xfrm>
            <a:off x="645017" y="1310470"/>
            <a:ext cx="8292921" cy="4351338"/>
          </a:xfrm>
        </p:spPr>
        <p:txBody>
          <a:bodyPr>
            <a:normAutofit/>
          </a:bodyPr>
          <a:lstStyle/>
          <a:p>
            <a:r>
              <a:rPr lang="ru-RU" b="1" dirty="0"/>
              <a:t>Перед лицом России не солгать – </a:t>
            </a:r>
            <a:r>
              <a:rPr lang="ru-RU" dirty="0"/>
              <a:t>сборник стихов амурского поэта, писателя и журналиста Игоря Ерёмина создан по инициативе Ольги Камоско, члена Российского Союза Писателей, при поддержке администрации города Белогорск и Амурской областной общественной организации «Культурно-исторический центр».</a:t>
            </a:r>
          </a:p>
          <a:p>
            <a:r>
              <a:rPr lang="ru-RU" dirty="0"/>
              <a:t>В новый сборник стихов поэта вошли произведения о войне и военном детстве. В них раскрыта историческая достоверность, неподдельная любовь к Родине, к семье, к своему дому</a:t>
            </a:r>
            <a:r>
              <a:rPr lang="ru-RU" dirty="0" smtClean="0"/>
              <a:t>.</a:t>
            </a:r>
          </a:p>
          <a:p>
            <a:pPr marL="0" indent="0">
              <a:buNone/>
            </a:pPr>
            <a:endParaRPr lang="ru-RU" dirty="0"/>
          </a:p>
          <a:p>
            <a:r>
              <a:rPr lang="ru-RU" b="1" i="1" dirty="0"/>
              <a:t>Автор </a:t>
            </a:r>
            <a:r>
              <a:rPr lang="ru-RU" b="1" i="1" dirty="0" smtClean="0"/>
              <a:t>стихов Ерёмин </a:t>
            </a:r>
            <a:r>
              <a:rPr lang="ru-RU" b="1" i="1" dirty="0"/>
              <a:t>И.А.</a:t>
            </a:r>
            <a:endParaRPr lang="ru-RU" b="1" dirty="0"/>
          </a:p>
          <a:p>
            <a:r>
              <a:rPr lang="ru-RU" b="1" i="1" dirty="0" smtClean="0"/>
              <a:t>Составитель сборника           Камоско О.А.</a:t>
            </a:r>
            <a:endParaRPr lang="ru-RU" b="1" dirty="0" smtClean="0"/>
          </a:p>
          <a:p>
            <a:r>
              <a:rPr lang="ru-RU" b="1" i="1" dirty="0" smtClean="0"/>
              <a:t>Редактор </a:t>
            </a:r>
            <a:r>
              <a:rPr lang="ru-RU" b="1" i="1" dirty="0"/>
              <a:t>- оформитель          Горохов А.Ф</a:t>
            </a:r>
            <a:endParaRPr lang="ru-RU" b="1" dirty="0"/>
          </a:p>
          <a:p>
            <a:endParaRPr lang="ru-RU" dirty="0"/>
          </a:p>
          <a:p>
            <a:endParaRPr lang="ru-RU" dirty="0"/>
          </a:p>
        </p:txBody>
      </p:sp>
      <p:pic>
        <p:nvPicPr>
          <p:cNvPr id="5" name="Рисунок 4" descr="https://otechestvo-vera.ru/wp-content/uploads/2019/07/cropped-2542404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99027" y="301339"/>
            <a:ext cx="1816991" cy="827349"/>
          </a:xfrm>
          <a:prstGeom prst="rect">
            <a:avLst/>
          </a:prstGeom>
          <a:noFill/>
          <a:ln>
            <a:noFill/>
          </a:ln>
        </p:spPr>
      </p:pic>
      <p:pic>
        <p:nvPicPr>
          <p:cNvPr id="6" name="Объект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230" y="1310470"/>
            <a:ext cx="2228603" cy="3115282"/>
          </a:xfrm>
          <a:prstGeom prst="rect">
            <a:avLst/>
          </a:prstGeom>
        </p:spPr>
      </p:pic>
      <p:pic>
        <p:nvPicPr>
          <p:cNvPr id="4" name="Рисунок 3"/>
          <p:cNvPicPr>
            <a:picLocks noChangeAspect="1"/>
          </p:cNvPicPr>
          <p:nvPr/>
        </p:nvPicPr>
        <p:blipFill>
          <a:blip r:embed="rId4"/>
          <a:stretch>
            <a:fillRect/>
          </a:stretch>
        </p:blipFill>
        <p:spPr>
          <a:xfrm>
            <a:off x="9292856" y="4777863"/>
            <a:ext cx="2633356" cy="1577529"/>
          </a:xfrm>
          <a:prstGeom prst="rect">
            <a:avLst/>
          </a:prstGeom>
        </p:spPr>
      </p:pic>
    </p:spTree>
    <p:extLst>
      <p:ext uri="{BB962C8B-B14F-4D97-AF65-F5344CB8AC3E}">
        <p14:creationId xmlns:p14="http://schemas.microsoft.com/office/powerpoint/2010/main" val="215528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Рисунок 3"/>
          <p:cNvPicPr>
            <a:picLocks noChangeAspect="1"/>
          </p:cNvPicPr>
          <p:nvPr/>
        </p:nvPicPr>
        <p:blipFill>
          <a:blip r:embed="rId2"/>
          <a:stretch>
            <a:fillRect/>
          </a:stretch>
        </p:blipFill>
        <p:spPr>
          <a:xfrm>
            <a:off x="0" y="-88697"/>
            <a:ext cx="12192000" cy="7035394"/>
          </a:xfrm>
          <a:prstGeom prst="rect">
            <a:avLst/>
          </a:prstGeom>
        </p:spPr>
      </p:pic>
      <p:sp>
        <p:nvSpPr>
          <p:cNvPr id="5" name="Прямоугольник 4"/>
          <p:cNvSpPr/>
          <p:nvPr/>
        </p:nvSpPr>
        <p:spPr>
          <a:xfrm>
            <a:off x="7212169" y="2133599"/>
            <a:ext cx="4082603" cy="2308324"/>
          </a:xfrm>
          <a:prstGeom prst="rect">
            <a:avLst/>
          </a:prstGeom>
        </p:spPr>
        <p:txBody>
          <a:bodyPr wrap="square">
            <a:spAutoFit/>
          </a:bodyPr>
          <a:lstStyle/>
          <a:p>
            <a:r>
              <a:rPr lang="ru-RU" sz="3600" b="1" dirty="0">
                <a:solidFill>
                  <a:srgbClr val="C00000"/>
                </a:solidFill>
              </a:rPr>
              <a:t>И память о войне </a:t>
            </a:r>
            <a:br>
              <a:rPr lang="ru-RU" sz="3600" b="1" dirty="0">
                <a:solidFill>
                  <a:srgbClr val="C00000"/>
                </a:solidFill>
              </a:rPr>
            </a:br>
            <a:r>
              <a:rPr lang="ru-RU" sz="3600" b="1" dirty="0">
                <a:solidFill>
                  <a:srgbClr val="C00000"/>
                </a:solidFill>
              </a:rPr>
              <a:t>нам книга оживит…..</a:t>
            </a:r>
            <a:endParaRPr lang="ru-RU" sz="3600" dirty="0"/>
          </a:p>
        </p:txBody>
      </p:sp>
      <p:pic>
        <p:nvPicPr>
          <p:cNvPr id="6" name="Рисунок 5"/>
          <p:cNvPicPr>
            <a:picLocks noChangeAspect="1"/>
          </p:cNvPicPr>
          <p:nvPr/>
        </p:nvPicPr>
        <p:blipFill>
          <a:blip r:embed="rId3"/>
          <a:stretch>
            <a:fillRect/>
          </a:stretch>
        </p:blipFill>
        <p:spPr>
          <a:xfrm>
            <a:off x="9801401" y="395510"/>
            <a:ext cx="1822862" cy="868544"/>
          </a:xfrm>
          <a:prstGeom prst="rect">
            <a:avLst/>
          </a:prstGeom>
        </p:spPr>
      </p:pic>
      <p:pic>
        <p:nvPicPr>
          <p:cNvPr id="7" name="Объект 3"/>
          <p:cNvPicPr>
            <a:picLocks noChangeAspect="1"/>
          </p:cNvPicPr>
          <p:nvPr/>
        </p:nvPicPr>
        <p:blipFill rotWithShape="1">
          <a:blip r:embed="rId4" cstate="print">
            <a:extLst>
              <a:ext uri="{28A0092B-C50C-407E-A947-70E740481C1C}">
                <a14:useLocalDpi xmlns:a14="http://schemas.microsoft.com/office/drawing/2010/main" val="0"/>
              </a:ext>
            </a:extLst>
          </a:blip>
          <a:srcRect l="13200" r="11030"/>
          <a:stretch/>
        </p:blipFill>
        <p:spPr>
          <a:xfrm>
            <a:off x="819606" y="493882"/>
            <a:ext cx="4447853" cy="5870236"/>
          </a:xfrm>
          <a:prstGeom prst="rect">
            <a:avLst/>
          </a:prstGeom>
        </p:spPr>
      </p:pic>
      <p:sp>
        <p:nvSpPr>
          <p:cNvPr id="8" name="Прямоугольник 7"/>
          <p:cNvSpPr/>
          <p:nvPr/>
        </p:nvSpPr>
        <p:spPr>
          <a:xfrm>
            <a:off x="7037065" y="4752675"/>
            <a:ext cx="4013008" cy="1477328"/>
          </a:xfrm>
          <a:prstGeom prst="rect">
            <a:avLst/>
          </a:prstGeom>
        </p:spPr>
        <p:txBody>
          <a:bodyPr wrap="square">
            <a:spAutoFit/>
          </a:bodyPr>
          <a:lstStyle/>
          <a:p>
            <a:pPr algn="ctr"/>
            <a:r>
              <a:rPr lang="ru-RU" b="1" dirty="0"/>
              <a:t>В  сборнике «Перед лицом России не солгать» собраны лучшие стихотворения и поэмы о войне и военном детстве писателя.  </a:t>
            </a:r>
          </a:p>
        </p:txBody>
      </p:sp>
    </p:spTree>
    <p:extLst>
      <p:ext uri="{BB962C8B-B14F-4D97-AF65-F5344CB8AC3E}">
        <p14:creationId xmlns:p14="http://schemas.microsoft.com/office/powerpoint/2010/main" val="92481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9944" y="344869"/>
            <a:ext cx="8973878" cy="1262130"/>
          </a:xfrm>
        </p:spPr>
        <p:txBody>
          <a:bodyPr>
            <a:normAutofit fontScale="90000"/>
          </a:bodyPr>
          <a:lstStyle/>
          <a:p>
            <a:r>
              <a:rPr lang="ru-RU" sz="2700" dirty="0" smtClean="0"/>
              <a:t>В этот сборник вошли </a:t>
            </a:r>
            <a:br>
              <a:rPr lang="ru-RU" sz="2700" dirty="0" smtClean="0"/>
            </a:br>
            <a:r>
              <a:rPr lang="ru-RU" sz="2700" dirty="0" smtClean="0"/>
              <a:t>поэмы: </a:t>
            </a:r>
            <a:br>
              <a:rPr lang="ru-RU" sz="2700" dirty="0" smtClean="0"/>
            </a:br>
            <a:r>
              <a:rPr lang="ru-RU" sz="2700" dirty="0" smtClean="0"/>
              <a:t>- Солдатка</a:t>
            </a:r>
            <a:br>
              <a:rPr lang="ru-RU" sz="2700" dirty="0" smtClean="0"/>
            </a:br>
            <a:r>
              <a:rPr lang="ru-RU" sz="2700" dirty="0" smtClean="0"/>
              <a:t>- Далекий свет</a:t>
            </a:r>
            <a:br>
              <a:rPr lang="ru-RU" sz="2700" dirty="0" smtClean="0"/>
            </a:br>
            <a:r>
              <a:rPr lang="ru-RU" sz="2700" dirty="0" smtClean="0"/>
              <a:t>- Большак</a:t>
            </a:r>
            <a:br>
              <a:rPr lang="ru-RU" sz="2700" dirty="0" smtClean="0"/>
            </a:br>
            <a:endParaRPr lang="ru-RU" sz="2000" i="1"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7853" y="2357058"/>
            <a:ext cx="2608290" cy="4027687"/>
          </a:xfrm>
          <a:prstGeom prst="rect">
            <a:avLst/>
          </a:prstGeom>
        </p:spPr>
        <p:style>
          <a:lnRef idx="2">
            <a:schemeClr val="dk1"/>
          </a:lnRef>
          <a:fillRef idx="1">
            <a:schemeClr val="lt1"/>
          </a:fillRef>
          <a:effectRef idx="0">
            <a:schemeClr val="dk1"/>
          </a:effectRef>
          <a:fontRef idx="minor">
            <a:schemeClr val="dk1"/>
          </a:fontRef>
        </p:style>
      </p:pic>
      <p:sp>
        <p:nvSpPr>
          <p:cNvPr id="5" name="TextBox 4"/>
          <p:cNvSpPr txBox="1"/>
          <p:nvPr/>
        </p:nvSpPr>
        <p:spPr>
          <a:xfrm>
            <a:off x="1429555" y="6384745"/>
            <a:ext cx="1481070" cy="369332"/>
          </a:xfrm>
          <a:prstGeom prst="rect">
            <a:avLst/>
          </a:prstGeom>
          <a:noFill/>
        </p:spPr>
        <p:txBody>
          <a:bodyPr wrap="square" rtlCol="0">
            <a:spAutoFit/>
          </a:bodyPr>
          <a:lstStyle/>
          <a:p>
            <a:r>
              <a:rPr lang="ru-RU" dirty="0" smtClean="0"/>
              <a:t>1982г</a:t>
            </a:r>
            <a:endParaRPr lang="ru-RU" dirty="0"/>
          </a:p>
        </p:txBody>
      </p:sp>
      <p:pic>
        <p:nvPicPr>
          <p:cNvPr id="6" name="Рисунок 5" descr="https://otechestvo-vera.ru/wp-content/uploads/2019/07/cropped-2542404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972" y="365125"/>
            <a:ext cx="1816991" cy="827349"/>
          </a:xfrm>
          <a:prstGeom prst="rect">
            <a:avLst/>
          </a:prstGeom>
          <a:noFill/>
          <a:ln>
            <a:noFill/>
          </a:ln>
        </p:spPr>
      </p:pic>
      <p:sp>
        <p:nvSpPr>
          <p:cNvPr id="3" name="Прямоугольник 2"/>
          <p:cNvSpPr/>
          <p:nvPr/>
        </p:nvSpPr>
        <p:spPr>
          <a:xfrm>
            <a:off x="5062893" y="1212730"/>
            <a:ext cx="4293758" cy="4693593"/>
          </a:xfrm>
          <a:prstGeom prst="rect">
            <a:avLst/>
          </a:prstGeom>
        </p:spPr>
        <p:txBody>
          <a:bodyPr wrap="square">
            <a:spAutoFit/>
          </a:bodyPr>
          <a:lstStyle/>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Война! Она как будто нервом</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Болящим сделала Большак,</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В тот час рассветный в сорок первом</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err="1">
                <a:latin typeface="Times New Roman" panose="02020603050405020304" pitchFamily="18" charset="0"/>
                <a:ea typeface="Calibri" panose="020F0502020204030204" pitchFamily="34" charset="0"/>
                <a:cs typeface="Times New Roman" panose="02020603050405020304" pitchFamily="18" charset="0"/>
              </a:rPr>
              <a:t>Треся</a:t>
            </a:r>
            <a:r>
              <a:rPr lang="ru-RU" sz="2000" dirty="0">
                <a:latin typeface="Times New Roman" panose="02020603050405020304" pitchFamily="18" charset="0"/>
                <a:ea typeface="Calibri" panose="020F0502020204030204" pitchFamily="34" charset="0"/>
                <a:cs typeface="Times New Roman" panose="02020603050405020304" pitchFamily="18" charset="0"/>
              </a:rPr>
              <a:t> его и так и сяк.</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И вся Россия содрогнулась,</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Но не от страха -от того,</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Что боль души е коснулась,</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Что мир ей был нужней всего.</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Но и страдая, не согнулась</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А с тем бывалым </a:t>
            </a:r>
            <a:r>
              <a:rPr lang="ru-RU" sz="2000" dirty="0" smtClean="0">
                <a:latin typeface="Times New Roman" panose="02020603050405020304" pitchFamily="18" charset="0"/>
                <a:ea typeface="Calibri" panose="020F0502020204030204" pitchFamily="34" charset="0"/>
                <a:cs typeface="Times New Roman" panose="02020603050405020304" pitchFamily="18" charset="0"/>
              </a:rPr>
              <a:t>вещмешком</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Под бабьи всхлипы потянулась</a:t>
            </a:r>
            <a:endParaRPr lang="ru-RU" sz="2000" dirty="0">
              <a:latin typeface="Calibri" panose="020F0502020204030204" pitchFamily="34" charset="0"/>
              <a:ea typeface="Calibri" panose="020F0502020204030204" pitchFamily="34" charset="0"/>
              <a:cs typeface="Times New Roman" panose="02020603050405020304" pitchFamily="18" charset="0"/>
            </a:endParaRPr>
          </a:p>
          <a:p>
            <a:pPr indent="67310" algn="just">
              <a:lnSpc>
                <a:spcPct val="115000"/>
              </a:lnSpc>
              <a:spcAft>
                <a:spcPts val="0"/>
              </a:spcAft>
            </a:pPr>
            <a:r>
              <a:rPr lang="ru-RU" sz="2000" dirty="0">
                <a:latin typeface="Times New Roman" panose="02020603050405020304" pitchFamily="18" charset="0"/>
                <a:ea typeface="Calibri" panose="020F0502020204030204" pitchFamily="34" charset="0"/>
                <a:cs typeface="Times New Roman" panose="02020603050405020304" pitchFamily="18" charset="0"/>
              </a:rPr>
              <a:t>Уже великим большаком… </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362250" y="0"/>
            <a:ext cx="3982180" cy="369332"/>
          </a:xfrm>
          <a:prstGeom prst="rect">
            <a:avLst/>
          </a:prstGeom>
        </p:spPr>
        <p:txBody>
          <a:bodyPr wrap="non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2905585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4660" y="962187"/>
            <a:ext cx="8911687" cy="1280890"/>
          </a:xfrm>
        </p:spPr>
        <p:txBody>
          <a:bodyPr/>
          <a:lstStyle/>
          <a:p>
            <a:r>
              <a:rPr lang="ru-RU" b="1" dirty="0"/>
              <a:t>Дети войны</a:t>
            </a:r>
            <a:endParaRPr lang="ru-RU" dirty="0"/>
          </a:p>
        </p:txBody>
      </p:sp>
      <p:pic>
        <p:nvPicPr>
          <p:cNvPr id="10" name="Объект 9" descr="https://ds04.infourok.ru/uploads/ex/0b5f/000aa636-27895af5/img68.jpg"/>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773249" y="1802160"/>
            <a:ext cx="4968331" cy="5055840"/>
          </a:xfrm>
          <a:prstGeom prst="rect">
            <a:avLst/>
          </a:prstGeom>
          <a:noFill/>
          <a:ln>
            <a:noFill/>
          </a:ln>
        </p:spPr>
      </p:pic>
      <p:sp>
        <p:nvSpPr>
          <p:cNvPr id="6" name="Прямоугольник 5"/>
          <p:cNvSpPr/>
          <p:nvPr/>
        </p:nvSpPr>
        <p:spPr>
          <a:xfrm>
            <a:off x="5919988" y="962187"/>
            <a:ext cx="6096000" cy="4154984"/>
          </a:xfrm>
          <a:prstGeom prst="rect">
            <a:avLst/>
          </a:prstGeom>
        </p:spPr>
        <p:txBody>
          <a:bodyPr>
            <a:spAutoFit/>
          </a:bodyPr>
          <a:lstStyle/>
          <a:p>
            <a:pPr algn="ctr"/>
            <a:r>
              <a:rPr lang="ru-RU" sz="2400" b="1" dirty="0" smtClean="0"/>
              <a:t>Цепкая детская память все сохранила нетронутым: разговоры и события, картины и </a:t>
            </a:r>
            <a:r>
              <a:rPr lang="ru-RU" sz="2400" b="1" dirty="0"/>
              <a:t>запахи. </a:t>
            </a:r>
            <a:endParaRPr lang="ru-RU" sz="2400" b="1" dirty="0" smtClean="0"/>
          </a:p>
          <a:p>
            <a:pPr algn="ctr"/>
            <a:r>
              <a:rPr lang="ru-RU" sz="2400" b="1" dirty="0" smtClean="0"/>
              <a:t>Он </a:t>
            </a:r>
            <a:r>
              <a:rPr lang="ru-RU" sz="2400" b="1" dirty="0"/>
              <a:t>показал нам голод и холод, разруху принесенную войной в родную деревню. </a:t>
            </a:r>
          </a:p>
          <a:p>
            <a:pPr algn="ctr"/>
            <a:r>
              <a:rPr lang="ru-RU" sz="2400" b="1" dirty="0"/>
              <a:t>     Но вместе с тем, непомерное мужество и сплоченность всем миром перед лицом беды</a:t>
            </a:r>
            <a:r>
              <a:rPr lang="ru-RU" sz="2400" b="1" dirty="0" smtClean="0"/>
              <a:t>.</a:t>
            </a:r>
          </a:p>
          <a:p>
            <a:pPr algn="ctr"/>
            <a:r>
              <a:rPr lang="ru-RU" sz="2400" b="1" i="1" dirty="0" smtClean="0"/>
              <a:t>                             Р</a:t>
            </a:r>
            <a:r>
              <a:rPr lang="ru-RU" sz="2400" b="1" i="1" dirty="0"/>
              <a:t>. </a:t>
            </a:r>
            <a:r>
              <a:rPr lang="ru-RU" sz="2400" b="1" i="1" dirty="0" err="1"/>
              <a:t>Добровенский</a:t>
            </a:r>
            <a:endParaRPr lang="ru-RU" sz="2400" b="1" i="1" dirty="0"/>
          </a:p>
          <a:p>
            <a:pPr algn="ctr"/>
            <a:endParaRPr lang="ru-RU" sz="2400" b="1" dirty="0"/>
          </a:p>
        </p:txBody>
      </p:sp>
      <p:pic>
        <p:nvPicPr>
          <p:cNvPr id="8" name="Рисунок 7" descr="https://otechestvo-vera.ru/wp-content/uploads/2019/07/cropped-2542404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3595" y="-4549"/>
            <a:ext cx="1816991" cy="827349"/>
          </a:xfrm>
          <a:prstGeom prst="rect">
            <a:avLst/>
          </a:prstGeom>
          <a:noFill/>
          <a:ln>
            <a:noFill/>
          </a:ln>
        </p:spPr>
      </p:pic>
      <p:sp>
        <p:nvSpPr>
          <p:cNvPr id="9" name="Прямоугольник 8"/>
          <p:cNvSpPr/>
          <p:nvPr/>
        </p:nvSpPr>
        <p:spPr>
          <a:xfrm>
            <a:off x="773249" y="84014"/>
            <a:ext cx="7313841" cy="369332"/>
          </a:xfrm>
          <a:prstGeom prst="rect">
            <a:avLst/>
          </a:prstGeom>
        </p:spPr>
        <p:txBody>
          <a:bodyPr wrap="squar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2173290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Ладони</a:t>
            </a:r>
            <a:r>
              <a:rPr lang="ru-RU" dirty="0" smtClean="0"/>
              <a:t> </a:t>
            </a:r>
            <a:endParaRPr lang="ru-RU" dirty="0"/>
          </a:p>
        </p:txBody>
      </p:sp>
      <p:sp>
        <p:nvSpPr>
          <p:cNvPr id="3" name="Текст 2"/>
          <p:cNvSpPr>
            <a:spLocks noGrp="1"/>
          </p:cNvSpPr>
          <p:nvPr>
            <p:ph type="body" sz="half" idx="2"/>
          </p:nvPr>
        </p:nvSpPr>
        <p:spPr>
          <a:xfrm>
            <a:off x="4026196" y="505468"/>
            <a:ext cx="6395949" cy="1528673"/>
          </a:xfrm>
        </p:spPr>
        <p:txBody>
          <a:bodyPr/>
          <a:lstStyle/>
          <a:p>
            <a:r>
              <a:rPr lang="ru-RU" b="1" dirty="0" smtClean="0"/>
              <a:t>В сборник  «Ладони» вошли стихотворения поэта:</a:t>
            </a:r>
          </a:p>
          <a:p>
            <a:pPr marL="285750" indent="-285750">
              <a:spcBef>
                <a:spcPts val="600"/>
              </a:spcBef>
              <a:buFont typeface="Arial" panose="020B0604020202020204" pitchFamily="34" charset="0"/>
              <a:buChar char="•"/>
            </a:pPr>
            <a:r>
              <a:rPr lang="ru-RU" b="1" dirty="0" smtClean="0"/>
              <a:t>Сирень</a:t>
            </a:r>
          </a:p>
          <a:p>
            <a:pPr marL="285750" indent="-285750">
              <a:spcBef>
                <a:spcPts val="600"/>
              </a:spcBef>
              <a:buFont typeface="Arial" panose="020B0604020202020204" pitchFamily="34" charset="0"/>
              <a:buChar char="•"/>
            </a:pPr>
            <a:r>
              <a:rPr lang="ru-RU" b="1" dirty="0" smtClean="0"/>
              <a:t>Я жил на траурной земле</a:t>
            </a:r>
          </a:p>
          <a:p>
            <a:pPr marL="285750" indent="-285750">
              <a:spcBef>
                <a:spcPts val="600"/>
              </a:spcBef>
              <a:buFont typeface="Arial" panose="020B0604020202020204" pitchFamily="34" charset="0"/>
              <a:buChar char="•"/>
            </a:pPr>
            <a:r>
              <a:rPr lang="ru-RU" b="1" dirty="0" smtClean="0"/>
              <a:t>Россиянки </a:t>
            </a:r>
          </a:p>
          <a:p>
            <a:pPr marL="285750" indent="-285750">
              <a:spcBef>
                <a:spcPts val="600"/>
              </a:spcBef>
              <a:buFont typeface="Arial" panose="020B0604020202020204" pitchFamily="34" charset="0"/>
              <a:buChar char="•"/>
            </a:pPr>
            <a:r>
              <a:rPr lang="ru-RU" b="1" dirty="0" smtClean="0"/>
              <a:t>Над рекою </a:t>
            </a:r>
            <a:r>
              <a:rPr lang="ru-RU" b="1" dirty="0"/>
              <a:t>Т</a:t>
            </a:r>
            <a:r>
              <a:rPr lang="ru-RU" b="1" dirty="0" smtClean="0"/>
              <a:t>омью</a:t>
            </a:r>
            <a:endParaRPr lang="ru-RU" b="1" dirty="0"/>
          </a:p>
        </p:txBody>
      </p:sp>
      <p:sp>
        <p:nvSpPr>
          <p:cNvPr id="7" name="TextBox 6"/>
          <p:cNvSpPr txBox="1"/>
          <p:nvPr/>
        </p:nvSpPr>
        <p:spPr>
          <a:xfrm>
            <a:off x="1516585" y="6212547"/>
            <a:ext cx="1700010" cy="369332"/>
          </a:xfrm>
          <a:prstGeom prst="rect">
            <a:avLst/>
          </a:prstGeom>
          <a:noFill/>
        </p:spPr>
        <p:txBody>
          <a:bodyPr wrap="square" rtlCol="0">
            <a:spAutoFit/>
          </a:bodyPr>
          <a:lstStyle/>
          <a:p>
            <a:r>
              <a:rPr lang="ru-RU" dirty="0" smtClean="0"/>
              <a:t>1972 г</a:t>
            </a:r>
            <a:endParaRPr lang="ru-RU" dirty="0"/>
          </a:p>
        </p:txBody>
      </p:sp>
      <p:pic>
        <p:nvPicPr>
          <p:cNvPr id="8" name="Рисунок 7" descr="https://otechestvo-vera.ru/wp-content/uploads/2019/07/cropped-2542404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6972" y="365125"/>
            <a:ext cx="1816991" cy="827349"/>
          </a:xfrm>
          <a:prstGeom prst="rect">
            <a:avLst/>
          </a:prstGeom>
          <a:noFill/>
          <a:ln>
            <a:noFill/>
          </a:ln>
        </p:spPr>
      </p:pic>
      <p:pic>
        <p:nvPicPr>
          <p:cNvPr id="9" name="Рисунок 8"/>
          <p:cNvPicPr>
            <a:picLocks noChangeAspect="1"/>
          </p:cNvPicPr>
          <p:nvPr/>
        </p:nvPicPr>
        <p:blipFill>
          <a:blip r:embed="rId3"/>
          <a:stretch>
            <a:fillRect/>
          </a:stretch>
        </p:blipFill>
        <p:spPr>
          <a:xfrm>
            <a:off x="341101" y="1354707"/>
            <a:ext cx="3232977" cy="4857840"/>
          </a:xfrm>
          <a:prstGeom prst="rect">
            <a:avLst/>
          </a:prstGeom>
        </p:spPr>
      </p:pic>
      <p:sp>
        <p:nvSpPr>
          <p:cNvPr id="6" name="Прямоугольник 5"/>
          <p:cNvSpPr/>
          <p:nvPr/>
        </p:nvSpPr>
        <p:spPr>
          <a:xfrm>
            <a:off x="4648267" y="2663716"/>
            <a:ext cx="1085554" cy="369332"/>
          </a:xfrm>
          <a:prstGeom prst="rect">
            <a:avLst/>
          </a:prstGeom>
        </p:spPr>
        <p:txBody>
          <a:bodyPr wrap="none">
            <a:spAutoFit/>
          </a:bodyPr>
          <a:lstStyle/>
          <a:p>
            <a:r>
              <a:rPr lang="ru-RU" dirty="0"/>
              <a:t>Кресты </a:t>
            </a:r>
          </a:p>
        </p:txBody>
      </p:sp>
      <p:sp>
        <p:nvSpPr>
          <p:cNvPr id="10" name="Прямоугольник 9"/>
          <p:cNvSpPr/>
          <p:nvPr/>
        </p:nvSpPr>
        <p:spPr>
          <a:xfrm>
            <a:off x="4082411" y="3190591"/>
            <a:ext cx="6096000" cy="2585323"/>
          </a:xfrm>
          <a:prstGeom prst="rect">
            <a:avLst/>
          </a:prstGeom>
        </p:spPr>
        <p:txBody>
          <a:bodyPr>
            <a:spAutoFit/>
          </a:bodyPr>
          <a:lstStyle/>
          <a:p>
            <a:r>
              <a:rPr lang="ru-RU" b="1" dirty="0"/>
              <a:t>Я жил на траурной земле</a:t>
            </a:r>
          </a:p>
          <a:p>
            <a:r>
              <a:rPr lang="ru-RU" b="1" dirty="0"/>
              <a:t>Как на большом погосте.</a:t>
            </a:r>
          </a:p>
          <a:p>
            <a:r>
              <a:rPr lang="ru-RU" b="1" dirty="0"/>
              <a:t>Кресты глаза кололи мне</a:t>
            </a:r>
          </a:p>
          <a:p>
            <a:r>
              <a:rPr lang="ru-RU" b="1" dirty="0"/>
              <a:t>Как скрещенные кости</a:t>
            </a:r>
          </a:p>
          <a:p>
            <a:r>
              <a:rPr lang="ru-RU" b="1" dirty="0"/>
              <a:t>…….</a:t>
            </a:r>
          </a:p>
          <a:p>
            <a:r>
              <a:rPr lang="ru-RU" b="1" dirty="0"/>
              <a:t>Кресты! Развалины окрест,</a:t>
            </a:r>
          </a:p>
          <a:p>
            <a:r>
              <a:rPr lang="ru-RU" b="1" dirty="0"/>
              <a:t>Окно в крестах бумажных</a:t>
            </a:r>
          </a:p>
          <a:p>
            <a:r>
              <a:rPr lang="ru-RU" b="1" dirty="0"/>
              <a:t>Несла Россия тяжкий крест</a:t>
            </a:r>
          </a:p>
          <a:p>
            <a:r>
              <a:rPr lang="ru-RU" b="1" dirty="0"/>
              <a:t>И в бой звала отважных.</a:t>
            </a:r>
          </a:p>
        </p:txBody>
      </p:sp>
      <p:pic>
        <p:nvPicPr>
          <p:cNvPr id="11" name="Рисунок 10"/>
          <p:cNvPicPr>
            <a:picLocks noChangeAspect="1"/>
          </p:cNvPicPr>
          <p:nvPr/>
        </p:nvPicPr>
        <p:blipFill>
          <a:blip r:embed="rId4"/>
          <a:stretch>
            <a:fillRect/>
          </a:stretch>
        </p:blipFill>
        <p:spPr>
          <a:xfrm>
            <a:off x="8527000" y="1661918"/>
            <a:ext cx="3029975" cy="4511431"/>
          </a:xfrm>
          <a:prstGeom prst="rect">
            <a:avLst/>
          </a:prstGeom>
        </p:spPr>
      </p:pic>
      <p:sp>
        <p:nvSpPr>
          <p:cNvPr id="12" name="Прямоугольник 11"/>
          <p:cNvSpPr/>
          <p:nvPr/>
        </p:nvSpPr>
        <p:spPr>
          <a:xfrm>
            <a:off x="375500" y="76756"/>
            <a:ext cx="3982180" cy="369332"/>
          </a:xfrm>
          <a:prstGeom prst="rect">
            <a:avLst/>
          </a:prstGeom>
        </p:spPr>
        <p:txBody>
          <a:bodyPr wrap="non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251769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Его называли мастером  </a:t>
            </a:r>
            <a:r>
              <a:rPr lang="ru-RU" b="1" dirty="0" smtClean="0"/>
              <a:t>лирико-эпического </a:t>
            </a:r>
            <a:r>
              <a:rPr lang="ru-RU" b="1" dirty="0"/>
              <a:t>жанра, до него в кругу Амурских писателей  никто не решался писать поэмы.</a:t>
            </a:r>
            <a:br>
              <a:rPr lang="ru-RU" b="1" dirty="0"/>
            </a:br>
            <a:endParaRPr lang="ru-RU" dirty="0"/>
          </a:p>
        </p:txBody>
      </p:sp>
      <p:sp>
        <p:nvSpPr>
          <p:cNvPr id="3" name="Объект 2"/>
          <p:cNvSpPr>
            <a:spLocks noGrp="1"/>
          </p:cNvSpPr>
          <p:nvPr>
            <p:ph idx="1"/>
          </p:nvPr>
        </p:nvSpPr>
        <p:spPr>
          <a:xfrm>
            <a:off x="318978" y="2849526"/>
            <a:ext cx="3572538" cy="3061696"/>
          </a:xfrm>
        </p:spPr>
        <p:txBody>
          <a:bodyPr>
            <a:normAutofit/>
          </a:bodyPr>
          <a:lstStyle/>
          <a:p>
            <a:r>
              <a:rPr lang="ru-RU" sz="3200" dirty="0" smtClean="0"/>
              <a:t>Никаноровна</a:t>
            </a:r>
          </a:p>
          <a:p>
            <a:r>
              <a:rPr lang="ru-RU" sz="3200" dirty="0" smtClean="0"/>
              <a:t>Солдатка</a:t>
            </a:r>
          </a:p>
          <a:p>
            <a:r>
              <a:rPr lang="ru-RU" sz="3200" dirty="0" smtClean="0"/>
              <a:t>Далекий свет</a:t>
            </a:r>
          </a:p>
          <a:p>
            <a:r>
              <a:rPr lang="ru-RU" sz="3200" dirty="0" smtClean="0"/>
              <a:t>Большак</a:t>
            </a:r>
            <a:r>
              <a:rPr lang="ru-RU" sz="3200" dirty="0"/>
              <a:t/>
            </a:r>
            <a:br>
              <a:rPr lang="ru-RU" sz="3200" dirty="0"/>
            </a:br>
            <a:endParaRPr lang="ru-RU" sz="3200" dirty="0"/>
          </a:p>
        </p:txBody>
      </p:sp>
      <p:pic>
        <p:nvPicPr>
          <p:cNvPr id="4" name="Объект 3"/>
          <p:cNvPicPr>
            <a:picLocks noChangeAspect="1"/>
          </p:cNvPicPr>
          <p:nvPr/>
        </p:nvPicPr>
        <p:blipFill rotWithShape="1">
          <a:blip r:embed="rId2" cstate="print">
            <a:extLst>
              <a:ext uri="{28A0092B-C50C-407E-A947-70E740481C1C}">
                <a14:useLocalDpi xmlns:a14="http://schemas.microsoft.com/office/drawing/2010/main" val="0"/>
              </a:ext>
            </a:extLst>
          </a:blip>
          <a:srcRect l="15689" r="13232"/>
          <a:stretch/>
        </p:blipFill>
        <p:spPr>
          <a:xfrm>
            <a:off x="6953694" y="2849526"/>
            <a:ext cx="4029786" cy="3151656"/>
          </a:xfrm>
          <a:prstGeom prst="rect">
            <a:avLst/>
          </a:prstGeom>
        </p:spPr>
      </p:pic>
      <p:sp>
        <p:nvSpPr>
          <p:cNvPr id="5" name="Прямоугольник 4"/>
          <p:cNvSpPr/>
          <p:nvPr/>
        </p:nvSpPr>
        <p:spPr>
          <a:xfrm>
            <a:off x="3622158" y="3260945"/>
            <a:ext cx="6096000" cy="2740237"/>
          </a:xfrm>
          <a:prstGeom prst="rect">
            <a:avLst/>
          </a:prstGeom>
        </p:spPr>
        <p:txBody>
          <a:bodyPr>
            <a:spAutoFit/>
          </a:bodyPr>
          <a:lstStyle/>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Оттого, спустя десятилетия,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После бед, что выпали и мне,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Не могу не думать, не болеть 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За судьбу людскую на земле.</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Оттого и память беспокою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И в тревоге, как в дороге весь.</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Защитить бы каждою строкою</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r>
              <a:rPr lang="ru-RU" dirty="0">
                <a:latin typeface="Times New Roman" panose="02020603050405020304" pitchFamily="18" charset="0"/>
                <a:ea typeface="Calibri" panose="020F0502020204030204" pitchFamily="34" charset="0"/>
              </a:rPr>
              <a:t>Всё что в мире дружеского есть</a:t>
            </a:r>
            <a:endParaRPr lang="ru-RU" dirty="0"/>
          </a:p>
        </p:txBody>
      </p:sp>
      <p:sp>
        <p:nvSpPr>
          <p:cNvPr id="6" name="Прямоугольник 5"/>
          <p:cNvSpPr/>
          <p:nvPr/>
        </p:nvSpPr>
        <p:spPr>
          <a:xfrm>
            <a:off x="318978" y="233735"/>
            <a:ext cx="3982180" cy="369332"/>
          </a:xfrm>
          <a:prstGeom prst="rect">
            <a:avLst/>
          </a:prstGeom>
        </p:spPr>
        <p:txBody>
          <a:bodyPr wrap="non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456260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33617" y="544735"/>
            <a:ext cx="8660014" cy="1280890"/>
          </a:xfrm>
        </p:spPr>
        <p:txBody>
          <a:bodyPr/>
          <a:lstStyle/>
          <a:p>
            <a:r>
              <a:rPr lang="ru-RU" b="1" dirty="0" smtClean="0">
                <a:solidFill>
                  <a:srgbClr val="C00000"/>
                </a:solidFill>
              </a:rPr>
              <a:t>«Перед лицом России не солгать</a:t>
            </a:r>
            <a:r>
              <a:rPr lang="ru-RU" dirty="0" smtClean="0">
                <a:solidFill>
                  <a:srgbClr val="C00000"/>
                </a:solidFill>
              </a:rPr>
              <a:t>»</a:t>
            </a:r>
            <a:endParaRPr lang="ru-RU" dirty="0">
              <a:solidFill>
                <a:srgbClr val="C00000"/>
              </a:solidFill>
            </a:endParaRPr>
          </a:p>
        </p:txBody>
      </p:sp>
      <p:sp>
        <p:nvSpPr>
          <p:cNvPr id="3" name="Объект 2"/>
          <p:cNvSpPr>
            <a:spLocks noGrp="1"/>
          </p:cNvSpPr>
          <p:nvPr>
            <p:ph idx="1"/>
          </p:nvPr>
        </p:nvSpPr>
        <p:spPr>
          <a:xfrm>
            <a:off x="5718219" y="1832340"/>
            <a:ext cx="5944673" cy="4351338"/>
          </a:xfrm>
        </p:spPr>
        <p:txBody>
          <a:bodyPr>
            <a:normAutofit fontScale="77500" lnSpcReduction="20000"/>
          </a:bodyPr>
          <a:lstStyle/>
          <a:p>
            <a:pPr marL="0" indent="0">
              <a:buNone/>
            </a:pPr>
            <a:r>
              <a:rPr lang="ru-RU" b="1" dirty="0" smtClean="0"/>
              <a:t>Увиденное в детстве  для </a:t>
            </a:r>
            <a:r>
              <a:rPr lang="ru-RU" b="1" dirty="0"/>
              <a:t> </a:t>
            </a:r>
            <a:r>
              <a:rPr lang="ru-RU" b="1" dirty="0" smtClean="0"/>
              <a:t>Игоря Ерёмина  стало мерилом жизненных и нравственных ценностей.</a:t>
            </a:r>
          </a:p>
          <a:p>
            <a:pPr marL="0" indent="0">
              <a:buNone/>
            </a:pPr>
            <a:r>
              <a:rPr lang="ru-RU" b="1" dirty="0" smtClean="0"/>
              <a:t>В его произведениях о войне чувства передаются с такой искренностью, с такой правдою, что по спине мурашки и слезы на глазах.</a:t>
            </a:r>
          </a:p>
          <a:p>
            <a:pPr marL="0" indent="0">
              <a:buNone/>
            </a:pPr>
            <a:r>
              <a:rPr lang="ru-RU" b="1" dirty="0"/>
              <a:t>Когда человек, несмотря, на все это, остается добрым и человечным.</a:t>
            </a:r>
            <a:br>
              <a:rPr lang="ru-RU" b="1" dirty="0"/>
            </a:br>
            <a:r>
              <a:rPr lang="ru-RU" b="1" dirty="0"/>
              <a:t>В его произведениях, не утихающая с годами боль невосполнимых утрат и горечь военных поражений</a:t>
            </a:r>
            <a:r>
              <a:rPr lang="ru-RU" b="1" dirty="0" smtClean="0"/>
              <a:t>.</a:t>
            </a:r>
          </a:p>
          <a:p>
            <a:pPr marL="0" indent="0" algn="r">
              <a:buNone/>
            </a:pPr>
            <a:r>
              <a:rPr lang="ru-RU" b="1" dirty="0" smtClean="0"/>
              <a:t>Р. </a:t>
            </a:r>
            <a:r>
              <a:rPr lang="ru-RU" b="1" dirty="0" err="1" smtClean="0"/>
              <a:t>Добровенский</a:t>
            </a:r>
            <a:r>
              <a:rPr lang="ru-RU" b="1" dirty="0" smtClean="0"/>
              <a:t/>
            </a:r>
            <a:br>
              <a:rPr lang="ru-RU" b="1" dirty="0" smtClean="0"/>
            </a:br>
            <a:endParaRPr lang="ru-RU" dirty="0" smtClean="0"/>
          </a:p>
          <a:p>
            <a:pPr marL="0" indent="0" algn="ctr">
              <a:buNone/>
            </a:pPr>
            <a:r>
              <a:rPr lang="ru-RU" sz="3600" b="1" dirty="0" smtClean="0">
                <a:solidFill>
                  <a:schemeClr val="tx1"/>
                </a:solidFill>
              </a:rPr>
              <a:t>«Сирень»</a:t>
            </a:r>
          </a:p>
          <a:p>
            <a:pPr marL="0" indent="0" algn="ctr">
              <a:buNone/>
            </a:pPr>
            <a:r>
              <a:rPr lang="ru-RU" sz="2800" b="1" dirty="0" smtClean="0">
                <a:solidFill>
                  <a:schemeClr val="tx1"/>
                </a:solidFill>
              </a:rPr>
              <a:t> читает  Лауреат  </a:t>
            </a:r>
            <a:r>
              <a:rPr lang="en-US" sz="2800" b="1" dirty="0" smtClean="0">
                <a:solidFill>
                  <a:schemeClr val="tx1"/>
                </a:solidFill>
              </a:rPr>
              <a:t>2-</a:t>
            </a:r>
            <a:r>
              <a:rPr lang="ru-RU" sz="2800" b="1" dirty="0" smtClean="0">
                <a:solidFill>
                  <a:schemeClr val="tx1"/>
                </a:solidFill>
              </a:rPr>
              <a:t>х областных конкурсов чтецов </a:t>
            </a:r>
          </a:p>
          <a:p>
            <a:pPr marL="0" indent="0" algn="ctr">
              <a:buNone/>
            </a:pPr>
            <a:r>
              <a:rPr lang="ru-RU" sz="2800" b="1" dirty="0" smtClean="0">
                <a:solidFill>
                  <a:schemeClr val="tx1"/>
                </a:solidFill>
              </a:rPr>
              <a:t>«Искусство звучащего слова» </a:t>
            </a:r>
          </a:p>
          <a:p>
            <a:pPr marL="0" indent="0" algn="ctr">
              <a:buNone/>
            </a:pPr>
            <a:r>
              <a:rPr lang="ru-RU" sz="2800" b="1" dirty="0" smtClean="0">
                <a:solidFill>
                  <a:schemeClr val="tx1"/>
                </a:solidFill>
              </a:rPr>
              <a:t>Анатолий Горохов </a:t>
            </a:r>
          </a:p>
        </p:txBody>
      </p:sp>
      <p:pic>
        <p:nvPicPr>
          <p:cNvPr id="4" name="Рисунок 3" descr="https://otechestvo-vera.ru/wp-content/uploads/2019/07/cropped-2542404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3631" y="131060"/>
            <a:ext cx="1816991" cy="827349"/>
          </a:xfrm>
          <a:prstGeom prst="rect">
            <a:avLst/>
          </a:prstGeom>
          <a:noFill/>
          <a:ln>
            <a:noFill/>
          </a:ln>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20" y="1678435"/>
            <a:ext cx="4904195" cy="3718439"/>
          </a:xfrm>
          <a:prstGeom prst="rect">
            <a:avLst/>
          </a:prstGeom>
        </p:spPr>
      </p:pic>
      <p:sp>
        <p:nvSpPr>
          <p:cNvPr id="6" name="TextBox 5"/>
          <p:cNvSpPr txBox="1"/>
          <p:nvPr/>
        </p:nvSpPr>
        <p:spPr>
          <a:xfrm>
            <a:off x="1076569" y="5396874"/>
            <a:ext cx="3644721" cy="646331"/>
          </a:xfrm>
          <a:prstGeom prst="rect">
            <a:avLst/>
          </a:prstGeom>
          <a:noFill/>
        </p:spPr>
        <p:txBody>
          <a:bodyPr wrap="square" rtlCol="0">
            <a:spAutoFit/>
          </a:bodyPr>
          <a:lstStyle/>
          <a:p>
            <a:r>
              <a:rPr lang="ru-RU" b="1" dirty="0" smtClean="0"/>
              <a:t>1941 год, наши солдаты отступают</a:t>
            </a:r>
            <a:endParaRPr lang="ru-RU" b="1" dirty="0"/>
          </a:p>
        </p:txBody>
      </p:sp>
    </p:spTree>
    <p:extLst>
      <p:ext uri="{BB962C8B-B14F-4D97-AF65-F5344CB8AC3E}">
        <p14:creationId xmlns:p14="http://schemas.microsoft.com/office/powerpoint/2010/main" val="108135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678524" y="392290"/>
            <a:ext cx="9732158" cy="1280890"/>
          </a:xfrm>
        </p:spPr>
        <p:txBody>
          <a:bodyPr>
            <a:noAutofit/>
          </a:bodyPr>
          <a:lstStyle/>
          <a:p>
            <a:pPr algn="ctr"/>
            <a:r>
              <a:rPr lang="ru-RU" sz="2400" dirty="0">
                <a:latin typeface="Arial" charset="0"/>
              </a:rPr>
              <a:t/>
            </a:r>
            <a:br>
              <a:rPr lang="ru-RU" sz="2400" dirty="0">
                <a:latin typeface="Arial" charset="0"/>
              </a:rPr>
            </a:br>
            <a:r>
              <a:rPr lang="ru-RU" sz="2400" dirty="0" smtClean="0">
                <a:latin typeface="Arial" charset="0"/>
              </a:rPr>
              <a:t>в 2004 году на торце  </a:t>
            </a:r>
            <a:r>
              <a:rPr lang="ru-RU" sz="2400" dirty="0">
                <a:latin typeface="Arial" charset="0"/>
              </a:rPr>
              <a:t>дома ул. Северная 14, </a:t>
            </a:r>
            <a:r>
              <a:rPr lang="ru-RU" sz="2400" dirty="0" smtClean="0">
                <a:latin typeface="Arial" charset="0"/>
              </a:rPr>
              <a:t>была установлена </a:t>
            </a:r>
            <a:br>
              <a:rPr lang="ru-RU" sz="2400" dirty="0" smtClean="0">
                <a:latin typeface="Arial" charset="0"/>
              </a:rPr>
            </a:br>
            <a:r>
              <a:rPr lang="ru-RU" sz="2400" dirty="0" smtClean="0">
                <a:latin typeface="Arial" charset="0"/>
              </a:rPr>
              <a:t>мемориальная доска  Игорю Ерёмину где ежегодно проводятся Ерёминские чтения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
            </a:r>
            <a:br>
              <a:rPr lang="ru-RU" sz="2400" dirty="0" smtClean="0">
                <a:latin typeface="Arial" charset="0"/>
              </a:rPr>
            </a:br>
            <a:r>
              <a:rPr lang="ru-RU" sz="2400" dirty="0" smtClean="0">
                <a:latin typeface="Arial" charset="0"/>
              </a:rPr>
              <a:t>Мобильный музей </a:t>
            </a:r>
            <a:br>
              <a:rPr lang="ru-RU" sz="2400" dirty="0" smtClean="0">
                <a:latin typeface="Arial" charset="0"/>
              </a:rPr>
            </a:br>
            <a:r>
              <a:rPr lang="ru-RU" sz="2400" dirty="0" smtClean="0">
                <a:latin typeface="Arial" charset="0"/>
              </a:rPr>
              <a:t>«Литературный багаж Игоря Ерёмина»</a:t>
            </a:r>
            <a:endParaRPr lang="ru-RU" sz="2400" b="1" dirty="0">
              <a:latin typeface="Arial" charset="0"/>
            </a:endParaRPr>
          </a:p>
        </p:txBody>
      </p:sp>
      <p:pic>
        <p:nvPicPr>
          <p:cNvPr id="10" name="Объект 9"/>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3182474" y="2438907"/>
            <a:ext cx="4338637" cy="32539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a:picLocks noChangeAspect="1"/>
          </p:cNvPicPr>
          <p:nvPr/>
        </p:nvPicPr>
        <p:blipFill>
          <a:blip r:embed="rId3"/>
          <a:stretch>
            <a:fillRect/>
          </a:stretch>
        </p:blipFill>
        <p:spPr>
          <a:xfrm>
            <a:off x="785520" y="2409088"/>
            <a:ext cx="1786008" cy="3283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19114" r="19965"/>
          <a:stretch/>
        </p:blipFill>
        <p:spPr>
          <a:xfrm>
            <a:off x="8125926" y="2438907"/>
            <a:ext cx="2554467" cy="3144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Прямоугольник 2"/>
          <p:cNvSpPr/>
          <p:nvPr/>
        </p:nvSpPr>
        <p:spPr>
          <a:xfrm>
            <a:off x="942206" y="5847430"/>
            <a:ext cx="1920206" cy="369332"/>
          </a:xfrm>
          <a:prstGeom prst="rect">
            <a:avLst/>
          </a:prstGeom>
        </p:spPr>
        <p:txBody>
          <a:bodyPr wrap="none">
            <a:spAutoFit/>
          </a:bodyPr>
          <a:lstStyle/>
          <a:p>
            <a:r>
              <a:rPr lang="ru-RU" dirty="0">
                <a:latin typeface="Arial" charset="0"/>
              </a:rPr>
              <a:t> 2018 </a:t>
            </a:r>
            <a:r>
              <a:rPr lang="ru-RU" dirty="0" smtClean="0">
                <a:latin typeface="Arial" charset="0"/>
              </a:rPr>
              <a:t>-2021годы</a:t>
            </a:r>
            <a:endParaRPr lang="ru-RU" dirty="0"/>
          </a:p>
        </p:txBody>
      </p:sp>
    </p:spTree>
    <p:extLst>
      <p:ext uri="{BB962C8B-B14F-4D97-AF65-F5344CB8AC3E}">
        <p14:creationId xmlns:p14="http://schemas.microsoft.com/office/powerpoint/2010/main" val="1525630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30409" y="774285"/>
            <a:ext cx="4146881" cy="1280890"/>
          </a:xfrm>
        </p:spPr>
        <p:txBody>
          <a:bodyPr/>
          <a:lstStyle/>
          <a:p>
            <a:r>
              <a:rPr lang="ru-RU" b="1" dirty="0"/>
              <a:t>Россиянки </a:t>
            </a:r>
            <a:br>
              <a:rPr lang="ru-RU" b="1" dirty="0"/>
            </a:br>
            <a:endParaRPr lang="ru-RU" dirty="0"/>
          </a:p>
        </p:txBody>
      </p:sp>
      <p:sp>
        <p:nvSpPr>
          <p:cNvPr id="3" name="Объект 2"/>
          <p:cNvSpPr>
            <a:spLocks noGrp="1"/>
          </p:cNvSpPr>
          <p:nvPr>
            <p:ph idx="1"/>
          </p:nvPr>
        </p:nvSpPr>
        <p:spPr>
          <a:xfrm>
            <a:off x="1695902" y="1414730"/>
            <a:ext cx="8915400" cy="3777622"/>
          </a:xfrm>
        </p:spPr>
        <p:txBody>
          <a:bodyPr>
            <a:noAutofit/>
          </a:bodyPr>
          <a:lstStyle/>
          <a:p>
            <a:pPr marL="0" indent="0">
              <a:spcBef>
                <a:spcPts val="0"/>
              </a:spcBef>
              <a:buNone/>
            </a:pPr>
            <a:r>
              <a:rPr lang="ru-RU" sz="2000" dirty="0">
                <a:latin typeface="Times New Roman" panose="02020603050405020304" pitchFamily="18" charset="0"/>
                <a:cs typeface="Times New Roman" panose="02020603050405020304" pitchFamily="18" charset="0"/>
              </a:rPr>
              <a:t>Про них придумали «Мадонны»!</a:t>
            </a:r>
          </a:p>
          <a:p>
            <a:pPr marL="0" indent="0">
              <a:spcBef>
                <a:spcPts val="0"/>
              </a:spcBef>
              <a:buNone/>
            </a:pPr>
            <a:r>
              <a:rPr lang="ru-RU" sz="2000" dirty="0">
                <a:latin typeface="Times New Roman" panose="02020603050405020304" pitchFamily="18" charset="0"/>
                <a:cs typeface="Times New Roman" panose="02020603050405020304" pitchFamily="18" charset="0"/>
              </a:rPr>
              <a:t>Но что, же общего в судьбе?</a:t>
            </a:r>
          </a:p>
          <a:p>
            <a:pPr marL="0" indent="0">
              <a:spcBef>
                <a:spcPts val="0"/>
              </a:spcBef>
              <a:buNone/>
            </a:pPr>
            <a:r>
              <a:rPr lang="ru-RU" sz="2000" dirty="0">
                <a:latin typeface="Times New Roman" panose="02020603050405020304" pitchFamily="18" charset="0"/>
                <a:cs typeface="Times New Roman" panose="02020603050405020304" pitchFamily="18" charset="0"/>
              </a:rPr>
              <a:t>Ведь не мадонны, а «Матроны»</a:t>
            </a:r>
          </a:p>
          <a:p>
            <a:pPr marL="0" indent="0">
              <a:spcBef>
                <a:spcPts val="0"/>
              </a:spcBef>
              <a:buNone/>
            </a:pPr>
            <a:r>
              <a:rPr lang="ru-RU" sz="2000" dirty="0">
                <a:latin typeface="Times New Roman" panose="02020603050405020304" pitchFamily="18" charset="0"/>
                <a:cs typeface="Times New Roman" panose="02020603050405020304" pitchFamily="18" charset="0"/>
              </a:rPr>
              <a:t>Соху таскали на себе.</a:t>
            </a:r>
          </a:p>
          <a:p>
            <a:pPr marL="0" indent="0">
              <a:spcBef>
                <a:spcPts val="0"/>
              </a:spcBef>
              <a:buNone/>
            </a:pPr>
            <a:r>
              <a:rPr lang="ru-RU" sz="2000" dirty="0">
                <a:latin typeface="Times New Roman" panose="02020603050405020304" pitchFamily="18" charset="0"/>
                <a:cs typeface="Times New Roman" panose="02020603050405020304" pitchFamily="18" charset="0"/>
              </a:rPr>
              <a:t>Конечно, сходство у крестьянок</a:t>
            </a:r>
          </a:p>
          <a:p>
            <a:pPr marL="0" indent="0">
              <a:spcBef>
                <a:spcPts val="0"/>
              </a:spcBef>
              <a:buNone/>
            </a:pPr>
            <a:r>
              <a:rPr lang="ru-RU" sz="2000" dirty="0">
                <a:latin typeface="Times New Roman" panose="02020603050405020304" pitchFamily="18" charset="0"/>
                <a:cs typeface="Times New Roman" panose="02020603050405020304" pitchFamily="18" charset="0"/>
              </a:rPr>
              <a:t>Есть с тем, кто глядел с холста</a:t>
            </a:r>
          </a:p>
          <a:p>
            <a:pPr marL="0" indent="0">
              <a:spcBef>
                <a:spcPts val="0"/>
              </a:spcBef>
              <a:buNone/>
            </a:pPr>
            <a:r>
              <a:rPr lang="ru-RU" sz="2000" dirty="0">
                <a:latin typeface="Times New Roman" panose="02020603050405020304" pitchFamily="18" charset="0"/>
                <a:cs typeface="Times New Roman" panose="02020603050405020304" pitchFamily="18" charset="0"/>
              </a:rPr>
              <a:t>Своя с рожденья красота.</a:t>
            </a:r>
          </a:p>
          <a:p>
            <a:pPr marL="0" indent="0">
              <a:spcBef>
                <a:spcPts val="0"/>
              </a:spcBef>
              <a:buNone/>
            </a:pPr>
            <a:r>
              <a:rPr lang="ru-RU" sz="2000" dirty="0">
                <a:latin typeface="Times New Roman" panose="02020603050405020304" pitchFamily="18" charset="0"/>
                <a:cs typeface="Times New Roman" panose="02020603050405020304" pitchFamily="18" charset="0"/>
              </a:rPr>
              <a:t>Взаймы бессмертья не просили</a:t>
            </a:r>
          </a:p>
          <a:p>
            <a:pPr marL="0" indent="0">
              <a:spcBef>
                <a:spcPts val="0"/>
              </a:spcBef>
              <a:buNone/>
            </a:pPr>
            <a:r>
              <a:rPr lang="ru-RU" sz="2000" dirty="0">
                <a:latin typeface="Times New Roman" panose="02020603050405020304" pitchFamily="18" charset="0"/>
                <a:cs typeface="Times New Roman" panose="02020603050405020304" pitchFamily="18" charset="0"/>
              </a:rPr>
              <a:t>За славой зряшной не гнались.</a:t>
            </a:r>
          </a:p>
          <a:p>
            <a:pPr marL="0" indent="0">
              <a:spcBef>
                <a:spcPts val="0"/>
              </a:spcBef>
              <a:buNone/>
            </a:pPr>
            <a:r>
              <a:rPr lang="ru-RU" sz="2000" dirty="0">
                <a:latin typeface="Times New Roman" panose="02020603050405020304" pitchFamily="18" charset="0"/>
                <a:cs typeface="Times New Roman" panose="02020603050405020304" pitchFamily="18" charset="0"/>
              </a:rPr>
              <a:t>Как было исконно в России</a:t>
            </a:r>
          </a:p>
          <a:p>
            <a:pPr marL="0" indent="0">
              <a:spcBef>
                <a:spcPts val="0"/>
              </a:spcBef>
              <a:buNone/>
            </a:pPr>
            <a:r>
              <a:rPr lang="ru-RU" sz="2000" dirty="0">
                <a:latin typeface="Times New Roman" panose="02020603050405020304" pitchFamily="18" charset="0"/>
                <a:cs typeface="Times New Roman" panose="02020603050405020304" pitchFamily="18" charset="0"/>
              </a:rPr>
              <a:t>По –русски бабами звались.</a:t>
            </a:r>
          </a:p>
          <a:p>
            <a:pPr marL="0" indent="0">
              <a:spcBef>
                <a:spcPts val="0"/>
              </a:spcBef>
              <a:buNone/>
            </a:pPr>
            <a:r>
              <a:rPr lang="ru-RU" sz="2000" dirty="0" smtClean="0">
                <a:latin typeface="Times New Roman" panose="02020603050405020304" pitchFamily="18" charset="0"/>
                <a:cs typeface="Times New Roman" panose="02020603050405020304" pitchFamily="18" charset="0"/>
              </a:rPr>
              <a:t>И </a:t>
            </a:r>
            <a:r>
              <a:rPr lang="ru-RU" sz="2000" dirty="0">
                <a:latin typeface="Times New Roman" panose="02020603050405020304" pitchFamily="18" charset="0"/>
                <a:cs typeface="Times New Roman" panose="02020603050405020304" pitchFamily="18" charset="0"/>
              </a:rPr>
              <a:t>пусть придумали красиво:</a:t>
            </a:r>
          </a:p>
          <a:p>
            <a:pPr marL="0" indent="0">
              <a:spcBef>
                <a:spcPts val="0"/>
              </a:spcBef>
              <a:buNone/>
            </a:pPr>
            <a:r>
              <a:rPr lang="ru-RU" sz="2000" dirty="0">
                <a:latin typeface="Times New Roman" panose="02020603050405020304" pitchFamily="18" charset="0"/>
                <a:cs typeface="Times New Roman" panose="02020603050405020304" pitchFamily="18" charset="0"/>
              </a:rPr>
              <a:t>«Мадонны!» - думаю своё</a:t>
            </a:r>
          </a:p>
          <a:p>
            <a:pPr marL="0" indent="0">
              <a:spcBef>
                <a:spcPts val="0"/>
              </a:spcBef>
              <a:buNone/>
            </a:pPr>
            <a:r>
              <a:rPr lang="ru-RU" sz="2000" dirty="0">
                <a:latin typeface="Times New Roman" panose="02020603050405020304" pitchFamily="18" charset="0"/>
                <a:cs typeface="Times New Roman" panose="02020603050405020304" pitchFamily="18" charset="0"/>
              </a:rPr>
              <a:t>Есть Родина у них - Россия</a:t>
            </a:r>
          </a:p>
          <a:p>
            <a:pPr marL="0" indent="0">
              <a:spcBef>
                <a:spcPts val="0"/>
              </a:spcBef>
              <a:buNone/>
            </a:pPr>
            <a:r>
              <a:rPr lang="ru-RU" sz="2000" dirty="0">
                <a:latin typeface="Times New Roman" panose="02020603050405020304" pitchFamily="18" charset="0"/>
                <a:cs typeface="Times New Roman" panose="02020603050405020304" pitchFamily="18" charset="0"/>
              </a:rPr>
              <a:t>У них и имя от неё.</a:t>
            </a:r>
          </a:p>
        </p:txBody>
      </p:sp>
      <p:pic>
        <p:nvPicPr>
          <p:cNvPr id="4" name="Рисунок 3"/>
          <p:cNvPicPr>
            <a:picLocks noChangeAspect="1"/>
          </p:cNvPicPr>
          <p:nvPr/>
        </p:nvPicPr>
        <p:blipFill>
          <a:blip r:embed="rId2"/>
          <a:stretch>
            <a:fillRect/>
          </a:stretch>
        </p:blipFill>
        <p:spPr>
          <a:xfrm>
            <a:off x="6153602" y="1485717"/>
            <a:ext cx="4723688" cy="3229711"/>
          </a:xfrm>
          <a:prstGeom prst="rect">
            <a:avLst/>
          </a:prstGeom>
        </p:spPr>
      </p:pic>
      <p:sp>
        <p:nvSpPr>
          <p:cNvPr id="6" name="Прямоугольник 5"/>
          <p:cNvSpPr/>
          <p:nvPr/>
        </p:nvSpPr>
        <p:spPr>
          <a:xfrm>
            <a:off x="617431" y="0"/>
            <a:ext cx="3982180" cy="369332"/>
          </a:xfrm>
          <a:prstGeom prst="rect">
            <a:avLst/>
          </a:prstGeom>
        </p:spPr>
        <p:txBody>
          <a:bodyPr wrap="none">
            <a:spAutoFit/>
          </a:bodyPr>
          <a:lstStyle/>
          <a:p>
            <a:r>
              <a:rPr lang="ru-RU" b="1" dirty="0">
                <a:solidFill>
                  <a:srgbClr val="C00000"/>
                </a:solidFill>
              </a:rPr>
              <a:t>Перед лицом России не солгать</a:t>
            </a:r>
            <a:endParaRPr lang="ru-RU" dirty="0"/>
          </a:p>
        </p:txBody>
      </p:sp>
      <p:sp>
        <p:nvSpPr>
          <p:cNvPr id="7" name="Прямоугольник 6"/>
          <p:cNvSpPr/>
          <p:nvPr/>
        </p:nvSpPr>
        <p:spPr>
          <a:xfrm>
            <a:off x="5302102" y="4955634"/>
            <a:ext cx="6096000" cy="1754326"/>
          </a:xfrm>
          <a:prstGeom prst="rect">
            <a:avLst/>
          </a:prstGeom>
        </p:spPr>
        <p:txBody>
          <a:bodyPr>
            <a:spAutoFit/>
          </a:bodyPr>
          <a:lstStyle/>
          <a:p>
            <a:pPr algn="ctr"/>
            <a:r>
              <a:rPr lang="ru-RU" b="1" dirty="0"/>
              <a:t>И честь автору ! </a:t>
            </a:r>
            <a:br>
              <a:rPr lang="ru-RU" b="1" dirty="0"/>
            </a:br>
            <a:r>
              <a:rPr lang="ru-RU" b="1" dirty="0"/>
              <a:t>Он об этом времени сказал подлинной поэзией, пониманием исторического момента.</a:t>
            </a:r>
          </a:p>
          <a:p>
            <a:pPr algn="ctr"/>
            <a:r>
              <a:rPr lang="ru-RU" b="1" dirty="0"/>
              <a:t>С уважением к непомерному труду в тылу, </a:t>
            </a:r>
            <a:br>
              <a:rPr lang="ru-RU" b="1" dirty="0"/>
            </a:br>
            <a:r>
              <a:rPr lang="ru-RU" b="1" dirty="0"/>
              <a:t>лишениям , подвигам, человеческой доброте. </a:t>
            </a:r>
            <a:br>
              <a:rPr lang="ru-RU" b="1" dirty="0"/>
            </a:br>
            <a:endParaRPr lang="ru-RU" b="1" dirty="0"/>
          </a:p>
        </p:txBody>
      </p:sp>
    </p:spTree>
    <p:extLst>
      <p:ext uri="{BB962C8B-B14F-4D97-AF65-F5344CB8AC3E}">
        <p14:creationId xmlns:p14="http://schemas.microsoft.com/office/powerpoint/2010/main" val="3561123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7498" y="268084"/>
            <a:ext cx="3505199" cy="976312"/>
          </a:xfrm>
        </p:spPr>
        <p:txBody>
          <a:bodyPr/>
          <a:lstStyle/>
          <a:p>
            <a:r>
              <a:rPr lang="ru-RU" dirty="0" smtClean="0"/>
              <a:t>1976</a:t>
            </a:r>
            <a:endParaRPr lang="ru-RU" dirty="0"/>
          </a:p>
        </p:txBody>
      </p:sp>
      <p:sp>
        <p:nvSpPr>
          <p:cNvPr id="3" name="Объект 2"/>
          <p:cNvSpPr>
            <a:spLocks noGrp="1"/>
          </p:cNvSpPr>
          <p:nvPr>
            <p:ph idx="1"/>
          </p:nvPr>
        </p:nvSpPr>
        <p:spPr>
          <a:xfrm>
            <a:off x="283336" y="5414212"/>
            <a:ext cx="2305318" cy="1128255"/>
          </a:xfrm>
        </p:spPr>
        <p:txBody>
          <a:bodyPr>
            <a:normAutofit fontScale="85000" lnSpcReduction="10000"/>
          </a:bodyPr>
          <a:lstStyle/>
          <a:p>
            <a:r>
              <a:rPr lang="ru-RU" dirty="0"/>
              <a:t>Д</a:t>
            </a:r>
            <a:r>
              <a:rPr lang="ru-RU" dirty="0" smtClean="0"/>
              <a:t>ень </a:t>
            </a:r>
            <a:r>
              <a:rPr lang="ru-RU" dirty="0"/>
              <a:t>победы </a:t>
            </a:r>
            <a:br>
              <a:rPr lang="ru-RU" dirty="0"/>
            </a:br>
            <a:r>
              <a:rPr lang="ru-RU" dirty="0" smtClean="0"/>
              <a:t>Возвращение </a:t>
            </a:r>
            <a:r>
              <a:rPr lang="ru-RU" dirty="0"/>
              <a:t>с </a:t>
            </a:r>
            <a:r>
              <a:rPr lang="ru-RU" dirty="0" smtClean="0"/>
              <a:t>войны</a:t>
            </a:r>
          </a:p>
          <a:p>
            <a:r>
              <a:rPr lang="ru-RU" dirty="0" smtClean="0"/>
              <a:t>Поэма : Солдатка</a:t>
            </a:r>
            <a:endParaRPr lang="ru-RU" dirty="0"/>
          </a:p>
        </p:txBody>
      </p:sp>
      <p:pic>
        <p:nvPicPr>
          <p:cNvPr id="5" name="Рисунок 4"/>
          <p:cNvPicPr>
            <a:picLocks noChangeAspect="1"/>
          </p:cNvPicPr>
          <p:nvPr/>
        </p:nvPicPr>
        <p:blipFill>
          <a:blip r:embed="rId2"/>
          <a:stretch>
            <a:fillRect/>
          </a:stretch>
        </p:blipFill>
        <p:spPr>
          <a:xfrm>
            <a:off x="308578" y="1323347"/>
            <a:ext cx="2474352" cy="3686535"/>
          </a:xfrm>
          <a:prstGeom prst="rect">
            <a:avLst/>
          </a:prstGeom>
        </p:spPr>
      </p:pic>
      <p:sp>
        <p:nvSpPr>
          <p:cNvPr id="6" name="Прямоугольник 5"/>
          <p:cNvSpPr/>
          <p:nvPr/>
        </p:nvSpPr>
        <p:spPr>
          <a:xfrm>
            <a:off x="4652328" y="335940"/>
            <a:ext cx="1754006" cy="369332"/>
          </a:xfrm>
          <a:prstGeom prst="rect">
            <a:avLst/>
          </a:prstGeom>
        </p:spPr>
        <p:txBody>
          <a:bodyPr wrap="none">
            <a:spAutoFit/>
          </a:bodyPr>
          <a:lstStyle/>
          <a:p>
            <a:r>
              <a:rPr lang="ru-RU" b="1" dirty="0" smtClean="0"/>
              <a:t>«СОЛДАТКА»</a:t>
            </a:r>
            <a:r>
              <a:rPr lang="ru-RU" dirty="0" smtClean="0"/>
              <a:t> </a:t>
            </a:r>
            <a:endParaRPr lang="ru-RU" dirty="0"/>
          </a:p>
        </p:txBody>
      </p:sp>
      <p:sp>
        <p:nvSpPr>
          <p:cNvPr id="7" name="Прямоугольник 6"/>
          <p:cNvSpPr/>
          <p:nvPr/>
        </p:nvSpPr>
        <p:spPr>
          <a:xfrm>
            <a:off x="3330098" y="689091"/>
            <a:ext cx="8852078" cy="1477328"/>
          </a:xfrm>
          <a:prstGeom prst="rect">
            <a:avLst/>
          </a:prstGeom>
        </p:spPr>
        <p:txBody>
          <a:bodyPr wrap="square">
            <a:spAutoFit/>
          </a:bodyPr>
          <a:lstStyle/>
          <a:p>
            <a:r>
              <a:rPr lang="ru-RU" b="1" dirty="0"/>
              <a:t> Иван Полтавцев друг и соратник  Игоря Ерёмина  высоко оценил поэму: «Получилось поистине народное сказание о русской женщине</a:t>
            </a:r>
          </a:p>
          <a:p>
            <a:r>
              <a:rPr lang="ru-RU" dirty="0"/>
              <a:t> </a:t>
            </a:r>
          </a:p>
          <a:p>
            <a:r>
              <a:rPr lang="ru-RU" b="1" dirty="0"/>
              <a:t>В 1975 году его поэма «Солдатка» была удостоена премии журнала «Современник». </a:t>
            </a:r>
            <a:endParaRPr lang="ru-RU" dirty="0"/>
          </a:p>
        </p:txBody>
      </p:sp>
      <p:pic>
        <p:nvPicPr>
          <p:cNvPr id="8" name="Рисунок 7" descr="http://belogorck.ru/images/culture/2017/April.2017/img-20170416-wa0029-1.jpg"/>
          <p:cNvPicPr/>
          <p:nvPr/>
        </p:nvPicPr>
        <p:blipFill>
          <a:blip r:embed="rId3" cstate="print"/>
          <a:srcRect/>
          <a:stretch>
            <a:fillRect/>
          </a:stretch>
        </p:blipFill>
        <p:spPr bwMode="auto">
          <a:xfrm>
            <a:off x="9352882" y="2166419"/>
            <a:ext cx="2489169" cy="1854968"/>
          </a:xfrm>
          <a:prstGeom prst="rect">
            <a:avLst/>
          </a:prstGeom>
          <a:noFill/>
          <a:ln w="9525">
            <a:noFill/>
            <a:miter lim="800000"/>
            <a:headEnd/>
            <a:tailEnd/>
          </a:ln>
        </p:spPr>
      </p:pic>
      <p:sp>
        <p:nvSpPr>
          <p:cNvPr id="9" name="Прямоугольник 8"/>
          <p:cNvSpPr/>
          <p:nvPr/>
        </p:nvSpPr>
        <p:spPr>
          <a:xfrm>
            <a:off x="3263674" y="2292439"/>
            <a:ext cx="6354070" cy="4401205"/>
          </a:xfrm>
          <a:prstGeom prst="rect">
            <a:avLst/>
          </a:prstGeom>
        </p:spPr>
        <p:txBody>
          <a:bodyPr wrap="square">
            <a:spAutoFit/>
          </a:bodyPr>
          <a:lstStyle/>
          <a:p>
            <a:r>
              <a:rPr lang="ru-RU" sz="1400" b="1" dirty="0" smtClean="0"/>
              <a:t>Постановка </a:t>
            </a:r>
            <a:r>
              <a:rPr lang="ru-RU" sz="1400" b="1" dirty="0"/>
              <a:t>«Белогорского народного театра им. А</a:t>
            </a:r>
            <a:r>
              <a:rPr lang="ru-RU" sz="1400" b="1" dirty="0" smtClean="0"/>
              <a:t>. Уласовец</a:t>
            </a:r>
            <a:r>
              <a:rPr lang="ru-RU" sz="1400" b="1" dirty="0"/>
              <a:t>» </a:t>
            </a:r>
            <a:br>
              <a:rPr lang="ru-RU" sz="1400" b="1" dirty="0"/>
            </a:br>
            <a:r>
              <a:rPr lang="ru-RU" sz="1400" b="1" dirty="0"/>
              <a:t>актеры: Татьяна Самсонова и Александр Трифонов.</a:t>
            </a:r>
            <a:r>
              <a:rPr lang="ru-RU" sz="1400" dirty="0"/>
              <a:t> </a:t>
            </a:r>
            <a:endParaRPr lang="ru-RU" sz="1400" dirty="0" smtClean="0"/>
          </a:p>
          <a:p>
            <a:r>
              <a:rPr lang="ru-RU" sz="1400" dirty="0"/>
              <a:t>16 апреля 2017 г. в преддверии празднования Великой Победы в войне 1941 – 1945 гг., состоялось выступление Белогорского городского народного театра им. А.И.Уласовец перед военнослужащими воинской части № 72157 </a:t>
            </a:r>
            <a:r>
              <a:rPr lang="ru-RU" sz="1400" dirty="0" err="1"/>
              <a:t>г.Белогорск</a:t>
            </a:r>
            <a:r>
              <a:rPr lang="ru-RU" sz="1400" dirty="0"/>
              <a:t>. Актёры показали литературно-музыкальную композицию военной тематики под названием «Солдатка» по поэме амурского поэта Игоря Ерёмина. </a:t>
            </a:r>
            <a:r>
              <a:rPr lang="ru-RU" sz="1400" dirty="0" smtClean="0"/>
              <a:t> Я увидела  постановку на сцене Белогорского гарнизона. Пригласили актеров в 2021 году выступить  в литературной беседке Городского парка.   Никого не оставило </a:t>
            </a:r>
            <a:r>
              <a:rPr lang="ru-RU" sz="1400" dirty="0"/>
              <a:t>равнодушным история </a:t>
            </a:r>
            <a:r>
              <a:rPr lang="ru-RU" sz="1400" dirty="0" smtClean="0"/>
              <a:t>молодой </a:t>
            </a:r>
            <a:r>
              <a:rPr lang="ru-RU" sz="1400" dirty="0"/>
              <a:t>женщины, которая с младенцем на руках, проводив мужа на фронт, включилась в борьбу с врагом в тылу, выполняя вместе с другими женщинами и детьми тяжёлую, непосильную для них мужскую работу. Это «тихий подвиг» тысяч женщин, которые кормили фронт и страну, хранили свой дом, растили детей и ждали мужей с войны. Это – дань уважения старшему поколению, которое вышло победителем  в самой страшной войне и подарило всем мирную жизнь.</a:t>
            </a:r>
            <a:br>
              <a:rPr lang="ru-RU" sz="1400" dirty="0"/>
            </a:br>
            <a:endParaRPr lang="ru-RU" sz="1400" dirty="0"/>
          </a:p>
        </p:txBody>
      </p:sp>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2324" y="4181061"/>
            <a:ext cx="1849727" cy="2466303"/>
          </a:xfrm>
          <a:prstGeom prst="rect">
            <a:avLst/>
          </a:prstGeom>
        </p:spPr>
      </p:pic>
      <p:sp>
        <p:nvSpPr>
          <p:cNvPr id="10" name="Прямоугольник 9"/>
          <p:cNvSpPr/>
          <p:nvPr/>
        </p:nvSpPr>
        <p:spPr>
          <a:xfrm>
            <a:off x="308578" y="0"/>
            <a:ext cx="7778512" cy="369332"/>
          </a:xfrm>
          <a:prstGeom prst="rect">
            <a:avLst/>
          </a:prstGeom>
        </p:spPr>
        <p:txBody>
          <a:bodyPr wrap="squar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1451323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5914" y="1819420"/>
            <a:ext cx="8911687" cy="1280890"/>
          </a:xfrm>
        </p:spPr>
        <p:txBody>
          <a:bodyPr/>
          <a:lstStyle/>
          <a:p>
            <a:r>
              <a:rPr lang="ru-RU" b="1" dirty="0" smtClean="0">
                <a:solidFill>
                  <a:srgbClr val="C00000"/>
                </a:solidFill>
              </a:rPr>
              <a:t>День Победы </a:t>
            </a:r>
            <a:endParaRPr lang="ru-RU" b="1" dirty="0">
              <a:solidFill>
                <a:srgbClr val="C00000"/>
              </a:solidFill>
            </a:endParaRPr>
          </a:p>
        </p:txBody>
      </p:sp>
      <p:sp>
        <p:nvSpPr>
          <p:cNvPr id="3" name="Объект 2"/>
          <p:cNvSpPr>
            <a:spLocks noGrp="1"/>
          </p:cNvSpPr>
          <p:nvPr>
            <p:ph idx="1"/>
          </p:nvPr>
        </p:nvSpPr>
        <p:spPr>
          <a:xfrm>
            <a:off x="7843234" y="3280938"/>
            <a:ext cx="4026795" cy="2115310"/>
          </a:xfrm>
        </p:spPr>
        <p:txBody>
          <a:bodyPr>
            <a:noAutofit/>
          </a:bodyPr>
          <a:lstStyle/>
          <a:p>
            <a:pPr marL="0" indent="0">
              <a:buNone/>
            </a:pPr>
            <a:r>
              <a:rPr lang="ru-RU" sz="3200" b="1" dirty="0" smtClean="0"/>
              <a:t>Читает</a:t>
            </a:r>
          </a:p>
          <a:p>
            <a:pPr marL="0" indent="0">
              <a:buNone/>
            </a:pPr>
            <a:r>
              <a:rPr lang="ru-RU" sz="3200" b="1" dirty="0" smtClean="0"/>
              <a:t> Анатолий Федорович Горохов</a:t>
            </a:r>
            <a:endParaRPr lang="ru-RU" sz="3200" b="1" dirty="0"/>
          </a:p>
        </p:txBody>
      </p:sp>
      <p:pic>
        <p:nvPicPr>
          <p:cNvPr id="4" name="Рисунок 3" descr="https://otechestvo-vera.ru/wp-content/uploads/2019/07/cropped-2542404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6973" y="365125"/>
            <a:ext cx="1816991" cy="827349"/>
          </a:xfrm>
          <a:prstGeom prst="rect">
            <a:avLst/>
          </a:prstGeom>
          <a:noFill/>
          <a:ln>
            <a:noFill/>
          </a:ln>
        </p:spPr>
      </p:pic>
      <p:pic>
        <p:nvPicPr>
          <p:cNvPr id="5" name="Рисунок 4"/>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9831" r="11390"/>
          <a:stretch/>
        </p:blipFill>
        <p:spPr bwMode="auto">
          <a:xfrm>
            <a:off x="434286" y="2842637"/>
            <a:ext cx="6452317" cy="3709115"/>
          </a:xfrm>
          <a:prstGeom prst="rect">
            <a:avLst/>
          </a:prstGeom>
          <a:ln>
            <a:noFill/>
          </a:ln>
          <a:extLst>
            <a:ext uri="{53640926-AAD7-44D8-BBD7-CCE9431645EC}">
              <a14:shadowObscured xmlns:a14="http://schemas.microsoft.com/office/drawing/2010/main"/>
            </a:ext>
          </a:extLst>
        </p:spPr>
      </p:pic>
      <p:sp>
        <p:nvSpPr>
          <p:cNvPr id="6" name="Прямоугольник 5"/>
          <p:cNvSpPr/>
          <p:nvPr/>
        </p:nvSpPr>
        <p:spPr>
          <a:xfrm>
            <a:off x="1665841" y="432838"/>
            <a:ext cx="7511832" cy="1200329"/>
          </a:xfrm>
          <a:prstGeom prst="rect">
            <a:avLst/>
          </a:prstGeom>
        </p:spPr>
        <p:txBody>
          <a:bodyPr wrap="square">
            <a:spAutoFit/>
          </a:bodyPr>
          <a:lstStyle/>
          <a:p>
            <a:r>
              <a:rPr lang="ru-RU" altLang="ru-RU" b="1" dirty="0">
                <a:latin typeface="Arial Narrow" panose="020B0606020202030204" pitchFamily="34" charset="0"/>
              </a:rPr>
              <a:t> </a:t>
            </a:r>
            <a:r>
              <a:rPr lang="ru-RU" altLang="ru-RU" sz="2400" b="1" dirty="0">
                <a:latin typeface="Arial Narrow" panose="020B0606020202030204" pitchFamily="34" charset="0"/>
              </a:rPr>
              <a:t>8 мая 1945 г. представители германского командования в пригороде Берлина </a:t>
            </a:r>
            <a:r>
              <a:rPr lang="ru-RU" altLang="ru-RU" sz="2400" b="1" dirty="0" err="1">
                <a:latin typeface="Arial Narrow" panose="020B0606020202030204" pitchFamily="34" charset="0"/>
              </a:rPr>
              <a:t>Карлсхорсте</a:t>
            </a:r>
            <a:r>
              <a:rPr lang="ru-RU" altLang="ru-RU" sz="2400" b="1" dirty="0">
                <a:latin typeface="Arial Narrow" panose="020B0606020202030204" pitchFamily="34" charset="0"/>
              </a:rPr>
              <a:t> подписали акт о безоговорочной капитуляции</a:t>
            </a:r>
            <a:endParaRPr lang="ru-RU" sz="2400" dirty="0"/>
          </a:p>
        </p:txBody>
      </p:sp>
      <p:pic>
        <p:nvPicPr>
          <p:cNvPr id="7" name="Рисунок 6" descr="https://otechestvo-vera.ru/wp-content/uploads/2019/07/cropped-25424047.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46972" y="358375"/>
            <a:ext cx="1816991" cy="827349"/>
          </a:xfrm>
          <a:prstGeom prst="rect">
            <a:avLst/>
          </a:prstGeom>
          <a:noFill/>
          <a:ln>
            <a:noFill/>
          </a:ln>
        </p:spPr>
      </p:pic>
      <p:sp>
        <p:nvSpPr>
          <p:cNvPr id="8" name="Прямоугольник 7"/>
          <p:cNvSpPr/>
          <p:nvPr/>
        </p:nvSpPr>
        <p:spPr>
          <a:xfrm>
            <a:off x="434286" y="69616"/>
            <a:ext cx="3982180" cy="369332"/>
          </a:xfrm>
          <a:prstGeom prst="rect">
            <a:avLst/>
          </a:prstGeom>
        </p:spPr>
        <p:txBody>
          <a:bodyPr wrap="non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62244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678865" y="199211"/>
            <a:ext cx="8513135" cy="1256207"/>
          </a:xfrm>
        </p:spPr>
        <p:txBody>
          <a:bodyPr>
            <a:normAutofit fontScale="90000"/>
          </a:bodyPr>
          <a:lstStyle/>
          <a:p>
            <a:r>
              <a:rPr lang="ru-RU" dirty="0" smtClean="0"/>
              <a:t>В этот сборник вошли</a:t>
            </a:r>
            <a:r>
              <a:rPr lang="ru-RU" sz="2200" dirty="0" smtClean="0"/>
              <a:t/>
            </a:r>
            <a:br>
              <a:rPr lang="ru-RU" sz="2200" dirty="0" smtClean="0"/>
            </a:br>
            <a:r>
              <a:rPr lang="ru-RU" dirty="0" smtClean="0"/>
              <a:t>поэмы:</a:t>
            </a:r>
            <a:br>
              <a:rPr lang="ru-RU" dirty="0" smtClean="0"/>
            </a:br>
            <a:r>
              <a:rPr lang="ru-RU" dirty="0" smtClean="0"/>
              <a:t>-Никаноровна</a:t>
            </a:r>
            <a:br>
              <a:rPr lang="ru-RU" dirty="0" smtClean="0"/>
            </a:br>
            <a:r>
              <a:rPr lang="ru-RU" dirty="0" smtClean="0"/>
              <a:t>-Далёкий свет</a:t>
            </a:r>
            <a:br>
              <a:rPr lang="ru-RU" dirty="0" smtClean="0"/>
            </a:br>
            <a:r>
              <a:rPr lang="ru-RU" dirty="0" smtClean="0"/>
              <a:t/>
            </a:r>
            <a:br>
              <a:rPr lang="ru-RU" dirty="0" smtClean="0"/>
            </a:br>
            <a:r>
              <a:rPr lang="ru-RU" sz="2200" dirty="0" smtClean="0"/>
              <a:t>Далёкий свет, это взволнованный ,трогательный рассказ, раненого войной ,и первой любовью.</a:t>
            </a:r>
            <a:br>
              <a:rPr lang="ru-RU" sz="2200" dirty="0" smtClean="0"/>
            </a:br>
            <a:r>
              <a:rPr lang="ru-RU" sz="2200" dirty="0" smtClean="0"/>
              <a:t>И когда взрослеющий лирический герой в конце захватывающего драматического повествования, пережив трагедию незаслуженного позора, потеряв первую любовь-падает в траву, на землю, то…</a:t>
            </a:r>
            <a:br>
              <a:rPr lang="ru-RU" sz="2200" dirty="0" smtClean="0"/>
            </a:br>
            <a:r>
              <a:rPr lang="ru-RU" sz="2200" dirty="0" smtClean="0"/>
              <a:t/>
            </a:r>
            <a:br>
              <a:rPr lang="ru-RU" sz="2200" dirty="0" smtClean="0"/>
            </a:br>
            <a:r>
              <a:rPr lang="ru-RU" sz="2200" dirty="0" smtClean="0"/>
              <a:t>Сердечко стукало ровно, </a:t>
            </a:r>
            <a:br>
              <a:rPr lang="ru-RU" sz="2200" dirty="0" smtClean="0"/>
            </a:br>
            <a:r>
              <a:rPr lang="ru-RU" sz="2200" dirty="0" smtClean="0"/>
              <a:t>и в ответ на этот стук </a:t>
            </a:r>
            <a:br>
              <a:rPr lang="ru-RU" sz="2200" dirty="0" smtClean="0"/>
            </a:br>
            <a:r>
              <a:rPr lang="ru-RU" sz="2200" dirty="0" smtClean="0"/>
              <a:t>земля по до мной покачивалась,</a:t>
            </a:r>
            <a:br>
              <a:rPr lang="ru-RU" sz="2200" dirty="0" smtClean="0"/>
            </a:br>
            <a:r>
              <a:rPr lang="ru-RU" sz="2200" dirty="0" smtClean="0"/>
              <a:t> словно мать моя баюкала меня</a:t>
            </a:r>
            <a:r>
              <a:rPr lang="ru-RU" dirty="0" smtClean="0"/>
              <a:t/>
            </a:r>
            <a:br>
              <a:rPr lang="ru-RU" dirty="0" smtClean="0"/>
            </a:br>
            <a:r>
              <a:rPr lang="ru-RU" dirty="0" smtClean="0"/>
              <a:t>                                         </a:t>
            </a:r>
            <a:r>
              <a:rPr lang="ru-RU" sz="2700" i="1" dirty="0" err="1" smtClean="0"/>
              <a:t>В.Турукин</a:t>
            </a:r>
            <a:r>
              <a:rPr lang="ru-RU" dirty="0" smtClean="0"/>
              <a:t/>
            </a:r>
            <a:br>
              <a:rPr lang="ru-RU" dirty="0" smtClean="0"/>
            </a:br>
            <a:r>
              <a:rPr lang="ru-RU" dirty="0" smtClean="0"/>
              <a:t/>
            </a:r>
            <a:br>
              <a:rPr lang="ru-RU" dirty="0" smtClean="0"/>
            </a:br>
            <a:r>
              <a:rPr lang="ru-RU" dirty="0" smtClean="0"/>
              <a:t> </a:t>
            </a:r>
            <a:endParaRPr lang="ru-RU" dirty="0"/>
          </a:p>
        </p:txBody>
      </p:sp>
      <p:pic>
        <p:nvPicPr>
          <p:cNvPr id="6" name="Рисунок 5"/>
          <p:cNvPicPr>
            <a:picLocks noChangeAspect="1"/>
          </p:cNvPicPr>
          <p:nvPr/>
        </p:nvPicPr>
        <p:blipFill>
          <a:blip r:embed="rId2"/>
          <a:stretch>
            <a:fillRect/>
          </a:stretch>
        </p:blipFill>
        <p:spPr>
          <a:xfrm>
            <a:off x="215909" y="1089687"/>
            <a:ext cx="3162973" cy="4820574"/>
          </a:xfrm>
          <a:prstGeom prst="rect">
            <a:avLst/>
          </a:prstGeom>
        </p:spPr>
      </p:pic>
      <p:sp>
        <p:nvSpPr>
          <p:cNvPr id="2" name="Прямоугольник 1"/>
          <p:cNvSpPr/>
          <p:nvPr/>
        </p:nvSpPr>
        <p:spPr>
          <a:xfrm>
            <a:off x="2002538" y="5910261"/>
            <a:ext cx="845103" cy="369332"/>
          </a:xfrm>
          <a:prstGeom prst="rect">
            <a:avLst/>
          </a:prstGeom>
        </p:spPr>
        <p:txBody>
          <a:bodyPr wrap="none">
            <a:spAutoFit/>
          </a:bodyPr>
          <a:lstStyle/>
          <a:p>
            <a:r>
              <a:rPr lang="ru-RU" dirty="0"/>
              <a:t>1978г </a:t>
            </a:r>
          </a:p>
        </p:txBody>
      </p:sp>
      <p:pic>
        <p:nvPicPr>
          <p:cNvPr id="7" name="Рисунок 6" descr="https://otechestvo-vera.ru/wp-content/uploads/2019/07/cropped-25424047.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6972" y="365125"/>
            <a:ext cx="1816991" cy="827349"/>
          </a:xfrm>
          <a:prstGeom prst="rect">
            <a:avLst/>
          </a:prstGeom>
          <a:noFill/>
          <a:ln>
            <a:noFill/>
          </a:ln>
        </p:spPr>
      </p:pic>
      <p:sp>
        <p:nvSpPr>
          <p:cNvPr id="4" name="Прямоугольник 3"/>
          <p:cNvSpPr/>
          <p:nvPr/>
        </p:nvSpPr>
        <p:spPr>
          <a:xfrm>
            <a:off x="215909" y="0"/>
            <a:ext cx="3982180" cy="369332"/>
          </a:xfrm>
          <a:prstGeom prst="rect">
            <a:avLst/>
          </a:prstGeom>
        </p:spPr>
        <p:txBody>
          <a:bodyPr wrap="none">
            <a:spAutoFit/>
          </a:bodyPr>
          <a:lstStyle/>
          <a:p>
            <a:r>
              <a:rPr lang="ru-RU" b="1" dirty="0">
                <a:solidFill>
                  <a:srgbClr val="C00000"/>
                </a:solidFill>
              </a:rPr>
              <a:t>Перед лицом России не солгать</a:t>
            </a:r>
            <a:endParaRPr lang="ru-RU" dirty="0"/>
          </a:p>
        </p:txBody>
      </p:sp>
    </p:spTree>
    <p:extLst>
      <p:ext uri="{BB962C8B-B14F-4D97-AF65-F5344CB8AC3E}">
        <p14:creationId xmlns:p14="http://schemas.microsoft.com/office/powerpoint/2010/main" val="3055492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02310" y="386365"/>
            <a:ext cx="5670482" cy="450761"/>
          </a:xfrm>
        </p:spPr>
        <p:txBody>
          <a:bodyPr>
            <a:normAutofit fontScale="90000"/>
          </a:bodyPr>
          <a:lstStyle/>
          <a:p>
            <a:r>
              <a:rPr lang="ru-RU" b="1" dirty="0" smtClean="0"/>
              <a:t>ЗРЕЛОСТЬ</a:t>
            </a:r>
            <a:br>
              <a:rPr lang="ru-RU" b="1" dirty="0" smtClean="0"/>
            </a:br>
            <a:r>
              <a:rPr lang="ru-RU" dirty="0" smtClean="0"/>
              <a:t> </a:t>
            </a:r>
            <a:br>
              <a:rPr lang="ru-RU" dirty="0" smtClean="0"/>
            </a:br>
            <a:endParaRPr lang="ru-RU" dirty="0"/>
          </a:p>
        </p:txBody>
      </p:sp>
      <p:pic>
        <p:nvPicPr>
          <p:cNvPr id="4" name="Рисунок 3"/>
          <p:cNvPicPr>
            <a:picLocks noChangeAspect="1"/>
          </p:cNvPicPr>
          <p:nvPr/>
        </p:nvPicPr>
        <p:blipFill>
          <a:blip r:embed="rId2"/>
          <a:stretch>
            <a:fillRect/>
          </a:stretch>
        </p:blipFill>
        <p:spPr>
          <a:xfrm>
            <a:off x="424021" y="1309353"/>
            <a:ext cx="3140055" cy="4614929"/>
          </a:xfrm>
          <a:prstGeom prst="rect">
            <a:avLst/>
          </a:prstGeom>
        </p:spPr>
      </p:pic>
      <p:sp>
        <p:nvSpPr>
          <p:cNvPr id="5" name="TextBox 4"/>
          <p:cNvSpPr txBox="1"/>
          <p:nvPr/>
        </p:nvSpPr>
        <p:spPr>
          <a:xfrm>
            <a:off x="978795" y="5924282"/>
            <a:ext cx="1636175" cy="369332"/>
          </a:xfrm>
          <a:prstGeom prst="rect">
            <a:avLst/>
          </a:prstGeom>
          <a:noFill/>
        </p:spPr>
        <p:txBody>
          <a:bodyPr wrap="square" rtlCol="0">
            <a:spAutoFit/>
          </a:bodyPr>
          <a:lstStyle/>
          <a:p>
            <a:r>
              <a:rPr lang="ru-RU" dirty="0" smtClean="0"/>
              <a:t>1984</a:t>
            </a:r>
            <a:endParaRPr lang="ru-RU" dirty="0"/>
          </a:p>
        </p:txBody>
      </p:sp>
      <p:sp>
        <p:nvSpPr>
          <p:cNvPr id="6" name="TextBox 5"/>
          <p:cNvSpPr txBox="1"/>
          <p:nvPr/>
        </p:nvSpPr>
        <p:spPr>
          <a:xfrm>
            <a:off x="4095482" y="1386626"/>
            <a:ext cx="7456868" cy="5078313"/>
          </a:xfrm>
          <a:prstGeom prst="rect">
            <a:avLst/>
          </a:prstGeom>
          <a:noFill/>
        </p:spPr>
        <p:txBody>
          <a:bodyPr wrap="square" rtlCol="0">
            <a:spAutoFit/>
          </a:bodyPr>
          <a:lstStyle/>
          <a:p>
            <a:r>
              <a:rPr lang="ru-RU" dirty="0"/>
              <a:t>Эта книга-своеобразный </a:t>
            </a:r>
            <a:r>
              <a:rPr lang="ru-RU" dirty="0" smtClean="0"/>
              <a:t>итог. Выход её в свет совпал с тем временем, когда автору исполнилось бы пятьдесят лет, почти половина из которых была бы отдана поэтическому творчеству. Возможно, Игорь Алексеевич Ерёмин сам написал бы это вступление, объяснил бы читателю истоки своего творчества, своё гражданское, национальное и общечеловеческое кредо.. Но он уже ничего не скажет, кроме того, что сказано в его стихах. В апреле 1983года  Игоря Алексеевича не стало.</a:t>
            </a:r>
          </a:p>
          <a:p>
            <a:endParaRPr lang="ru-RU" dirty="0" smtClean="0"/>
          </a:p>
          <a:p>
            <a:r>
              <a:rPr lang="ru-RU" dirty="0" smtClean="0"/>
              <a:t>Не стало. Но жизнь его, как и жизнь всякого истинного поэта, продолжается. Конечно продолжается она духовно, в стихах, и в этом смысле он будет долго ещё пребывать среди живых. К нему ещё будут обращаться  за советами, ответами, сочувствием и утешением и ныне живущие ,и те, кто будет потом.</a:t>
            </a:r>
          </a:p>
          <a:p>
            <a:r>
              <a:rPr lang="ru-RU" dirty="0"/>
              <a:t> </a:t>
            </a:r>
            <a:r>
              <a:rPr lang="ru-RU" dirty="0" smtClean="0"/>
              <a:t>                                                                                  </a:t>
            </a:r>
            <a:r>
              <a:rPr lang="ru-RU" i="1" dirty="0" smtClean="0"/>
              <a:t>Николай Фотьев</a:t>
            </a:r>
            <a:r>
              <a:rPr lang="ru-RU" i="1" dirty="0"/>
              <a:t/>
            </a:r>
            <a:br>
              <a:rPr lang="ru-RU" i="1" dirty="0"/>
            </a:br>
            <a:endParaRPr lang="ru-RU" i="1" dirty="0"/>
          </a:p>
        </p:txBody>
      </p:sp>
    </p:spTree>
    <p:extLst>
      <p:ext uri="{BB962C8B-B14F-4D97-AF65-F5344CB8AC3E}">
        <p14:creationId xmlns:p14="http://schemas.microsoft.com/office/powerpoint/2010/main" val="191786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1071" y="624110"/>
            <a:ext cx="10023542" cy="1280890"/>
          </a:xfrm>
        </p:spPr>
        <p:txBody>
          <a:bodyPr>
            <a:noAutofit/>
          </a:bodyPr>
          <a:lstStyle/>
          <a:p>
            <a:r>
              <a:rPr lang="ru-RU" sz="2000" dirty="0"/>
              <a:t>В ночь с 24 на 25 апреля 1983 года </a:t>
            </a:r>
            <a:r>
              <a:rPr lang="ru-RU" sz="2000" dirty="0" smtClean="0"/>
              <a:t>Игорь Алексеевич Ерёмин умер </a:t>
            </a:r>
            <a:r>
              <a:rPr lang="ru-RU" sz="2000" dirty="0"/>
              <a:t>от острой сердечной недостаточности. </a:t>
            </a:r>
            <a:r>
              <a:rPr lang="ru-RU" sz="2000" dirty="0" smtClean="0"/>
              <a:t/>
            </a:r>
            <a:br>
              <a:rPr lang="ru-RU" sz="2000" dirty="0" smtClean="0"/>
            </a:br>
            <a:r>
              <a:rPr lang="ru-RU" sz="2000" dirty="0" smtClean="0"/>
              <a:t>По воспоминаниям друзей </a:t>
            </a:r>
            <a:r>
              <a:rPr lang="ru-RU" sz="2000" dirty="0"/>
              <a:t> </a:t>
            </a:r>
            <a:r>
              <a:rPr lang="ru-RU" sz="2000" dirty="0" smtClean="0"/>
              <a:t>похоронен </a:t>
            </a:r>
            <a:r>
              <a:rPr lang="ru-RU" sz="2000" dirty="0"/>
              <a:t>27 апреля на Вознесенском кладбище в </a:t>
            </a:r>
            <a:r>
              <a:rPr lang="ru-RU" sz="2000" dirty="0" smtClean="0"/>
              <a:t>Благовещенске.  На лево от сторожки под  №2.  рядом  с </a:t>
            </a:r>
            <a:br>
              <a:rPr lang="ru-RU" sz="2000" dirty="0" smtClean="0"/>
            </a:br>
            <a:r>
              <a:rPr lang="ru-RU" sz="2000" dirty="0" smtClean="0"/>
              <a:t>Н. </a:t>
            </a:r>
            <a:r>
              <a:rPr lang="ru-RU" sz="2000" dirty="0" err="1" smtClean="0"/>
              <a:t>Лошмановым</a:t>
            </a:r>
            <a:r>
              <a:rPr lang="ru-RU" sz="2000" dirty="0" smtClean="0"/>
              <a:t>, </a:t>
            </a:r>
            <a:r>
              <a:rPr lang="ru-RU" sz="2000" dirty="0" err="1" smtClean="0"/>
              <a:t>С.Обидион</a:t>
            </a:r>
            <a:r>
              <a:rPr lang="ru-RU" sz="2000" dirty="0" smtClean="0"/>
              <a:t> ..</a:t>
            </a:r>
            <a:endParaRPr lang="ru-RU" sz="2000" dirty="0"/>
          </a:p>
        </p:txBody>
      </p:sp>
      <p:sp>
        <p:nvSpPr>
          <p:cNvPr id="3" name="Объект 2"/>
          <p:cNvSpPr>
            <a:spLocks noGrp="1"/>
          </p:cNvSpPr>
          <p:nvPr>
            <p:ph idx="1"/>
          </p:nvPr>
        </p:nvSpPr>
        <p:spPr>
          <a:xfrm>
            <a:off x="1766855" y="2560944"/>
            <a:ext cx="4944929" cy="3777622"/>
          </a:xfrm>
          <a:ln>
            <a:solidFill>
              <a:schemeClr val="accent3">
                <a:lumMod val="75000"/>
              </a:schemeClr>
            </a:solidFill>
          </a:ln>
        </p:spPr>
        <p:txBody>
          <a:bodyPr>
            <a:normAutofit lnSpcReduction="10000"/>
          </a:bodyPr>
          <a:lstStyle/>
          <a:p>
            <a:pPr marL="0" indent="0">
              <a:buNone/>
            </a:pPr>
            <a:r>
              <a:rPr lang="ru-RU" dirty="0" smtClean="0"/>
              <a:t>……   </a:t>
            </a:r>
          </a:p>
          <a:p>
            <a:pPr marL="0" indent="0">
              <a:buNone/>
            </a:pPr>
            <a:r>
              <a:rPr lang="ru-RU" dirty="0" smtClean="0"/>
              <a:t>А </a:t>
            </a:r>
            <a:r>
              <a:rPr lang="ru-RU" dirty="0"/>
              <a:t>жизнь и вправду слишком уж мала,</a:t>
            </a:r>
          </a:p>
          <a:p>
            <a:pPr marL="0" indent="0">
              <a:buNone/>
            </a:pPr>
            <a:r>
              <a:rPr lang="ru-RU" dirty="0"/>
              <a:t>Чтобы объять по праву бесконечность.</a:t>
            </a:r>
          </a:p>
          <a:p>
            <a:pPr marL="0" indent="0">
              <a:buNone/>
            </a:pPr>
            <a:r>
              <a:rPr lang="ru-RU" dirty="0" smtClean="0"/>
              <a:t>И если всё же нам доступна вечность,</a:t>
            </a:r>
          </a:p>
          <a:p>
            <a:pPr marL="0" indent="0">
              <a:buNone/>
            </a:pPr>
            <a:r>
              <a:rPr lang="ru-RU" dirty="0" smtClean="0"/>
              <a:t>Тому </a:t>
            </a:r>
            <a:r>
              <a:rPr lang="ru-RU" dirty="0"/>
              <a:t>причиной добрые </a:t>
            </a:r>
            <a:r>
              <a:rPr lang="ru-RU" dirty="0" smtClean="0"/>
              <a:t>дела.</a:t>
            </a:r>
            <a:endParaRPr lang="ru-RU" dirty="0"/>
          </a:p>
          <a:p>
            <a:endParaRPr lang="ru-RU" dirty="0"/>
          </a:p>
          <a:p>
            <a:pPr marL="0" indent="0">
              <a:buNone/>
            </a:pPr>
            <a:r>
              <a:rPr lang="ru-RU" dirty="0"/>
              <a:t>Они и после нас трубя,</a:t>
            </a:r>
          </a:p>
          <a:p>
            <a:pPr marL="0" indent="0">
              <a:buNone/>
            </a:pPr>
            <a:r>
              <a:rPr lang="ru-RU" dirty="0"/>
              <a:t>Живут, как свет звезды дано потухшей.</a:t>
            </a:r>
          </a:p>
          <a:p>
            <a:pPr marL="0" indent="0">
              <a:buNone/>
            </a:pPr>
            <a:r>
              <a:rPr lang="ru-RU" dirty="0"/>
              <a:t>И я судьбы пока не знаю лучшей,</a:t>
            </a:r>
          </a:p>
          <a:p>
            <a:pPr marL="0" indent="0">
              <a:buNone/>
            </a:pPr>
            <a:r>
              <a:rPr lang="ru-RU" dirty="0"/>
              <a:t>Чем светом стать и пережить себя.</a:t>
            </a:r>
          </a:p>
          <a:p>
            <a:endParaRPr lang="ru-RU" dirty="0"/>
          </a:p>
        </p:txBody>
      </p:sp>
      <p:pic>
        <p:nvPicPr>
          <p:cNvPr id="4" name="Рисунок 3"/>
          <p:cNvPicPr>
            <a:picLocks noChangeAspect="1"/>
          </p:cNvPicPr>
          <p:nvPr/>
        </p:nvPicPr>
        <p:blipFill>
          <a:blip r:embed="rId2"/>
          <a:stretch>
            <a:fillRect/>
          </a:stretch>
        </p:blipFill>
        <p:spPr>
          <a:xfrm>
            <a:off x="8261245" y="2312922"/>
            <a:ext cx="2804403" cy="4273666"/>
          </a:xfrm>
          <a:prstGeom prst="rect">
            <a:avLst/>
          </a:prstGeom>
        </p:spPr>
      </p:pic>
    </p:spTree>
    <p:extLst>
      <p:ext uri="{BB962C8B-B14F-4D97-AF65-F5344CB8AC3E}">
        <p14:creationId xmlns:p14="http://schemas.microsoft.com/office/powerpoint/2010/main" val="2516031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27520" y="253043"/>
            <a:ext cx="2682399" cy="2564966"/>
          </a:xfrm>
          <a:prstGeom prst="rect">
            <a:avLst/>
          </a:prstGeom>
        </p:spPr>
      </p:pic>
      <p:pic>
        <p:nvPicPr>
          <p:cNvPr id="5" name="Рисунок 4"/>
          <p:cNvPicPr>
            <a:picLocks noChangeAspect="1"/>
          </p:cNvPicPr>
          <p:nvPr/>
        </p:nvPicPr>
        <p:blipFill>
          <a:blip r:embed="rId3"/>
          <a:stretch>
            <a:fillRect/>
          </a:stretch>
        </p:blipFill>
        <p:spPr>
          <a:xfrm>
            <a:off x="9402221" y="253043"/>
            <a:ext cx="2576358" cy="1553783"/>
          </a:xfrm>
          <a:prstGeom prst="rect">
            <a:avLst/>
          </a:prstGeom>
        </p:spPr>
      </p:pic>
      <p:pic>
        <p:nvPicPr>
          <p:cNvPr id="6" name="Рисунок 5"/>
          <p:cNvPicPr>
            <a:picLocks noChangeAspect="1"/>
          </p:cNvPicPr>
          <p:nvPr/>
        </p:nvPicPr>
        <p:blipFill>
          <a:blip r:embed="rId4"/>
          <a:stretch>
            <a:fillRect/>
          </a:stretch>
        </p:blipFill>
        <p:spPr>
          <a:xfrm>
            <a:off x="399055" y="2420984"/>
            <a:ext cx="2377929" cy="1783447"/>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t="25165" b="7605"/>
          <a:stretch/>
        </p:blipFill>
        <p:spPr>
          <a:xfrm>
            <a:off x="9629716" y="4204431"/>
            <a:ext cx="2348863" cy="2105523"/>
          </a:xfrm>
          <a:prstGeom prst="rect">
            <a:avLst/>
          </a:prstGeom>
        </p:spPr>
      </p:pic>
      <p:pic>
        <p:nvPicPr>
          <p:cNvPr id="8" name="Picture 2" descr="D:\ЕРЁМИН  И А\Афиши   Еремин\i (9).jpg"/>
          <p:cNvPicPr>
            <a:picLocks noChangeAspect="1" noChangeArrowheads="1"/>
          </p:cNvPicPr>
          <p:nvPr/>
        </p:nvPicPr>
        <p:blipFill>
          <a:blip r:embed="rId6"/>
          <a:srcRect/>
          <a:stretch>
            <a:fillRect/>
          </a:stretch>
        </p:blipFill>
        <p:spPr bwMode="auto">
          <a:xfrm>
            <a:off x="328396" y="253043"/>
            <a:ext cx="2627681" cy="1987890"/>
          </a:xfrm>
          <a:prstGeom prst="rect">
            <a:avLst/>
          </a:prstGeom>
          <a:noFill/>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9794690" y="1840786"/>
            <a:ext cx="1747079" cy="1747079"/>
          </a:xfrm>
          <a:prstGeom prst="rect">
            <a:avLst/>
          </a:prstGeom>
        </p:spPr>
      </p:pic>
      <p:sp>
        <p:nvSpPr>
          <p:cNvPr id="14" name="Прямоугольник 13"/>
          <p:cNvSpPr/>
          <p:nvPr/>
        </p:nvSpPr>
        <p:spPr>
          <a:xfrm>
            <a:off x="3375570" y="3128041"/>
            <a:ext cx="5426486" cy="369332"/>
          </a:xfrm>
          <a:prstGeom prst="rect">
            <a:avLst/>
          </a:prstGeom>
        </p:spPr>
        <p:txBody>
          <a:bodyPr wrap="none">
            <a:spAutoFit/>
          </a:bodyPr>
          <a:lstStyle/>
          <a:p>
            <a:r>
              <a:rPr lang="ru-RU" dirty="0"/>
              <a:t>«Литературная беседка</a:t>
            </a:r>
            <a:r>
              <a:rPr lang="ru-RU" dirty="0" smtClean="0"/>
              <a:t>» в Городском парке</a:t>
            </a:r>
            <a:endParaRPr lang="ru-RU" dirty="0"/>
          </a:p>
        </p:txBody>
      </p:sp>
      <p:pic>
        <p:nvPicPr>
          <p:cNvPr id="10" name="Picture 2" descr="D:\ЕРЁМИН  И А\Фото чтения СОЛДАТКА\IMG-20190713-WA0082.jpg"/>
          <p:cNvPicPr>
            <a:picLocks noChangeAspect="1" noChangeArrowheads="1"/>
          </p:cNvPicPr>
          <p:nvPr/>
        </p:nvPicPr>
        <p:blipFill>
          <a:blip r:embed="rId8"/>
          <a:srcRect/>
          <a:stretch>
            <a:fillRect/>
          </a:stretch>
        </p:blipFill>
        <p:spPr bwMode="auto">
          <a:xfrm>
            <a:off x="328396" y="4384482"/>
            <a:ext cx="2710467" cy="2032851"/>
          </a:xfrm>
          <a:prstGeom prst="rect">
            <a:avLst/>
          </a:prstGeom>
          <a:noFill/>
        </p:spPr>
      </p:pic>
      <p:pic>
        <p:nvPicPr>
          <p:cNvPr id="2" name="Рисунок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4671" y="343050"/>
            <a:ext cx="3072948" cy="2474959"/>
          </a:xfrm>
          <a:prstGeom prst="rect">
            <a:avLst/>
          </a:prstGeom>
        </p:spPr>
      </p:pic>
      <p:sp>
        <p:nvSpPr>
          <p:cNvPr id="3" name="TextBox 2"/>
          <p:cNvSpPr txBox="1"/>
          <p:nvPr/>
        </p:nvSpPr>
        <p:spPr>
          <a:xfrm>
            <a:off x="9794690" y="3727720"/>
            <a:ext cx="2183889" cy="369332"/>
          </a:xfrm>
          <a:prstGeom prst="rect">
            <a:avLst/>
          </a:prstGeom>
          <a:noFill/>
        </p:spPr>
        <p:txBody>
          <a:bodyPr wrap="square" rtlCol="0">
            <a:spAutoFit/>
          </a:bodyPr>
          <a:lstStyle/>
          <a:p>
            <a:r>
              <a:rPr lang="ru-RU" dirty="0" smtClean="0"/>
              <a:t>Парк «Патриот»</a:t>
            </a:r>
            <a:endParaRPr lang="ru-RU" dirty="0"/>
          </a:p>
        </p:txBody>
      </p:sp>
      <p:sp>
        <p:nvSpPr>
          <p:cNvPr id="11" name="TextBox 10"/>
          <p:cNvSpPr txBox="1"/>
          <p:nvPr/>
        </p:nvSpPr>
        <p:spPr>
          <a:xfrm>
            <a:off x="10008111" y="6417333"/>
            <a:ext cx="1970468" cy="369332"/>
          </a:xfrm>
          <a:prstGeom prst="rect">
            <a:avLst/>
          </a:prstGeom>
          <a:noFill/>
        </p:spPr>
        <p:txBody>
          <a:bodyPr wrap="square" rtlCol="0">
            <a:spAutoFit/>
          </a:bodyPr>
          <a:lstStyle/>
          <a:p>
            <a:r>
              <a:rPr lang="ru-RU" dirty="0" err="1"/>
              <a:t>с</a:t>
            </a:r>
            <a:r>
              <a:rPr lang="ru-RU" dirty="0" err="1" smtClean="0"/>
              <a:t>.Васильевка</a:t>
            </a:r>
            <a:endParaRPr lang="ru-RU" dirty="0"/>
          </a:p>
        </p:txBody>
      </p:sp>
      <p:pic>
        <p:nvPicPr>
          <p:cNvPr id="12" name="Рисунок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8237" y="3783170"/>
            <a:ext cx="2805223" cy="2805223"/>
          </a:xfrm>
          <a:prstGeom prst="rect">
            <a:avLst/>
          </a:prstGeom>
        </p:spPr>
      </p:pic>
      <p:pic>
        <p:nvPicPr>
          <p:cNvPr id="16" name="Рисунок 15" descr="https://i.mycdn.me/i?r=AyH4iRPQ2q0otWIFepML2LxRiY3WtvUroUQGdaVD5RslLA">
            <a:hlinkClick r:id="rId11"/>
          </p:cNvPr>
          <p:cNvPicPr/>
          <p:nvPr/>
        </p:nvPicPr>
        <p:blipFill>
          <a:blip r:embed="rId12">
            <a:extLst>
              <a:ext uri="{28A0092B-C50C-407E-A947-70E740481C1C}">
                <a14:useLocalDpi xmlns:a14="http://schemas.microsoft.com/office/drawing/2010/main" val="0"/>
              </a:ext>
            </a:extLst>
          </a:blip>
          <a:srcRect/>
          <a:stretch>
            <a:fillRect/>
          </a:stretch>
        </p:blipFill>
        <p:spPr bwMode="auto">
          <a:xfrm>
            <a:off x="5378849" y="3727720"/>
            <a:ext cx="3783920" cy="2829468"/>
          </a:xfrm>
          <a:prstGeom prst="rect">
            <a:avLst/>
          </a:prstGeom>
          <a:noFill/>
          <a:ln>
            <a:noFill/>
          </a:ln>
        </p:spPr>
      </p:pic>
    </p:spTree>
    <p:extLst>
      <p:ext uri="{BB962C8B-B14F-4D97-AF65-F5344CB8AC3E}">
        <p14:creationId xmlns:p14="http://schemas.microsoft.com/office/powerpoint/2010/main" val="543703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1971" y="296214"/>
            <a:ext cx="5486027" cy="6401329"/>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5125" y="180303"/>
            <a:ext cx="4954073" cy="3715555"/>
          </a:xfrm>
          <a:prstGeom prst="rect">
            <a:avLst/>
          </a:prstGeom>
        </p:spPr>
      </p:pic>
      <p:sp>
        <p:nvSpPr>
          <p:cNvPr id="6" name="Прямоугольник 5"/>
          <p:cNvSpPr/>
          <p:nvPr/>
        </p:nvSpPr>
        <p:spPr>
          <a:xfrm>
            <a:off x="7143481" y="4454742"/>
            <a:ext cx="4267201" cy="1477328"/>
          </a:xfrm>
          <a:prstGeom prst="rect">
            <a:avLst/>
          </a:prstGeom>
        </p:spPr>
        <p:txBody>
          <a:bodyPr wrap="square">
            <a:spAutoFit/>
          </a:bodyPr>
          <a:lstStyle/>
          <a:p>
            <a:r>
              <a:rPr lang="ru-RU" dirty="0"/>
              <a:t>А он душою окрылённый</a:t>
            </a:r>
          </a:p>
          <a:p>
            <a:r>
              <a:rPr lang="ru-RU" dirty="0"/>
              <a:t>Всё шел во тьме, как света луч</a:t>
            </a:r>
          </a:p>
          <a:p>
            <a:r>
              <a:rPr lang="ru-RU" dirty="0"/>
              <a:t>Людьми не понят, не прощён,</a:t>
            </a:r>
          </a:p>
          <a:p>
            <a:r>
              <a:rPr lang="ru-RU" dirty="0"/>
              <a:t>Для многих слишком он колюч</a:t>
            </a:r>
          </a:p>
          <a:p>
            <a:r>
              <a:rPr lang="ru-RU" dirty="0"/>
              <a:t>                            Николай Дегтярев</a:t>
            </a:r>
          </a:p>
        </p:txBody>
      </p:sp>
    </p:spTree>
    <p:extLst>
      <p:ext uri="{BB962C8B-B14F-4D97-AF65-F5344CB8AC3E}">
        <p14:creationId xmlns:p14="http://schemas.microsoft.com/office/powerpoint/2010/main" val="4093626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202547" y="146497"/>
            <a:ext cx="6160394" cy="646331"/>
          </a:xfrm>
          <a:prstGeom prst="rect">
            <a:avLst/>
          </a:prstGeom>
        </p:spPr>
        <p:txBody>
          <a:bodyPr wrap="square">
            <a:spAutoFit/>
          </a:bodyPr>
          <a:lstStyle/>
          <a:p>
            <a:r>
              <a:rPr lang="ru-RU" dirty="0" smtClean="0">
                <a:latin typeface="Arial" charset="0"/>
              </a:rPr>
              <a:t>Создали передвижной  музей «Литературный багаж Игоря Ерёмина»</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45" y="306990"/>
            <a:ext cx="2399651" cy="1796189"/>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r="14821"/>
          <a:stretch/>
        </p:blipFill>
        <p:spPr>
          <a:xfrm>
            <a:off x="2913029" y="960015"/>
            <a:ext cx="3126684" cy="2061903"/>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889" y="130132"/>
            <a:ext cx="2066570" cy="1552353"/>
          </a:xfrm>
          <a:prstGeom prst="rect">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t="16463"/>
          <a:stretch/>
        </p:blipFill>
        <p:spPr>
          <a:xfrm>
            <a:off x="6321346" y="1220068"/>
            <a:ext cx="2819073" cy="1766222"/>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9752" y="1650687"/>
            <a:ext cx="2245217" cy="1683913"/>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2913029" y="3839529"/>
            <a:ext cx="2453911" cy="2453911"/>
          </a:xfrm>
          <a:prstGeom prst="rect">
            <a:avLst/>
          </a:prstGeom>
        </p:spPr>
      </p:pic>
      <p:pic>
        <p:nvPicPr>
          <p:cNvPr id="13" name="Рисунок 12"/>
          <p:cNvPicPr>
            <a:picLocks noChangeAspect="1"/>
          </p:cNvPicPr>
          <p:nvPr/>
        </p:nvPicPr>
        <p:blipFill rotWithShape="1">
          <a:blip r:embed="rId8" cstate="print">
            <a:extLst>
              <a:ext uri="{28A0092B-C50C-407E-A947-70E740481C1C}">
                <a14:useLocalDpi xmlns:a14="http://schemas.microsoft.com/office/drawing/2010/main" val="0"/>
              </a:ext>
            </a:extLst>
          </a:blip>
          <a:srcRect t="17090"/>
          <a:stretch/>
        </p:blipFill>
        <p:spPr>
          <a:xfrm>
            <a:off x="6362942" y="3990535"/>
            <a:ext cx="2682460" cy="2224048"/>
          </a:xfrm>
          <a:prstGeom prst="rect">
            <a:avLst/>
          </a:prstGeom>
        </p:spPr>
      </p:pic>
      <p:pic>
        <p:nvPicPr>
          <p:cNvPr id="17" name="Рисунок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3318" y="5102559"/>
            <a:ext cx="2340588" cy="1755441"/>
          </a:xfrm>
          <a:prstGeom prst="rect">
            <a:avLst/>
          </a:prstGeom>
        </p:spPr>
      </p:pic>
      <p:pic>
        <p:nvPicPr>
          <p:cNvPr id="19" name="Рисунок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1745" y="2504492"/>
            <a:ext cx="2562391" cy="1921793"/>
          </a:xfrm>
          <a:prstGeom prst="rect">
            <a:avLst/>
          </a:prstGeom>
        </p:spPr>
      </p:pic>
      <p:pic>
        <p:nvPicPr>
          <p:cNvPr id="4" name="Рисунок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43889" y="3370674"/>
            <a:ext cx="2261080" cy="1695811"/>
          </a:xfrm>
          <a:prstGeom prst="rect">
            <a:avLst/>
          </a:prstGeom>
        </p:spPr>
      </p:pic>
      <p:pic>
        <p:nvPicPr>
          <p:cNvPr id="14" name="Рисунок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316" y="4510627"/>
            <a:ext cx="2276292" cy="2276292"/>
          </a:xfrm>
          <a:prstGeom prst="rect">
            <a:avLst/>
          </a:prstGeom>
        </p:spPr>
      </p:pic>
    </p:spTree>
    <p:extLst>
      <p:ext uri="{BB962C8B-B14F-4D97-AF65-F5344CB8AC3E}">
        <p14:creationId xmlns:p14="http://schemas.microsoft.com/office/powerpoint/2010/main" val="12693210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dirty="0" smtClean="0"/>
              <a:t>Экспонаты </a:t>
            </a:r>
            <a:br>
              <a:rPr lang="ru-RU" dirty="0" smtClean="0"/>
            </a:br>
            <a:r>
              <a:rPr lang="ru-RU" dirty="0" smtClean="0"/>
              <a:t> «Литературного багажа Игоря Ерёмина»</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2925" y="1953693"/>
            <a:ext cx="2498033" cy="1703580"/>
          </a:xfrm>
          <a:prstGeom prst="rect">
            <a:avLst/>
          </a:prstGeom>
        </p:spPr>
      </p:pic>
      <p:pic>
        <p:nvPicPr>
          <p:cNvPr id="5" name="Рисунок 4"/>
          <p:cNvPicPr/>
          <p:nvPr/>
        </p:nvPicPr>
        <p:blipFill>
          <a:blip r:embed="rId3" cstate="print">
            <a:extLst>
              <a:ext uri="{28A0092B-C50C-407E-A947-70E740481C1C}">
                <a14:useLocalDpi xmlns:a14="http://schemas.microsoft.com/office/drawing/2010/main" val="0"/>
              </a:ext>
            </a:extLst>
          </a:blip>
          <a:stretch>
            <a:fillRect/>
          </a:stretch>
        </p:blipFill>
        <p:spPr>
          <a:xfrm>
            <a:off x="9121719" y="5024027"/>
            <a:ext cx="2554310" cy="971975"/>
          </a:xfrm>
          <a:prstGeom prst="rect">
            <a:avLst/>
          </a:prstGeom>
        </p:spPr>
      </p:pic>
      <p:sp>
        <p:nvSpPr>
          <p:cNvPr id="3" name="Прямоугольник 2"/>
          <p:cNvSpPr/>
          <p:nvPr/>
        </p:nvSpPr>
        <p:spPr>
          <a:xfrm>
            <a:off x="9121719" y="6102247"/>
            <a:ext cx="2448106" cy="369332"/>
          </a:xfrm>
          <a:prstGeom prst="rect">
            <a:avLst/>
          </a:prstGeom>
        </p:spPr>
        <p:txBody>
          <a:bodyPr wrap="none">
            <a:spAutoFit/>
          </a:bodyPr>
          <a:lstStyle/>
          <a:p>
            <a:r>
              <a:rPr lang="ru-RU" b="1" dirty="0">
                <a:solidFill>
                  <a:srgbClr val="FF0000"/>
                </a:solidFill>
              </a:rPr>
              <a:t>ГУБНАЯ ГАРМОШКА</a:t>
            </a:r>
            <a:endParaRPr lang="ru-RU" dirty="0">
              <a:solidFill>
                <a:srgbClr val="FF0000"/>
              </a:solidFill>
            </a:endParaRPr>
          </a:p>
        </p:txBody>
      </p:sp>
      <p:pic>
        <p:nvPicPr>
          <p:cNvPr id="6" name="Рисунок 5" descr="C:\Users\Ольга\Desktop\Мероприятие 2021г декабрь\4 июня 2021г\IMG-20210604-WA007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783" y="2194257"/>
            <a:ext cx="2106609" cy="1977163"/>
          </a:xfrm>
          <a:prstGeom prst="rect">
            <a:avLst/>
          </a:prstGeom>
          <a:noFill/>
          <a:ln>
            <a:noFill/>
          </a:ln>
        </p:spPr>
      </p:pic>
      <p:sp>
        <p:nvSpPr>
          <p:cNvPr id="7" name="TextBox 6"/>
          <p:cNvSpPr txBox="1"/>
          <p:nvPr/>
        </p:nvSpPr>
        <p:spPr>
          <a:xfrm>
            <a:off x="219783" y="1711025"/>
            <a:ext cx="2373142" cy="369332"/>
          </a:xfrm>
          <a:prstGeom prst="rect">
            <a:avLst/>
          </a:prstGeom>
          <a:noFill/>
        </p:spPr>
        <p:txBody>
          <a:bodyPr wrap="square" rtlCol="0">
            <a:spAutoFit/>
          </a:bodyPr>
          <a:lstStyle/>
          <a:p>
            <a:r>
              <a:rPr lang="ru-RU" dirty="0" smtClean="0"/>
              <a:t>Всё дело в шляпе!</a:t>
            </a:r>
            <a:endParaRPr lang="ru-RU" dirty="0"/>
          </a:p>
        </p:txBody>
      </p:sp>
      <p:sp>
        <p:nvSpPr>
          <p:cNvPr id="9" name="TextBox 8"/>
          <p:cNvSpPr txBox="1"/>
          <p:nvPr/>
        </p:nvSpPr>
        <p:spPr>
          <a:xfrm>
            <a:off x="579550" y="5179320"/>
            <a:ext cx="2889385" cy="369332"/>
          </a:xfrm>
          <a:prstGeom prst="rect">
            <a:avLst/>
          </a:prstGeom>
          <a:noFill/>
        </p:spPr>
        <p:txBody>
          <a:bodyPr wrap="square" rtlCol="0">
            <a:spAutoFit/>
          </a:bodyPr>
          <a:lstStyle/>
          <a:p>
            <a:r>
              <a:rPr lang="ru-RU" dirty="0" smtClean="0"/>
              <a:t>Подстаканник </a:t>
            </a:r>
            <a:endParaRPr lang="ru-RU" dirty="0"/>
          </a:p>
        </p:txBody>
      </p:sp>
      <p:sp>
        <p:nvSpPr>
          <p:cNvPr id="10" name="TextBox 9"/>
          <p:cNvSpPr txBox="1"/>
          <p:nvPr/>
        </p:nvSpPr>
        <p:spPr>
          <a:xfrm>
            <a:off x="4881534" y="5161192"/>
            <a:ext cx="2743200" cy="369332"/>
          </a:xfrm>
          <a:prstGeom prst="rect">
            <a:avLst/>
          </a:prstGeom>
          <a:noFill/>
        </p:spPr>
        <p:txBody>
          <a:bodyPr wrap="square" rtlCol="0">
            <a:spAutoFit/>
          </a:bodyPr>
          <a:lstStyle/>
          <a:p>
            <a:r>
              <a:rPr lang="ru-RU" dirty="0" smtClean="0"/>
              <a:t>Картины </a:t>
            </a:r>
            <a:endParaRPr lang="ru-RU" dirty="0"/>
          </a:p>
        </p:txBody>
      </p:sp>
      <p:pic>
        <p:nvPicPr>
          <p:cNvPr id="8" name="Picture 2" descr="C:\Users\134E~1\AppData\Local\Temp\Rar$DRa2528.12270\Фото И.Еремина от дочери Светланы\img224.jpg"/>
          <p:cNvPicPr>
            <a:picLocks noChangeAspect="1" noChangeArrowheads="1"/>
          </p:cNvPicPr>
          <p:nvPr/>
        </p:nvPicPr>
        <p:blipFill>
          <a:blip r:embed="rId5"/>
          <a:srcRect l="7565" r="3551" b="9090"/>
          <a:stretch>
            <a:fillRect/>
          </a:stretch>
        </p:blipFill>
        <p:spPr bwMode="auto">
          <a:xfrm>
            <a:off x="6288425" y="1711026"/>
            <a:ext cx="1419851" cy="1366712"/>
          </a:xfrm>
          <a:prstGeom prst="rect">
            <a:avLst/>
          </a:prstGeom>
          <a:noFill/>
        </p:spPr>
      </p:pic>
      <p:sp>
        <p:nvSpPr>
          <p:cNvPr id="11" name="TextBox 10"/>
          <p:cNvSpPr txBox="1"/>
          <p:nvPr/>
        </p:nvSpPr>
        <p:spPr>
          <a:xfrm>
            <a:off x="9471934" y="3021701"/>
            <a:ext cx="3408665" cy="369332"/>
          </a:xfrm>
          <a:prstGeom prst="rect">
            <a:avLst/>
          </a:prstGeom>
          <a:noFill/>
        </p:spPr>
        <p:txBody>
          <a:bodyPr wrap="square" rtlCol="0">
            <a:spAutoFit/>
          </a:bodyPr>
          <a:lstStyle/>
          <a:p>
            <a:r>
              <a:rPr lang="ru-RU" dirty="0" smtClean="0"/>
              <a:t>Наливная ручка </a:t>
            </a:r>
            <a:endParaRPr lang="ru-RU" dirty="0"/>
          </a:p>
        </p:txBody>
      </p:sp>
      <p:sp>
        <p:nvSpPr>
          <p:cNvPr id="12" name="TextBox 11"/>
          <p:cNvSpPr txBox="1"/>
          <p:nvPr/>
        </p:nvSpPr>
        <p:spPr>
          <a:xfrm>
            <a:off x="734938" y="4236905"/>
            <a:ext cx="2060620" cy="369332"/>
          </a:xfrm>
          <a:prstGeom prst="rect">
            <a:avLst/>
          </a:prstGeom>
          <a:noFill/>
        </p:spPr>
        <p:txBody>
          <a:bodyPr wrap="square" rtlCol="0">
            <a:spAutoFit/>
          </a:bodyPr>
          <a:lstStyle/>
          <a:p>
            <a:r>
              <a:rPr lang="ru-RU" dirty="0" smtClean="0"/>
              <a:t>шляпа</a:t>
            </a:r>
            <a:endParaRPr lang="ru-RU" dirty="0"/>
          </a:p>
        </p:txBody>
      </p:sp>
      <p:sp>
        <p:nvSpPr>
          <p:cNvPr id="13" name="TextBox 12"/>
          <p:cNvSpPr txBox="1"/>
          <p:nvPr/>
        </p:nvSpPr>
        <p:spPr>
          <a:xfrm>
            <a:off x="2430019" y="3728840"/>
            <a:ext cx="3234857" cy="1200329"/>
          </a:xfrm>
          <a:prstGeom prst="rect">
            <a:avLst/>
          </a:prstGeom>
          <a:noFill/>
        </p:spPr>
        <p:txBody>
          <a:bodyPr wrap="square" rtlCol="0">
            <a:spAutoFit/>
          </a:bodyPr>
          <a:lstStyle/>
          <a:p>
            <a:r>
              <a:rPr lang="ru-RU" dirty="0" smtClean="0"/>
              <a:t>Рукописная тетрадь со стихами </a:t>
            </a:r>
            <a:r>
              <a:rPr lang="ru-RU" dirty="0" err="1" smtClean="0"/>
              <a:t>И.Ерёмина</a:t>
            </a:r>
            <a:r>
              <a:rPr lang="ru-RU" dirty="0" smtClean="0"/>
              <a:t>   от Светланы Игоревны Ерёминой</a:t>
            </a:r>
            <a:endParaRPr lang="ru-RU" dirty="0"/>
          </a:p>
        </p:txBody>
      </p:sp>
      <p:sp>
        <p:nvSpPr>
          <p:cNvPr id="14" name="TextBox 13"/>
          <p:cNvSpPr txBox="1"/>
          <p:nvPr/>
        </p:nvSpPr>
        <p:spPr>
          <a:xfrm flipH="1">
            <a:off x="6051183" y="4330868"/>
            <a:ext cx="2165705" cy="369332"/>
          </a:xfrm>
          <a:prstGeom prst="rect">
            <a:avLst/>
          </a:prstGeom>
          <a:noFill/>
        </p:spPr>
        <p:txBody>
          <a:bodyPr wrap="square" rtlCol="0">
            <a:spAutoFit/>
          </a:bodyPr>
          <a:lstStyle/>
          <a:p>
            <a:r>
              <a:rPr lang="ru-RU" dirty="0" smtClean="0"/>
              <a:t>фотографии</a:t>
            </a:r>
            <a:endParaRPr lang="ru-RU" dirty="0"/>
          </a:p>
        </p:txBody>
      </p:sp>
      <p:pic>
        <p:nvPicPr>
          <p:cNvPr id="15" name="Рисунок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94930">
            <a:off x="5461249" y="2563978"/>
            <a:ext cx="1707284" cy="1221947"/>
          </a:xfrm>
          <a:prstGeom prst="rect">
            <a:avLst/>
          </a:prstGeom>
        </p:spPr>
      </p:pic>
      <p:pic>
        <p:nvPicPr>
          <p:cNvPr id="16" name="Рисунок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55145">
            <a:off x="7042784" y="2393677"/>
            <a:ext cx="1228997" cy="1625380"/>
          </a:xfrm>
          <a:prstGeom prst="rect">
            <a:avLst/>
          </a:prstGeom>
        </p:spPr>
      </p:pic>
      <p:pic>
        <p:nvPicPr>
          <p:cNvPr id="17" name="Рисунок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897" y="2877729"/>
            <a:ext cx="920312" cy="1293691"/>
          </a:xfrm>
          <a:prstGeom prst="rect">
            <a:avLst/>
          </a:prstGeom>
        </p:spPr>
      </p:pic>
      <p:pic>
        <p:nvPicPr>
          <p:cNvPr id="18" name="Рисунок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9957" y="3587912"/>
            <a:ext cx="929820" cy="651008"/>
          </a:xfrm>
          <a:prstGeom prst="rect">
            <a:avLst/>
          </a:prstGeom>
        </p:spPr>
      </p:pic>
      <p:pic>
        <p:nvPicPr>
          <p:cNvPr id="19" name="Рисунок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42631" y="3710871"/>
            <a:ext cx="965539" cy="724154"/>
          </a:xfrm>
          <a:prstGeom prst="rect">
            <a:avLst/>
          </a:prstGeom>
        </p:spPr>
      </p:pic>
    </p:spTree>
    <p:extLst>
      <p:ext uri="{BB962C8B-B14F-4D97-AF65-F5344CB8AC3E}">
        <p14:creationId xmlns:p14="http://schemas.microsoft.com/office/powerpoint/2010/main" val="3162120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1600" dirty="0">
                <a:latin typeface="Arial" charset="0"/>
              </a:rPr>
              <a:t>С 1979года по 1984 год  Игорь Ерёмин проживал в Благовещенске по </a:t>
            </a:r>
            <a:br>
              <a:rPr lang="ru-RU" sz="1600" dirty="0">
                <a:latin typeface="Arial" charset="0"/>
              </a:rPr>
            </a:br>
            <a:r>
              <a:rPr lang="ru-RU" sz="1600" dirty="0" smtClean="0">
                <a:latin typeface="Arial" charset="0"/>
              </a:rPr>
              <a:t>ул. </a:t>
            </a:r>
            <a:r>
              <a:rPr lang="ru-RU" sz="1600" dirty="0">
                <a:latin typeface="Arial" charset="0"/>
              </a:rPr>
              <a:t>Красноармейская 194,  где в 2014 году ему тоже установили мемориальную доску.</a:t>
            </a:r>
            <a:br>
              <a:rPr lang="ru-RU" sz="1600" dirty="0">
                <a:latin typeface="Arial" charset="0"/>
              </a:rPr>
            </a:br>
            <a:endParaRPr lang="ru-RU" sz="1600" dirty="0"/>
          </a:p>
        </p:txBody>
      </p:sp>
      <p:sp>
        <p:nvSpPr>
          <p:cNvPr id="6" name="Объект 5"/>
          <p:cNvSpPr>
            <a:spLocks noGrp="1"/>
          </p:cNvSpPr>
          <p:nvPr>
            <p:ph sz="quarter" idx="4"/>
          </p:nvPr>
        </p:nvSpPr>
        <p:spPr>
          <a:xfrm>
            <a:off x="7048767" y="3503940"/>
            <a:ext cx="4668728" cy="2317311"/>
          </a:xfrm>
        </p:spPr>
        <p:txBody>
          <a:bodyPr>
            <a:normAutofit/>
          </a:bodyPr>
          <a:lstStyle/>
          <a:p>
            <a:r>
              <a:rPr lang="ru-RU" dirty="0" smtClean="0"/>
              <a:t>В </a:t>
            </a:r>
            <a:r>
              <a:rPr lang="ru-RU" dirty="0"/>
              <a:t>Литературно-краеведческом музее </a:t>
            </a:r>
            <a:r>
              <a:rPr lang="ru-RU" dirty="0">
                <a:solidFill>
                  <a:schemeClr val="tx1"/>
                </a:solidFill>
                <a:hlinkClick r:id="rId2"/>
              </a:rPr>
              <a:t>БГПУ</a:t>
            </a:r>
            <a:r>
              <a:rPr lang="ru-RU" dirty="0">
                <a:solidFill>
                  <a:schemeClr val="tx1"/>
                </a:solidFill>
              </a:rPr>
              <a:t> </a:t>
            </a:r>
            <a:r>
              <a:rPr lang="ru-RU" dirty="0"/>
              <a:t>им. А. В. Лосева (ЛКМБГПУ) представлены в экспозиции поэтические сборники с автографами Ерёмина Игоря Алексеевича, подаренные Николаю Ивановичу Фотьеву и Ивану Михайловичу </a:t>
            </a:r>
            <a:r>
              <a:rPr lang="ru-RU" dirty="0" err="1"/>
              <a:t>Полтавцеву</a:t>
            </a:r>
            <a:r>
              <a:rPr lang="ru-RU" dirty="0"/>
              <a:t>. </a:t>
            </a:r>
            <a:endParaRPr lang="ru-RU" baseline="30000" dirty="0" smtClean="0">
              <a:hlinkClick r:id="rId3"/>
            </a:endParaRPr>
          </a:p>
        </p:txBody>
      </p:sp>
      <p:pic>
        <p:nvPicPr>
          <p:cNvPr id="7" name="Picture 3" descr="D:\ЕРЁМИН  И А\Игорь Еремин\фото -Доска Еремину и Филатову\У ЕРЕМИНА\veb-tabl.jpg"/>
          <p:cNvPicPr>
            <a:picLocks noGrp="1" noChangeAspect="1" noChangeArrowheads="1"/>
          </p:cNvPicPr>
          <p:nvPr>
            <p:ph sz="half" idx="2"/>
          </p:nvPr>
        </p:nvPicPr>
        <p:blipFill>
          <a:blip r:embed="rId4"/>
          <a:srcRect l="19261" r="13968"/>
          <a:stretch>
            <a:fillRect/>
          </a:stretch>
        </p:blipFill>
        <p:spPr bwMode="auto">
          <a:xfrm>
            <a:off x="467484" y="1264555"/>
            <a:ext cx="2405318" cy="2404561"/>
          </a:xfrm>
          <a:prstGeom prst="rect">
            <a:avLst/>
          </a:prstGeom>
          <a:noFill/>
        </p:spPr>
      </p:pic>
      <p:sp>
        <p:nvSpPr>
          <p:cNvPr id="4" name="Прямоугольник 3"/>
          <p:cNvSpPr/>
          <p:nvPr/>
        </p:nvSpPr>
        <p:spPr>
          <a:xfrm>
            <a:off x="693090" y="3827918"/>
            <a:ext cx="3799668" cy="3323987"/>
          </a:xfrm>
          <a:prstGeom prst="rect">
            <a:avLst/>
          </a:prstGeom>
        </p:spPr>
        <p:txBody>
          <a:bodyPr wrap="square">
            <a:spAutoFit/>
          </a:bodyPr>
          <a:lstStyle/>
          <a:p>
            <a:r>
              <a:rPr lang="ru-RU" sz="1600" dirty="0"/>
              <a:t>Вторую мемориальную доску установили 4 июня 2015 года в Благовещенске на Красноармейской улице, 194. Инициатором выступила Амурская областная общественная писательская организация. Доска была установлена за счёт средств муниципального гранта «Прогулка по литературной тропе столицы Приамурья».</a:t>
            </a:r>
          </a:p>
          <a:p>
            <a:endParaRPr lang="ru-RU" dirty="0"/>
          </a:p>
        </p:txBody>
      </p:sp>
      <p:pic>
        <p:nvPicPr>
          <p:cNvPr id="3" name="Рисунок 2"/>
          <p:cNvPicPr>
            <a:picLocks noChangeAspect="1"/>
          </p:cNvPicPr>
          <p:nvPr/>
        </p:nvPicPr>
        <p:blipFill rotWithShape="1">
          <a:blip r:embed="rId5" cstate="print">
            <a:extLst>
              <a:ext uri="{28A0092B-C50C-407E-A947-70E740481C1C}">
                <a14:useLocalDpi xmlns:a14="http://schemas.microsoft.com/office/drawing/2010/main" val="0"/>
              </a:ext>
            </a:extLst>
          </a:blip>
          <a:srcRect t="22636" b="26512"/>
          <a:stretch/>
        </p:blipFill>
        <p:spPr>
          <a:xfrm>
            <a:off x="7655861" y="1458046"/>
            <a:ext cx="2975617" cy="2017577"/>
          </a:xfrm>
          <a:prstGeom prst="rect">
            <a:avLst/>
          </a:prstGeom>
        </p:spPr>
      </p:pic>
      <p:pic>
        <p:nvPicPr>
          <p:cNvPr id="5" name="Рисунок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9312" y="1612115"/>
            <a:ext cx="2583417" cy="3444556"/>
          </a:xfrm>
          <a:prstGeom prst="rect">
            <a:avLst/>
          </a:prstGeom>
        </p:spPr>
      </p:pic>
    </p:spTree>
    <p:extLst>
      <p:ext uri="{BB962C8B-B14F-4D97-AF65-F5344CB8AC3E}">
        <p14:creationId xmlns:p14="http://schemas.microsoft.com/office/powerpoint/2010/main" val="57965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49515" y="469563"/>
            <a:ext cx="10031623" cy="2222121"/>
          </a:xfrm>
        </p:spPr>
        <p:txBody>
          <a:bodyPr>
            <a:normAutofit fontScale="90000"/>
          </a:bodyPr>
          <a:lstStyle/>
          <a:p>
            <a:r>
              <a:rPr lang="ru-RU" b="1" i="1" dirty="0"/>
              <a:t>Мы благодарим </a:t>
            </a:r>
            <a:r>
              <a:rPr lang="ru-RU" b="1" i="1" dirty="0" smtClean="0"/>
              <a:t>БГПУ в лице </a:t>
            </a:r>
            <a:r>
              <a:rPr lang="ru-RU" b="1" i="1" dirty="0" err="1" smtClean="0"/>
              <a:t>А.Урманова</a:t>
            </a:r>
            <a:r>
              <a:rPr lang="ru-RU" b="1" i="1" dirty="0" smtClean="0"/>
              <a:t> и лично </a:t>
            </a:r>
            <a:r>
              <a:rPr lang="ru-RU" b="1" i="1" dirty="0" err="1" smtClean="0"/>
              <a:t>И.С.Назарову</a:t>
            </a:r>
            <a:r>
              <a:rPr lang="ru-RU" b="1" i="1" dirty="0" smtClean="0"/>
              <a:t> </a:t>
            </a:r>
            <a:r>
              <a:rPr lang="ru-RU" b="1" i="1" dirty="0"/>
              <a:t>за сотрудничество. </a:t>
            </a:r>
            <a:r>
              <a:rPr lang="ru-RU" b="1" i="1" dirty="0" smtClean="0"/>
              <a:t/>
            </a:r>
            <a:br>
              <a:rPr lang="ru-RU" b="1" i="1" dirty="0" smtClean="0"/>
            </a:br>
            <a:r>
              <a:rPr lang="ru-RU" b="1" i="1" dirty="0" smtClean="0"/>
              <a:t>Мы </a:t>
            </a:r>
            <a:r>
              <a:rPr lang="ru-RU" b="1" i="1" dirty="0"/>
              <a:t>продолжаем работать по этой теме в архивах нашей области.</a:t>
            </a:r>
            <a:br>
              <a:rPr lang="ru-RU" b="1" i="1" dirty="0"/>
            </a:br>
            <a:endParaRPr lang="ru-RU" dirty="0"/>
          </a:p>
        </p:txBody>
      </p:sp>
      <p:sp>
        <p:nvSpPr>
          <p:cNvPr id="4" name="Объект 3"/>
          <p:cNvSpPr>
            <a:spLocks noGrp="1"/>
          </p:cNvSpPr>
          <p:nvPr>
            <p:ph sz="half" idx="2"/>
          </p:nvPr>
        </p:nvSpPr>
        <p:spPr>
          <a:xfrm>
            <a:off x="1649515" y="2691684"/>
            <a:ext cx="4342893" cy="3354060"/>
          </a:xfrm>
        </p:spPr>
        <p:txBody>
          <a:bodyPr/>
          <a:lstStyle/>
          <a:p>
            <a:pPr marL="0" indent="0">
              <a:buNone/>
            </a:pPr>
            <a:r>
              <a:rPr lang="ru-RU" dirty="0">
                <a:latin typeface="Arial" charset="0"/>
              </a:rPr>
              <a:t>Наша цель: </a:t>
            </a:r>
            <a:endParaRPr lang="ru-RU" dirty="0" smtClean="0">
              <a:latin typeface="Arial" charset="0"/>
            </a:endParaRPr>
          </a:p>
          <a:p>
            <a:r>
              <a:rPr lang="ru-RU" dirty="0" smtClean="0">
                <a:latin typeface="Arial" charset="0"/>
              </a:rPr>
              <a:t>Продолжить </a:t>
            </a:r>
            <a:r>
              <a:rPr lang="ru-RU" dirty="0">
                <a:latin typeface="Arial" charset="0"/>
              </a:rPr>
              <a:t>исследования </a:t>
            </a:r>
            <a:r>
              <a:rPr lang="ru-RU" dirty="0" smtClean="0">
                <a:latin typeface="Arial" charset="0"/>
              </a:rPr>
              <a:t> биографии и творчество Игоря Алексеевича Ерёмина </a:t>
            </a:r>
            <a:r>
              <a:rPr lang="ru-RU" dirty="0">
                <a:latin typeface="Arial" charset="0"/>
              </a:rPr>
              <a:t>. </a:t>
            </a:r>
            <a:endParaRPr lang="ru-RU" dirty="0" smtClean="0">
              <a:latin typeface="Arial" charset="0"/>
            </a:endParaRPr>
          </a:p>
          <a:p>
            <a:pPr marL="0" indent="0">
              <a:buNone/>
            </a:pPr>
            <a:endParaRPr lang="ru-RU" dirty="0"/>
          </a:p>
        </p:txBody>
      </p:sp>
      <p:sp>
        <p:nvSpPr>
          <p:cNvPr id="3" name="Объект 2"/>
          <p:cNvSpPr>
            <a:spLocks noGrp="1"/>
          </p:cNvSpPr>
          <p:nvPr>
            <p:ph sz="quarter" idx="4"/>
          </p:nvPr>
        </p:nvSpPr>
        <p:spPr/>
        <p:txBody>
          <a:bodyPr/>
          <a:lstStyle/>
          <a:p>
            <a:pPr marL="0" indent="0">
              <a:buNone/>
            </a:pPr>
            <a:r>
              <a:rPr lang="ru-RU" dirty="0" smtClean="0"/>
              <a:t>     Наши задачи:</a:t>
            </a:r>
          </a:p>
          <a:p>
            <a:r>
              <a:rPr lang="ru-RU" dirty="0"/>
              <a:t>Создать новый сборник произведений  Игоря Ерёмина, продолжать проводить ежегодные Ерёминские чтения  17 сентября . </a:t>
            </a:r>
          </a:p>
          <a:p>
            <a:r>
              <a:rPr lang="ru-RU" dirty="0"/>
              <a:t> Установить точное место захоронения.</a:t>
            </a:r>
          </a:p>
          <a:p>
            <a:endParaRPr lang="ru-RU" dirty="0"/>
          </a:p>
        </p:txBody>
      </p:sp>
    </p:spTree>
    <p:extLst>
      <p:ext uri="{BB962C8B-B14F-4D97-AF65-F5344CB8AC3E}">
        <p14:creationId xmlns:p14="http://schemas.microsoft.com/office/powerpoint/2010/main" val="2843183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573619" y="1528901"/>
            <a:ext cx="3572539" cy="4401205"/>
          </a:xfrm>
          <a:prstGeom prst="rect">
            <a:avLst/>
          </a:prstGeom>
        </p:spPr>
        <p:txBody>
          <a:bodyPr wrap="square">
            <a:spAutoFit/>
          </a:bodyPr>
          <a:lstStyle/>
          <a:p>
            <a:pPr algn="just">
              <a:spcAft>
                <a:spcPts val="0"/>
              </a:spcAft>
            </a:pPr>
            <a:r>
              <a:rPr lang="ru-RU" sz="2000" dirty="0">
                <a:latin typeface="Times New Roman" panose="02020603050405020304" pitchFamily="18" charset="0"/>
                <a:ea typeface="Times New Roman" panose="02020603050405020304" pitchFamily="18" charset="0"/>
              </a:rPr>
              <a:t>Вроде тучки озорницы</a:t>
            </a:r>
          </a:p>
          <a:p>
            <a:pPr algn="just">
              <a:spcAft>
                <a:spcPts val="0"/>
              </a:spcAft>
            </a:pPr>
            <a:r>
              <a:rPr lang="ru-RU" sz="2000" dirty="0">
                <a:latin typeface="Times New Roman" panose="02020603050405020304" pitchFamily="18" charset="0"/>
                <a:ea typeface="Times New Roman" panose="02020603050405020304" pitchFamily="18" charset="0"/>
              </a:rPr>
              <a:t>Занавеска на окне </a:t>
            </a:r>
          </a:p>
          <a:p>
            <a:pPr algn="just">
              <a:spcAft>
                <a:spcPts val="0"/>
              </a:spcAft>
            </a:pPr>
            <a:r>
              <a:rPr lang="ru-RU" sz="2000" dirty="0">
                <a:latin typeface="Times New Roman" panose="02020603050405020304" pitchFamily="18" charset="0"/>
                <a:ea typeface="Times New Roman" panose="02020603050405020304" pitchFamily="18" charset="0"/>
              </a:rPr>
              <a:t>Тихо тронула ресницы</a:t>
            </a:r>
          </a:p>
          <a:p>
            <a:pPr algn="just">
              <a:spcAft>
                <a:spcPts val="0"/>
              </a:spcAft>
            </a:pPr>
            <a:r>
              <a:rPr lang="ru-RU" sz="2000" dirty="0">
                <a:latin typeface="Times New Roman" panose="02020603050405020304" pitchFamily="18" charset="0"/>
                <a:ea typeface="Times New Roman" panose="02020603050405020304" pitchFamily="18" charset="0"/>
              </a:rPr>
              <a:t>И глаза открыла мне.</a:t>
            </a:r>
          </a:p>
          <a:p>
            <a:pPr algn="just">
              <a:spcAft>
                <a:spcPts val="0"/>
              </a:spcAft>
            </a:pPr>
            <a:r>
              <a:rPr lang="ru-RU" sz="2000" dirty="0">
                <a:latin typeface="Times New Roman" panose="02020603050405020304" pitchFamily="18" charset="0"/>
                <a:ea typeface="Times New Roman" panose="02020603050405020304" pitchFamily="18" charset="0"/>
              </a:rPr>
              <a:t>Здравствуй, утро!</a:t>
            </a:r>
          </a:p>
          <a:p>
            <a:pPr algn="just">
              <a:spcAft>
                <a:spcPts val="0"/>
              </a:spcAft>
            </a:pPr>
            <a:r>
              <a:rPr lang="ru-RU" sz="2000" dirty="0">
                <a:latin typeface="Times New Roman" panose="02020603050405020304" pitchFamily="18" charset="0"/>
                <a:ea typeface="Times New Roman" panose="02020603050405020304" pitchFamily="18" charset="0"/>
              </a:rPr>
              <a:t>Солнце, здравствуй!</a:t>
            </a:r>
          </a:p>
          <a:p>
            <a:pPr algn="just">
              <a:spcAft>
                <a:spcPts val="0"/>
              </a:spcAft>
            </a:pPr>
            <a:r>
              <a:rPr lang="ru-RU" sz="2000" dirty="0">
                <a:latin typeface="Times New Roman" panose="02020603050405020304" pitchFamily="18" charset="0"/>
                <a:ea typeface="Times New Roman" panose="02020603050405020304" pitchFamily="18" charset="0"/>
              </a:rPr>
              <a:t>Заходи!</a:t>
            </a:r>
          </a:p>
          <a:p>
            <a:pPr algn="just">
              <a:spcAft>
                <a:spcPts val="0"/>
              </a:spcAft>
            </a:pPr>
            <a:r>
              <a:rPr lang="ru-RU" sz="2000" dirty="0">
                <a:latin typeface="Times New Roman" panose="02020603050405020304" pitchFamily="18" charset="0"/>
                <a:ea typeface="Times New Roman" panose="02020603050405020304" pitchFamily="18" charset="0"/>
              </a:rPr>
              <a:t>Заходи, и в доме властвуй</a:t>
            </a:r>
          </a:p>
          <a:p>
            <a:pPr algn="just">
              <a:spcAft>
                <a:spcPts val="0"/>
              </a:spcAft>
            </a:pPr>
            <a:r>
              <a:rPr lang="ru-RU" sz="2000" dirty="0">
                <a:latin typeface="Times New Roman" panose="02020603050405020304" pitchFamily="18" charset="0"/>
                <a:ea typeface="Times New Roman" panose="02020603050405020304" pitchFamily="18" charset="0"/>
              </a:rPr>
              <a:t>И в груди.</a:t>
            </a:r>
          </a:p>
          <a:p>
            <a:pPr algn="just">
              <a:spcAft>
                <a:spcPts val="0"/>
              </a:spcAft>
            </a:pPr>
            <a:r>
              <a:rPr lang="ru-RU" sz="2000" dirty="0">
                <a:latin typeface="Times New Roman" panose="02020603050405020304" pitchFamily="18" charset="0"/>
                <a:ea typeface="Times New Roman" panose="02020603050405020304" pitchFamily="18" charset="0"/>
              </a:rPr>
              <a:t>И гудят, как струнки, жилы</a:t>
            </a:r>
          </a:p>
          <a:p>
            <a:pPr algn="just">
              <a:spcAft>
                <a:spcPts val="0"/>
              </a:spcAft>
            </a:pPr>
            <a:r>
              <a:rPr lang="ru-RU" sz="2000" dirty="0">
                <a:latin typeface="Times New Roman" panose="02020603050405020304" pitchFamily="18" charset="0"/>
                <a:ea typeface="Times New Roman" panose="02020603050405020304" pitchFamily="18" charset="0"/>
              </a:rPr>
              <a:t>В недрах тела моего.</a:t>
            </a:r>
          </a:p>
          <a:p>
            <a:pPr algn="just">
              <a:spcAft>
                <a:spcPts val="0"/>
              </a:spcAft>
            </a:pPr>
            <a:r>
              <a:rPr lang="ru-RU" sz="2000" dirty="0">
                <a:latin typeface="Times New Roman" panose="02020603050405020304" pitchFamily="18" charset="0"/>
                <a:ea typeface="Times New Roman" panose="02020603050405020304" pitchFamily="18" charset="0"/>
              </a:rPr>
              <a:t>Что же это?</a:t>
            </a:r>
          </a:p>
          <a:p>
            <a:pPr algn="just">
              <a:spcAft>
                <a:spcPts val="0"/>
              </a:spcAft>
            </a:pPr>
            <a:r>
              <a:rPr lang="ru-RU" sz="2000" dirty="0">
                <a:latin typeface="Times New Roman" panose="02020603050405020304" pitchFamily="18" charset="0"/>
                <a:ea typeface="Times New Roman" panose="02020603050405020304" pitchFamily="18" charset="0"/>
              </a:rPr>
              <a:t>Счастье? </a:t>
            </a:r>
            <a:r>
              <a:rPr lang="en-US" sz="2000" dirty="0">
                <a:latin typeface="Times New Roman" panose="02020603050405020304" pitchFamily="18" charset="0"/>
                <a:ea typeface="Times New Roman" panose="02020603050405020304" pitchFamily="18" charset="0"/>
              </a:rPr>
              <a:t>  </a:t>
            </a:r>
            <a:endParaRPr lang="ru-RU" sz="2000" dirty="0">
              <a:latin typeface="Times New Roman" panose="02020603050405020304" pitchFamily="18" charset="0"/>
              <a:ea typeface="Times New Roman" panose="02020603050405020304" pitchFamily="18" charset="0"/>
            </a:endParaRPr>
          </a:p>
          <a:p>
            <a:pPr algn="just">
              <a:spcAft>
                <a:spcPts val="0"/>
              </a:spcAft>
            </a:pPr>
            <a:r>
              <a:rPr lang="ru-RU" sz="2000" dirty="0">
                <a:latin typeface="Times New Roman" panose="02020603050405020304" pitchFamily="18" charset="0"/>
                <a:ea typeface="Times New Roman" panose="02020603050405020304" pitchFamily="18" charset="0"/>
              </a:rPr>
              <a:t>Или ожидание его?...</a:t>
            </a:r>
            <a:endParaRPr lang="ru-RU" sz="2000" dirty="0">
              <a:effectLst/>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9468" y="1219755"/>
            <a:ext cx="3488932" cy="3912652"/>
          </a:xfrm>
          <a:prstGeom prst="rect">
            <a:avLst/>
          </a:prstGeom>
        </p:spPr>
      </p:pic>
    </p:spTree>
    <p:extLst>
      <p:ext uri="{BB962C8B-B14F-4D97-AF65-F5344CB8AC3E}">
        <p14:creationId xmlns:p14="http://schemas.microsoft.com/office/powerpoint/2010/main" val="321178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Наш адрес:</a:t>
            </a:r>
            <a:endParaRPr lang="ru-RU" dirty="0"/>
          </a:p>
        </p:txBody>
      </p:sp>
      <p:sp>
        <p:nvSpPr>
          <p:cNvPr id="3" name="Объект 2"/>
          <p:cNvSpPr>
            <a:spLocks noGrp="1"/>
          </p:cNvSpPr>
          <p:nvPr>
            <p:ph idx="1"/>
          </p:nvPr>
        </p:nvSpPr>
        <p:spPr>
          <a:xfrm>
            <a:off x="2591068" y="1719218"/>
            <a:ext cx="8915400" cy="3777622"/>
          </a:xfrm>
        </p:spPr>
        <p:txBody>
          <a:bodyPr/>
          <a:lstStyle/>
          <a:p>
            <a:pPr marL="0" lvl="0" indent="0">
              <a:spcBef>
                <a:spcPts val="0"/>
              </a:spcBef>
              <a:spcAft>
                <a:spcPts val="0"/>
              </a:spcAft>
              <a:buClrTx/>
              <a:buSzTx/>
              <a:buNone/>
            </a:pPr>
            <a:r>
              <a:rPr lang="ru-RU" b="1" dirty="0" smtClean="0">
                <a:solidFill>
                  <a:srgbClr val="0070C0"/>
                </a:solidFill>
              </a:rPr>
              <a:t>Адрес: 676850   г. Белогорск ул. Гагарина 19 А </a:t>
            </a:r>
          </a:p>
          <a:p>
            <a:pPr marL="0" lvl="0" indent="0">
              <a:spcBef>
                <a:spcPts val="0"/>
              </a:spcBef>
              <a:spcAft>
                <a:spcPts val="0"/>
              </a:spcAft>
              <a:buClrTx/>
              <a:buSzTx/>
              <a:buNone/>
            </a:pPr>
            <a:r>
              <a:rPr lang="ru-RU" b="1" dirty="0" smtClean="0">
                <a:solidFill>
                  <a:srgbClr val="0070C0"/>
                </a:solidFill>
              </a:rPr>
              <a:t>«Культурно-исторический центр»</a:t>
            </a:r>
          </a:p>
          <a:p>
            <a:pPr marL="0" lvl="0" indent="0">
              <a:spcBef>
                <a:spcPts val="0"/>
              </a:spcBef>
              <a:spcAft>
                <a:spcPts val="0"/>
              </a:spcAft>
              <a:buClrTx/>
              <a:buSzTx/>
              <a:buNone/>
            </a:pPr>
            <a:endParaRPr lang="ru-RU" b="1" dirty="0" smtClean="0">
              <a:solidFill>
                <a:srgbClr val="0070C0"/>
              </a:solidFill>
            </a:endParaRPr>
          </a:p>
          <a:p>
            <a:pPr marL="0" lvl="0" indent="0">
              <a:spcBef>
                <a:spcPts val="0"/>
              </a:spcBef>
              <a:spcAft>
                <a:spcPts val="0"/>
              </a:spcAft>
              <a:buClrTx/>
              <a:buSzTx/>
              <a:buNone/>
            </a:pPr>
            <a:r>
              <a:rPr lang="ru-RU" dirty="0">
                <a:solidFill>
                  <a:prstClr val="black"/>
                </a:solidFill>
              </a:rPr>
              <a:t>Электронный адрес: </a:t>
            </a:r>
            <a:r>
              <a:rPr lang="en-US" b="1" u="sng" dirty="0" err="1" smtClean="0">
                <a:solidFill>
                  <a:srgbClr val="7030A0"/>
                </a:solidFill>
                <a:hlinkClick r:id="rId2"/>
              </a:rPr>
              <a:t>kult</a:t>
            </a:r>
            <a:r>
              <a:rPr lang="ru-RU" b="1" u="sng" dirty="0" smtClean="0">
                <a:solidFill>
                  <a:srgbClr val="7030A0"/>
                </a:solidFill>
                <a:hlinkClick r:id="rId2"/>
              </a:rPr>
              <a:t>.</a:t>
            </a:r>
            <a:r>
              <a:rPr lang="en-US" b="1" u="sng" dirty="0" err="1" smtClean="0">
                <a:solidFill>
                  <a:srgbClr val="7030A0"/>
                </a:solidFill>
                <a:hlinkClick r:id="rId2"/>
              </a:rPr>
              <a:t>istor</a:t>
            </a:r>
            <a:r>
              <a:rPr lang="ru-RU" b="1" u="sng" dirty="0" smtClean="0">
                <a:solidFill>
                  <a:srgbClr val="7030A0"/>
                </a:solidFill>
                <a:hlinkClick r:id="rId2"/>
              </a:rPr>
              <a:t>-</a:t>
            </a:r>
            <a:r>
              <a:rPr lang="en-US" b="1" u="sng" dirty="0" err="1" smtClean="0">
                <a:solidFill>
                  <a:srgbClr val="7030A0"/>
                </a:solidFill>
                <a:hlinkClick r:id="rId2"/>
              </a:rPr>
              <a:t>centr</a:t>
            </a:r>
            <a:r>
              <a:rPr lang="ru-RU" b="1" u="sng" dirty="0" smtClean="0">
                <a:solidFill>
                  <a:srgbClr val="7030A0"/>
                </a:solidFill>
                <a:hlinkClick r:id="rId2"/>
              </a:rPr>
              <a:t>@</a:t>
            </a:r>
            <a:r>
              <a:rPr lang="en-US" b="1" u="sng" dirty="0" smtClean="0">
                <a:solidFill>
                  <a:srgbClr val="7030A0"/>
                </a:solidFill>
                <a:hlinkClick r:id="rId2"/>
              </a:rPr>
              <a:t>mail</a:t>
            </a:r>
            <a:r>
              <a:rPr lang="ru-RU" b="1" u="sng" dirty="0" smtClean="0">
                <a:solidFill>
                  <a:srgbClr val="7030A0"/>
                </a:solidFill>
                <a:hlinkClick r:id="rId2"/>
              </a:rPr>
              <a:t>.</a:t>
            </a:r>
            <a:r>
              <a:rPr lang="en-US" b="1" u="sng" dirty="0" err="1" smtClean="0">
                <a:solidFill>
                  <a:srgbClr val="7030A0"/>
                </a:solidFill>
                <a:hlinkClick r:id="rId2"/>
              </a:rPr>
              <a:t>ru</a:t>
            </a:r>
            <a:endParaRPr lang="ru-RU" b="1" dirty="0" smtClean="0">
              <a:solidFill>
                <a:srgbClr val="7030A0"/>
              </a:solidFill>
            </a:endParaRPr>
          </a:p>
          <a:p>
            <a:pPr marL="0" lvl="0" indent="0">
              <a:spcBef>
                <a:spcPts val="0"/>
              </a:spcBef>
              <a:spcAft>
                <a:spcPts val="0"/>
              </a:spcAft>
              <a:buClrTx/>
              <a:buSzTx/>
              <a:buNone/>
            </a:pPr>
            <a:r>
              <a:rPr lang="ru-RU" b="1" i="1" dirty="0">
                <a:solidFill>
                  <a:prstClr val="black"/>
                </a:solidFill>
              </a:rPr>
              <a:t> </a:t>
            </a:r>
            <a:r>
              <a:rPr lang="ru-RU" b="1" u="sng" dirty="0">
                <a:solidFill>
                  <a:prstClr val="black"/>
                </a:solidFill>
              </a:rPr>
              <a:t>Мы в интернете</a:t>
            </a:r>
          </a:p>
          <a:p>
            <a:pPr marL="0" lvl="0" indent="0">
              <a:spcBef>
                <a:spcPts val="0"/>
              </a:spcBef>
              <a:spcAft>
                <a:spcPts val="0"/>
              </a:spcAft>
              <a:buClrTx/>
              <a:buSzTx/>
              <a:buNone/>
            </a:pPr>
            <a:r>
              <a:rPr lang="ru-RU" b="1" i="1" dirty="0">
                <a:solidFill>
                  <a:prstClr val="black"/>
                </a:solidFill>
              </a:rPr>
              <a:t>В «</a:t>
            </a:r>
            <a:r>
              <a:rPr lang="ru-RU" b="1" i="1" dirty="0" err="1">
                <a:solidFill>
                  <a:prstClr val="black"/>
                </a:solidFill>
              </a:rPr>
              <a:t>вацап</a:t>
            </a:r>
            <a:r>
              <a:rPr lang="ru-RU" b="1" i="1" dirty="0">
                <a:solidFill>
                  <a:prstClr val="black"/>
                </a:solidFill>
              </a:rPr>
              <a:t>»</a:t>
            </a:r>
            <a:endParaRPr lang="ru-RU" dirty="0">
              <a:solidFill>
                <a:prstClr val="black"/>
              </a:solidFill>
            </a:endParaRPr>
          </a:p>
          <a:p>
            <a:pPr marL="0" lvl="0" indent="0">
              <a:spcBef>
                <a:spcPts val="0"/>
              </a:spcBef>
              <a:spcAft>
                <a:spcPts val="0"/>
              </a:spcAft>
              <a:buClrTx/>
              <a:buSzTx/>
              <a:buNone/>
            </a:pPr>
            <a:r>
              <a:rPr lang="ru-RU" b="1" i="1" dirty="0">
                <a:solidFill>
                  <a:prstClr val="black"/>
                </a:solidFill>
              </a:rPr>
              <a:t>В «одноклассники» -</a:t>
            </a:r>
            <a:r>
              <a:rPr lang="ru-RU" dirty="0">
                <a:solidFill>
                  <a:prstClr val="black"/>
                </a:solidFill>
              </a:rPr>
              <a:t> </a:t>
            </a:r>
            <a:r>
              <a:rPr lang="ru-RU" b="1" dirty="0" smtClean="0">
                <a:solidFill>
                  <a:srgbClr val="FF0000"/>
                </a:solidFill>
              </a:rPr>
              <a:t>https://</a:t>
            </a:r>
            <a:r>
              <a:rPr lang="en-US" b="1" dirty="0" smtClean="0">
                <a:solidFill>
                  <a:srgbClr val="FF0000"/>
                </a:solidFill>
              </a:rPr>
              <a:t>ok</a:t>
            </a:r>
            <a:r>
              <a:rPr lang="ru-RU" b="1" dirty="0" smtClean="0">
                <a:solidFill>
                  <a:srgbClr val="FF0000"/>
                </a:solidFill>
              </a:rPr>
              <a:t>.</a:t>
            </a:r>
            <a:r>
              <a:rPr lang="en-US" b="1" dirty="0" err="1" smtClean="0">
                <a:solidFill>
                  <a:srgbClr val="FF0000"/>
                </a:solidFill>
              </a:rPr>
              <a:t>ru</a:t>
            </a:r>
            <a:r>
              <a:rPr lang="ru-RU" b="1" dirty="0" smtClean="0">
                <a:solidFill>
                  <a:srgbClr val="FF0000"/>
                </a:solidFill>
              </a:rPr>
              <a:t>/</a:t>
            </a:r>
            <a:r>
              <a:rPr lang="en-US" b="1" dirty="0" smtClean="0">
                <a:solidFill>
                  <a:srgbClr val="FF0000"/>
                </a:solidFill>
              </a:rPr>
              <a:t>username</a:t>
            </a:r>
            <a:r>
              <a:rPr lang="ru-RU" b="1" dirty="0" smtClean="0">
                <a:solidFill>
                  <a:srgbClr val="FF0000"/>
                </a:solidFill>
              </a:rPr>
              <a:t>/</a:t>
            </a:r>
          </a:p>
          <a:p>
            <a:pPr marL="0" lvl="0" indent="0">
              <a:spcBef>
                <a:spcPts val="0"/>
              </a:spcBef>
              <a:spcAft>
                <a:spcPts val="0"/>
              </a:spcAft>
              <a:buClrTx/>
              <a:buSzTx/>
              <a:buNone/>
            </a:pPr>
            <a:r>
              <a:rPr lang="ru-RU" b="1" i="1" dirty="0">
                <a:solidFill>
                  <a:prstClr val="black"/>
                </a:solidFill>
              </a:rPr>
              <a:t>В «контакт» -</a:t>
            </a:r>
            <a:r>
              <a:rPr lang="ru-RU" dirty="0">
                <a:solidFill>
                  <a:prstClr val="black"/>
                </a:solidFill>
              </a:rPr>
              <a:t> </a:t>
            </a:r>
            <a:r>
              <a:rPr lang="ru-RU" u="sng" dirty="0">
                <a:solidFill>
                  <a:prstClr val="black"/>
                </a:solidFill>
                <a:hlinkClick r:id="rId3"/>
              </a:rPr>
              <a:t>https://vk.com/id171974615</a:t>
            </a:r>
            <a:endParaRPr lang="ru-RU" dirty="0">
              <a:solidFill>
                <a:prstClr val="black"/>
              </a:solidFill>
            </a:endParaRPr>
          </a:p>
          <a:p>
            <a:pPr marL="0" lvl="0" indent="0">
              <a:spcBef>
                <a:spcPts val="0"/>
              </a:spcBef>
              <a:spcAft>
                <a:spcPts val="0"/>
              </a:spcAft>
              <a:buClrTx/>
              <a:buSzTx/>
              <a:buNone/>
            </a:pPr>
            <a:r>
              <a:rPr lang="ru-RU" b="1" i="1" dirty="0">
                <a:solidFill>
                  <a:prstClr val="black"/>
                </a:solidFill>
              </a:rPr>
              <a:t>В « </a:t>
            </a:r>
            <a:r>
              <a:rPr lang="ru-RU" b="1" i="1" dirty="0" err="1">
                <a:solidFill>
                  <a:prstClr val="black"/>
                </a:solidFill>
              </a:rPr>
              <a:t>фейсбук</a:t>
            </a:r>
            <a:r>
              <a:rPr lang="ru-RU" b="1" i="1" dirty="0">
                <a:solidFill>
                  <a:prstClr val="black"/>
                </a:solidFill>
              </a:rPr>
              <a:t>»</a:t>
            </a:r>
            <a:r>
              <a:rPr lang="ru-RU" dirty="0">
                <a:solidFill>
                  <a:prstClr val="black"/>
                </a:solidFill>
              </a:rPr>
              <a:t> -</a:t>
            </a:r>
            <a:r>
              <a:rPr lang="ru-RU" u="sng" dirty="0">
                <a:solidFill>
                  <a:prstClr val="black"/>
                </a:solidFill>
                <a:hlinkClick r:id="rId4"/>
              </a:rPr>
              <a:t>https://fb.com/Ольгаоско</a:t>
            </a:r>
            <a:endParaRPr lang="ru-RU" dirty="0">
              <a:solidFill>
                <a:prstClr val="black"/>
              </a:solidFill>
            </a:endParaRPr>
          </a:p>
          <a:p>
            <a:pPr marL="0" lvl="0" indent="0">
              <a:spcBef>
                <a:spcPts val="0"/>
              </a:spcBef>
              <a:spcAft>
                <a:spcPts val="0"/>
              </a:spcAft>
              <a:buClrTx/>
              <a:buSzTx/>
              <a:buNone/>
            </a:pPr>
            <a:r>
              <a:rPr lang="ru-RU" b="1" i="1" dirty="0">
                <a:solidFill>
                  <a:prstClr val="black"/>
                </a:solidFill>
              </a:rPr>
              <a:t>В «</a:t>
            </a:r>
            <a:r>
              <a:rPr lang="ru-RU" b="1" i="1" dirty="0" err="1">
                <a:solidFill>
                  <a:prstClr val="black"/>
                </a:solidFill>
              </a:rPr>
              <a:t>инстограмм</a:t>
            </a:r>
            <a:r>
              <a:rPr lang="ru-RU" b="1" i="1" dirty="0">
                <a:solidFill>
                  <a:prstClr val="black"/>
                </a:solidFill>
              </a:rPr>
              <a:t>» -</a:t>
            </a:r>
            <a:r>
              <a:rPr lang="ru-RU" dirty="0">
                <a:solidFill>
                  <a:prstClr val="black"/>
                </a:solidFill>
              </a:rPr>
              <a:t> </a:t>
            </a:r>
            <a:r>
              <a:rPr lang="ru-RU" b="1" dirty="0" smtClean="0">
                <a:solidFill>
                  <a:srgbClr val="7030A0"/>
                </a:solidFill>
              </a:rPr>
              <a:t>https://</a:t>
            </a:r>
            <a:r>
              <a:rPr lang="en-US" b="1" dirty="0" err="1" smtClean="0">
                <a:solidFill>
                  <a:srgbClr val="7030A0"/>
                </a:solidFill>
              </a:rPr>
              <a:t>instagram</a:t>
            </a:r>
            <a:r>
              <a:rPr lang="ru-RU" b="1" dirty="0" smtClean="0">
                <a:solidFill>
                  <a:srgbClr val="7030A0"/>
                </a:solidFill>
              </a:rPr>
              <a:t>.</a:t>
            </a:r>
            <a:r>
              <a:rPr lang="en-US" b="1" dirty="0" smtClean="0">
                <a:solidFill>
                  <a:srgbClr val="7030A0"/>
                </a:solidFill>
              </a:rPr>
              <a:t>com</a:t>
            </a:r>
            <a:r>
              <a:rPr lang="ru-RU" b="1" dirty="0" smtClean="0">
                <a:solidFill>
                  <a:srgbClr val="7030A0"/>
                </a:solidFill>
              </a:rPr>
              <a:t>/</a:t>
            </a:r>
            <a:r>
              <a:rPr lang="en-US" b="1" dirty="0" smtClean="0">
                <a:solidFill>
                  <a:srgbClr val="7030A0"/>
                </a:solidFill>
              </a:rPr>
              <a:t>username</a:t>
            </a:r>
            <a:r>
              <a:rPr lang="ru-RU" b="1" dirty="0" smtClean="0">
                <a:solidFill>
                  <a:srgbClr val="7030A0"/>
                </a:solidFill>
              </a:rPr>
              <a:t>/</a:t>
            </a:r>
          </a:p>
          <a:p>
            <a:pPr marL="0" lvl="0" indent="0">
              <a:spcBef>
                <a:spcPts val="0"/>
              </a:spcBef>
              <a:spcAft>
                <a:spcPts val="0"/>
              </a:spcAft>
              <a:buClrTx/>
              <a:buSzTx/>
              <a:buNone/>
            </a:pPr>
            <a:r>
              <a:rPr lang="ru-RU" b="1" dirty="0">
                <a:solidFill>
                  <a:prstClr val="black"/>
                </a:solidFill>
              </a:rPr>
              <a:t>https://</a:t>
            </a:r>
            <a:r>
              <a:rPr lang="en-US" b="1" dirty="0" err="1">
                <a:solidFill>
                  <a:prstClr val="black"/>
                </a:solidFill>
              </a:rPr>
              <a:t>youtube</a:t>
            </a:r>
            <a:r>
              <a:rPr lang="ru-RU" b="1" dirty="0">
                <a:solidFill>
                  <a:prstClr val="black"/>
                </a:solidFill>
              </a:rPr>
              <a:t>.</a:t>
            </a:r>
            <a:r>
              <a:rPr lang="en-US" b="1" dirty="0">
                <a:solidFill>
                  <a:prstClr val="black"/>
                </a:solidFill>
              </a:rPr>
              <a:t>com</a:t>
            </a:r>
            <a:r>
              <a:rPr lang="ru-RU" b="1" dirty="0">
                <a:solidFill>
                  <a:prstClr val="black"/>
                </a:solidFill>
              </a:rPr>
              <a:t>/</a:t>
            </a:r>
            <a:r>
              <a:rPr lang="en-US" b="1" dirty="0">
                <a:solidFill>
                  <a:prstClr val="black"/>
                </a:solidFill>
              </a:rPr>
              <a:t>user</a:t>
            </a:r>
            <a:r>
              <a:rPr lang="ru-RU" b="1" dirty="0">
                <a:solidFill>
                  <a:prstClr val="black"/>
                </a:solidFill>
              </a:rPr>
              <a:t>/</a:t>
            </a:r>
            <a:r>
              <a:rPr lang="en-US" b="1" dirty="0">
                <a:solidFill>
                  <a:prstClr val="black"/>
                </a:solidFill>
              </a:rPr>
              <a:t>user</a:t>
            </a:r>
            <a:endParaRPr lang="ru-RU" b="1" dirty="0">
              <a:solidFill>
                <a:prstClr val="black"/>
              </a:solidFill>
            </a:endParaRPr>
          </a:p>
        </p:txBody>
      </p:sp>
      <p:sp>
        <p:nvSpPr>
          <p:cNvPr id="4" name="Прямоугольник 3"/>
          <p:cNvSpPr/>
          <p:nvPr/>
        </p:nvSpPr>
        <p:spPr>
          <a:xfrm>
            <a:off x="2589212" y="5311057"/>
            <a:ext cx="6096000" cy="1200329"/>
          </a:xfrm>
          <a:prstGeom prst="rect">
            <a:avLst/>
          </a:prstGeom>
        </p:spPr>
        <p:txBody>
          <a:bodyPr>
            <a:spAutoFit/>
          </a:bodyPr>
          <a:lstStyle/>
          <a:p>
            <a:r>
              <a:rPr lang="ru-RU" dirty="0">
                <a:latin typeface="Calibri" panose="020F0502020204030204" pitchFamily="34" charset="0"/>
                <a:ea typeface="Calibri" panose="020F0502020204030204" pitchFamily="34" charset="0"/>
                <a:cs typeface="Times New Roman" panose="02020603050405020304" pitchFamily="18" charset="0"/>
              </a:rPr>
              <a:t>© Ссылка на </a:t>
            </a:r>
            <a:r>
              <a:rPr lang="ru-RU" dirty="0" err="1">
                <a:latin typeface="Calibri" panose="020F0502020204030204" pitchFamily="34" charset="0"/>
                <a:ea typeface="Calibri" panose="020F0502020204030204" pitchFamily="34" charset="0"/>
                <a:cs typeface="Times New Roman" panose="02020603050405020304" pitchFamily="18" charset="0"/>
              </a:rPr>
              <a:t>белогорск.рф</a:t>
            </a:r>
            <a:r>
              <a:rPr lang="ru-RU" dirty="0">
                <a:latin typeface="Calibri" panose="020F0502020204030204" pitchFamily="34" charset="0"/>
                <a:ea typeface="Calibri" panose="020F0502020204030204" pitchFamily="34" charset="0"/>
                <a:cs typeface="Times New Roman" panose="02020603050405020304" pitchFamily="18" charset="0"/>
              </a:rPr>
              <a:t> обязательна: </a:t>
            </a:r>
            <a:r>
              <a:rPr lang="ru-RU"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http://belogorck.ru/novosti/segodnya-v-gorode/40039-pered-litsom-rossii-ne-solgat-v-belogorske-prezentovali-knigu-igorya-eremina</a:t>
            </a:r>
            <a:endParaRPr lang="ru-RU" dirty="0"/>
          </a:p>
        </p:txBody>
      </p:sp>
    </p:spTree>
    <p:extLst>
      <p:ext uri="{BB962C8B-B14F-4D97-AF65-F5344CB8AC3E}">
        <p14:creationId xmlns:p14="http://schemas.microsoft.com/office/powerpoint/2010/main" val="423795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8953" y="754043"/>
            <a:ext cx="9431113" cy="1280890"/>
          </a:xfrm>
        </p:spPr>
        <p:txBody>
          <a:bodyPr>
            <a:normAutofit fontScale="90000"/>
          </a:bodyPr>
          <a:lstStyle/>
          <a:p>
            <a:pPr algn="ctr"/>
            <a:r>
              <a:rPr lang="ru-RU" b="1" dirty="0" smtClean="0">
                <a:solidFill>
                  <a:srgbClr val="C00000"/>
                </a:solidFill>
              </a:rPr>
              <a:t>ИГОРЬ ЕРЁМИН</a:t>
            </a:r>
            <a:br>
              <a:rPr lang="ru-RU" b="1" dirty="0" smtClean="0">
                <a:solidFill>
                  <a:srgbClr val="C00000"/>
                </a:solidFill>
              </a:rPr>
            </a:br>
            <a:r>
              <a:rPr lang="ru-RU" b="1" dirty="0" smtClean="0">
                <a:solidFill>
                  <a:schemeClr val="tx1"/>
                </a:solidFill>
              </a:rPr>
              <a:t>17.09.1934г. -25.04.1983г.</a:t>
            </a:r>
            <a:br>
              <a:rPr lang="ru-RU" b="1" dirty="0" smtClean="0">
                <a:solidFill>
                  <a:schemeClr val="tx1"/>
                </a:solidFill>
              </a:rPr>
            </a:br>
            <a:endParaRPr lang="ru-RU" sz="2200" b="1" dirty="0"/>
          </a:p>
        </p:txBody>
      </p:sp>
      <p:pic>
        <p:nvPicPr>
          <p:cNvPr id="4" name="Объект 3"/>
          <p:cNvPicPr>
            <a:picLocks noGrp="1" noChangeAspect="1"/>
          </p:cNvPicPr>
          <p:nvPr>
            <p:ph idx="1"/>
          </p:nvPr>
        </p:nvPicPr>
        <p:blipFill>
          <a:blip r:embed="rId2"/>
          <a:stretch>
            <a:fillRect/>
          </a:stretch>
        </p:blipFill>
        <p:spPr>
          <a:xfrm>
            <a:off x="780460" y="1854558"/>
            <a:ext cx="3467338" cy="4718617"/>
          </a:xfrm>
          <a:prstGeom prst="rect">
            <a:avLst/>
          </a:prstGeom>
        </p:spPr>
      </p:pic>
      <p:sp>
        <p:nvSpPr>
          <p:cNvPr id="5" name="Прямоугольник 4"/>
          <p:cNvSpPr/>
          <p:nvPr/>
        </p:nvSpPr>
        <p:spPr>
          <a:xfrm>
            <a:off x="4497301" y="2034933"/>
            <a:ext cx="6096000" cy="1569660"/>
          </a:xfrm>
          <a:prstGeom prst="rect">
            <a:avLst/>
          </a:prstGeom>
        </p:spPr>
        <p:txBody>
          <a:bodyPr>
            <a:spAutoFit/>
          </a:bodyPr>
          <a:lstStyle/>
          <a:p>
            <a:pPr lvl="0" algn="ctr" defTabSz="457200"/>
            <a:r>
              <a:rPr lang="ru-RU" sz="2400" dirty="0" smtClean="0">
                <a:solidFill>
                  <a:prstClr val="black"/>
                </a:solidFill>
                <a:latin typeface="Times New Roman" panose="02020603050405020304" pitchFamily="18" charset="0"/>
                <a:cs typeface="Times New Roman" panose="02020603050405020304" pitchFamily="18" charset="0"/>
              </a:rPr>
              <a:t>.</a:t>
            </a:r>
          </a:p>
          <a:p>
            <a:pPr lvl="0" algn="ctr" defTabSz="457200"/>
            <a:r>
              <a:rPr lang="ru-RU" sz="2400" dirty="0" smtClean="0">
                <a:latin typeface="Times New Roman" panose="02020603050405020304" pitchFamily="18" charset="0"/>
                <a:cs typeface="Times New Roman" panose="02020603050405020304" pitchFamily="18" charset="0"/>
              </a:rPr>
              <a:t>Родился в с. Понзари, Сампурского района, Тамбовской области. </a:t>
            </a:r>
          </a:p>
          <a:p>
            <a:pPr lvl="0" algn="ctr" defTabSz="457200"/>
            <a:endParaRPr lang="ru-RU" sz="2400" b="1" dirty="0">
              <a:solidFill>
                <a:prstClr val="black"/>
              </a:solidFill>
              <a:latin typeface="Garamond" panose="02020404030301010803"/>
            </a:endParaRPr>
          </a:p>
        </p:txBody>
      </p:sp>
      <p:sp>
        <p:nvSpPr>
          <p:cNvPr id="6" name="Прямоугольник 5"/>
          <p:cNvSpPr/>
          <p:nvPr/>
        </p:nvSpPr>
        <p:spPr>
          <a:xfrm>
            <a:off x="4746804" y="6031211"/>
            <a:ext cx="6096000" cy="787652"/>
          </a:xfrm>
          <a:prstGeom prst="rect">
            <a:avLst/>
          </a:prstGeom>
        </p:spPr>
        <p:txBody>
          <a:bodyPr>
            <a:spAutoFit/>
          </a:bodyPr>
          <a:lstStyle/>
          <a:p>
            <a:pPr>
              <a:lnSpc>
                <a:spcPct val="107000"/>
              </a:lnSpc>
              <a:spcAft>
                <a:spcPts val="800"/>
              </a:spcAft>
            </a:pPr>
            <a:r>
              <a:rPr lang="ru-RU" dirty="0" smtClean="0">
                <a:solidFill>
                  <a:srgbClr val="333333"/>
                </a:solidFill>
                <a:latin typeface="Tahoma" panose="020B0604030504040204" pitchFamily="34" charset="0"/>
                <a:ea typeface="Calibri" panose="020F0502020204030204" pitchFamily="34" charset="0"/>
                <a:cs typeface="Times New Roman" panose="02020603050405020304" pitchFamily="18" charset="0"/>
              </a:rPr>
              <a:t>Ссылка на справочную статью: </a:t>
            </a:r>
          </a:p>
          <a:p>
            <a:pPr>
              <a:lnSpc>
                <a:spcPct val="107000"/>
              </a:lnSpc>
              <a:spcAft>
                <a:spcPts val="800"/>
              </a:spcAft>
            </a:pPr>
            <a:r>
              <a:rPr lang="ru-RU" dirty="0" smtClean="0">
                <a:solidFill>
                  <a:srgbClr val="333333"/>
                </a:solidFill>
                <a:latin typeface="Tahoma" panose="020B0604030504040204" pitchFamily="34" charset="0"/>
                <a:ea typeface="Calibri" panose="020F0502020204030204" pitchFamily="34" charset="0"/>
                <a:cs typeface="Times New Roman" panose="02020603050405020304" pitchFamily="18" charset="0"/>
              </a:rPr>
              <a:t> </a:t>
            </a:r>
            <a:r>
              <a:rPr lang="ru-RU" u="sng" dirty="0" smtClean="0">
                <a:solidFill>
                  <a:srgbClr val="8C9AA8"/>
                </a:solidFill>
                <a:latin typeface="Tahoma" panose="020B0604030504040204" pitchFamily="34" charset="0"/>
                <a:ea typeface="Calibri" panose="020F0502020204030204" pitchFamily="34" charset="0"/>
                <a:cs typeface="Times New Roman" panose="02020603050405020304" pitchFamily="18" charset="0"/>
                <a:hlinkClick r:id="rId3"/>
              </a:rPr>
              <a:t>http://ru.wikipedia.org/wiki/Ерёмин,_Игорь_Алексеевич</a:t>
            </a:r>
            <a:endParaRPr lang="ru-RU"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5044226" y="3940739"/>
            <a:ext cx="6096000" cy="1754326"/>
          </a:xfrm>
          <a:prstGeom prst="rect">
            <a:avLst/>
          </a:prstGeom>
        </p:spPr>
        <p:txBody>
          <a:bodyPr>
            <a:spAutoFit/>
          </a:bodyPr>
          <a:lstStyle/>
          <a:p>
            <a:pPr lvl="0" algn="ctr"/>
            <a:r>
              <a:rPr lang="ru-RU" dirty="0">
                <a:solidFill>
                  <a:prstClr val="black"/>
                </a:solidFill>
                <a:latin typeface="Times New Roman" panose="02020603050405020304" pitchFamily="18" charset="0"/>
                <a:cs typeface="Times New Roman" panose="02020603050405020304" pitchFamily="18" charset="0"/>
              </a:rPr>
              <a:t>Известный амурский поэт, писатель и журналист.</a:t>
            </a:r>
          </a:p>
          <a:p>
            <a:pPr lvl="0" algn="ctr"/>
            <a:r>
              <a:rPr lang="ru-RU" dirty="0">
                <a:solidFill>
                  <a:prstClr val="black"/>
                </a:solidFill>
                <a:latin typeface="Times New Roman" panose="02020603050405020304" pitchFamily="18" charset="0"/>
                <a:cs typeface="Times New Roman" panose="02020603050405020304" pitchFamily="18" charset="0"/>
              </a:rPr>
              <a:t>Член Союза писателей	 СССР 1976 года.       </a:t>
            </a:r>
          </a:p>
          <a:p>
            <a:pPr lvl="0" algn="ctr"/>
            <a:r>
              <a:rPr lang="ru-RU" dirty="0">
                <a:solidFill>
                  <a:prstClr val="black"/>
                </a:solidFill>
                <a:latin typeface="Times New Roman" panose="02020603050405020304" pitchFamily="18" charset="0"/>
                <a:cs typeface="Times New Roman" panose="02020603050405020304" pitchFamily="18" charset="0"/>
              </a:rPr>
              <a:t>  Соратник Бориса Машука и один из основателей Амурской писательской организации.</a:t>
            </a:r>
          </a:p>
          <a:p>
            <a:pPr lvl="0" algn="ctr"/>
            <a:r>
              <a:rPr lang="ru-RU" dirty="0">
                <a:latin typeface="Times New Roman" panose="02020603050405020304" pitchFamily="18" charset="0"/>
                <a:cs typeface="Times New Roman" panose="02020603050405020304" pitchFamily="18" charset="0"/>
              </a:rPr>
              <a:t>Окончил Благовещенский пединститут им. </a:t>
            </a:r>
            <a:r>
              <a:rPr lang="ru-RU" dirty="0" err="1">
                <a:latin typeface="Times New Roman" panose="02020603050405020304" pitchFamily="18" charset="0"/>
                <a:cs typeface="Times New Roman" panose="02020603050405020304" pitchFamily="18" charset="0"/>
              </a:rPr>
              <a:t>М.Калинина</a:t>
            </a:r>
            <a:r>
              <a:rPr lang="ru-RU" dirty="0">
                <a:latin typeface="Times New Roman" panose="02020603050405020304" pitchFamily="18" charset="0"/>
                <a:cs typeface="Times New Roman" panose="02020603050405020304" pitchFamily="18" charset="0"/>
              </a:rPr>
              <a:t> , историко-филологического факультета</a:t>
            </a:r>
            <a:r>
              <a:rPr lang="ru-RU" b="1" dirty="0"/>
              <a:t>.</a:t>
            </a:r>
            <a:endParaRPr lang="ru-RU" b="1" dirty="0">
              <a:solidFill>
                <a:prstClr val="black"/>
              </a:solidFill>
              <a:latin typeface="Garamond" panose="02020404030301010803"/>
            </a:endParaRPr>
          </a:p>
        </p:txBody>
      </p:sp>
    </p:spTree>
    <p:extLst>
      <p:ext uri="{BB962C8B-B14F-4D97-AF65-F5344CB8AC3E}">
        <p14:creationId xmlns:p14="http://schemas.microsoft.com/office/powerpoint/2010/main" val="3762864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20016" y="618961"/>
            <a:ext cx="5850787" cy="1280890"/>
          </a:xfrm>
        </p:spPr>
        <p:txBody>
          <a:bodyPr>
            <a:normAutofit fontScale="90000"/>
          </a:bodyPr>
          <a:lstStyle/>
          <a:p>
            <a:r>
              <a:rPr lang="ru-RU" sz="2200" b="1" dirty="0">
                <a:latin typeface="Arial" charset="0"/>
              </a:rPr>
              <a:t>Приехал Игорь Ерёмин на Дальний Восток с родителями в </a:t>
            </a:r>
            <a:r>
              <a:rPr lang="ru-RU" sz="2200" b="1" dirty="0" smtClean="0">
                <a:latin typeface="Arial" charset="0"/>
              </a:rPr>
              <a:t>1951 </a:t>
            </a:r>
            <a:r>
              <a:rPr lang="ru-RU" sz="2200" b="1" dirty="0">
                <a:latin typeface="Arial" charset="0"/>
              </a:rPr>
              <a:t>году 17 летним парнишкой.</a:t>
            </a:r>
            <a:r>
              <a:rPr lang="ru-RU" sz="3100" b="1" dirty="0">
                <a:latin typeface="Arial" charset="0"/>
              </a:rPr>
              <a:t/>
            </a:r>
            <a:br>
              <a:rPr lang="ru-RU" sz="3100" b="1" dirty="0">
                <a:latin typeface="Arial" charset="0"/>
              </a:rPr>
            </a:br>
            <a:r>
              <a:rPr lang="ru-RU" b="1" dirty="0" smtClean="0">
                <a:latin typeface="Arial" charset="0"/>
              </a:rPr>
              <a:t/>
            </a:r>
            <a:br>
              <a:rPr lang="ru-RU" b="1" dirty="0" smtClean="0">
                <a:latin typeface="Arial" charset="0"/>
              </a:rPr>
            </a:br>
            <a:endParaRPr lang="ru-RU" dirty="0"/>
          </a:p>
        </p:txBody>
      </p:sp>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r="3953" b="16279"/>
          <a:stretch/>
        </p:blipFill>
        <p:spPr>
          <a:xfrm rot="10800000" flipV="1">
            <a:off x="7280825" y="2042629"/>
            <a:ext cx="3075286" cy="4253399"/>
          </a:xfrm>
          <a:prstGeom prst="rect">
            <a:avLst/>
          </a:prstGeom>
        </p:spPr>
      </p:pic>
      <p:sp>
        <p:nvSpPr>
          <p:cNvPr id="6" name="Прямоугольник 5"/>
          <p:cNvSpPr/>
          <p:nvPr/>
        </p:nvSpPr>
        <p:spPr>
          <a:xfrm>
            <a:off x="1535665" y="527698"/>
            <a:ext cx="6096000" cy="6740307"/>
          </a:xfrm>
          <a:prstGeom prst="rect">
            <a:avLst/>
          </a:prstGeom>
        </p:spPr>
        <p:txBody>
          <a:bodyPr>
            <a:spAutoFit/>
          </a:bodyPr>
          <a:lstStyle/>
          <a:p>
            <a:r>
              <a:rPr lang="ru-RU" dirty="0"/>
              <a:t>Бывает в жизни человека</a:t>
            </a:r>
            <a:br>
              <a:rPr lang="ru-RU" dirty="0"/>
            </a:br>
            <a:r>
              <a:rPr lang="ru-RU" dirty="0"/>
              <a:t>Такой внезапный поворот,</a:t>
            </a:r>
            <a:br>
              <a:rPr lang="ru-RU" dirty="0"/>
            </a:br>
            <a:r>
              <a:rPr lang="ru-RU" dirty="0"/>
              <a:t>Что и родня воскликнет:- эка!</a:t>
            </a:r>
            <a:br>
              <a:rPr lang="ru-RU" dirty="0"/>
            </a:br>
            <a:r>
              <a:rPr lang="ru-RU" dirty="0"/>
              <a:t>Сосед руками разведёт.</a:t>
            </a:r>
            <a:br>
              <a:rPr lang="ru-RU" dirty="0"/>
            </a:br>
            <a:r>
              <a:rPr lang="ru-RU" dirty="0"/>
              <a:t> </a:t>
            </a:r>
            <a:br>
              <a:rPr lang="ru-RU" dirty="0"/>
            </a:br>
            <a:r>
              <a:rPr lang="ru-RU" dirty="0"/>
              <a:t>Приехал с дальнего Востока</a:t>
            </a:r>
            <a:br>
              <a:rPr lang="ru-RU" dirty="0"/>
            </a:br>
            <a:r>
              <a:rPr lang="ru-RU" dirty="0"/>
              <a:t>Отца воспитанник: и вот.</a:t>
            </a:r>
            <a:br>
              <a:rPr lang="ru-RU" dirty="0"/>
            </a:br>
            <a:r>
              <a:rPr lang="ru-RU" dirty="0"/>
              <a:t>Захлебываясь от восторга,</a:t>
            </a:r>
            <a:br>
              <a:rPr lang="ru-RU" dirty="0"/>
            </a:br>
            <a:r>
              <a:rPr lang="ru-RU" dirty="0"/>
              <a:t>Он край расписывает тот.</a:t>
            </a:r>
            <a:br>
              <a:rPr lang="ru-RU" dirty="0"/>
            </a:br>
            <a:r>
              <a:rPr lang="ru-RU" dirty="0"/>
              <a:t> </a:t>
            </a:r>
            <a:br>
              <a:rPr lang="ru-RU" dirty="0"/>
            </a:br>
            <a:r>
              <a:rPr lang="ru-RU" dirty="0"/>
              <a:t>Пред ним, мол, здешний мир</a:t>
            </a:r>
            <a:br>
              <a:rPr lang="ru-RU" dirty="0"/>
            </a:br>
            <a:r>
              <a:rPr lang="ru-RU" dirty="0"/>
              <a:t> с наперсток,</a:t>
            </a:r>
            <a:br>
              <a:rPr lang="ru-RU" dirty="0"/>
            </a:br>
            <a:r>
              <a:rPr lang="ru-RU" dirty="0"/>
              <a:t>Там - темп иной, размах и рост.</a:t>
            </a:r>
            <a:br>
              <a:rPr lang="ru-RU" dirty="0"/>
            </a:br>
            <a:r>
              <a:rPr lang="ru-RU" dirty="0"/>
              <a:t>Там расстояния не в верстах,</a:t>
            </a:r>
            <a:br>
              <a:rPr lang="ru-RU" dirty="0"/>
            </a:br>
            <a:r>
              <a:rPr lang="ru-RU" dirty="0"/>
              <a:t>А в сотнях измеряют  верст.</a:t>
            </a:r>
            <a:br>
              <a:rPr lang="ru-RU" dirty="0"/>
            </a:br>
            <a:r>
              <a:rPr lang="ru-RU" dirty="0"/>
              <a:t> </a:t>
            </a:r>
            <a:br>
              <a:rPr lang="ru-RU" dirty="0"/>
            </a:br>
            <a:r>
              <a:rPr lang="ru-RU" dirty="0"/>
              <a:t>Там рыбы ходят косяками</a:t>
            </a:r>
            <a:br>
              <a:rPr lang="ru-RU" dirty="0"/>
            </a:br>
            <a:r>
              <a:rPr lang="ru-RU" dirty="0"/>
              <a:t>Косули среди бела дня</a:t>
            </a:r>
            <a:br>
              <a:rPr lang="ru-RU" dirty="0"/>
            </a:br>
            <a:r>
              <a:rPr lang="ru-RU" dirty="0"/>
              <a:t>Пасутся, хоть лови руками,</a:t>
            </a:r>
            <a:br>
              <a:rPr lang="ru-RU" dirty="0"/>
            </a:br>
            <a:r>
              <a:rPr lang="ru-RU" dirty="0"/>
              <a:t>Почти у самого плетня……</a:t>
            </a:r>
            <a:br>
              <a:rPr lang="ru-RU" dirty="0"/>
            </a:br>
            <a:r>
              <a:rPr lang="ru-RU" b="1" dirty="0">
                <a:latin typeface="Arial" charset="0"/>
              </a:rPr>
              <a:t/>
            </a:r>
            <a:br>
              <a:rPr lang="ru-RU" b="1" dirty="0">
                <a:latin typeface="Arial" charset="0"/>
              </a:rPr>
            </a:br>
            <a:r>
              <a:rPr lang="ru-RU" b="1" dirty="0">
                <a:latin typeface="Arial" charset="0"/>
              </a:rPr>
              <a:t/>
            </a:r>
            <a:br>
              <a:rPr lang="ru-RU" b="1" dirty="0">
                <a:latin typeface="Arial" charset="0"/>
              </a:rPr>
            </a:br>
            <a:r>
              <a:rPr lang="ru-RU" b="1" dirty="0">
                <a:latin typeface="Arial" charset="0"/>
              </a:rPr>
              <a:t/>
            </a:r>
            <a:br>
              <a:rPr lang="ru-RU" b="1" dirty="0">
                <a:latin typeface="Arial" charset="0"/>
              </a:rPr>
            </a:br>
            <a:endParaRPr lang="ru-RU" dirty="0"/>
          </a:p>
        </p:txBody>
      </p:sp>
    </p:spTree>
    <p:extLst>
      <p:ext uri="{BB962C8B-B14F-4D97-AF65-F5344CB8AC3E}">
        <p14:creationId xmlns:p14="http://schemas.microsoft.com/office/powerpoint/2010/main" val="456041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8518" y="418507"/>
            <a:ext cx="6365942" cy="1280890"/>
          </a:xfrm>
        </p:spPr>
        <p:txBody>
          <a:bodyPr>
            <a:normAutofit/>
          </a:bodyPr>
          <a:lstStyle/>
          <a:p>
            <a:r>
              <a:rPr lang="ru-RU" sz="2800" u="sng" dirty="0">
                <a:solidFill>
                  <a:schemeClr val="tx1"/>
                </a:solidFill>
                <a:hlinkClick r:id="rId2" tooltip="Благовещенский государственный педагогический университет имени М. И. Калинина"/>
              </a:rPr>
              <a:t>Благовещенский педагогический институт</a:t>
            </a:r>
            <a:r>
              <a:rPr lang="ru-RU" sz="2800" dirty="0">
                <a:solidFill>
                  <a:schemeClr val="tx1"/>
                </a:solidFill>
              </a:rPr>
              <a:t> </a:t>
            </a:r>
            <a:r>
              <a:rPr lang="ru-RU" sz="2800" dirty="0"/>
              <a:t>им. </a:t>
            </a:r>
            <a:r>
              <a:rPr lang="ru-RU" sz="2800" dirty="0" err="1"/>
              <a:t>М.Калинина</a:t>
            </a:r>
            <a:endParaRPr lang="ru-RU" sz="2800" dirty="0"/>
          </a:p>
        </p:txBody>
      </p:sp>
      <p:sp>
        <p:nvSpPr>
          <p:cNvPr id="3" name="Объект 2"/>
          <p:cNvSpPr>
            <a:spLocks noGrp="1"/>
          </p:cNvSpPr>
          <p:nvPr>
            <p:ph idx="1"/>
          </p:nvPr>
        </p:nvSpPr>
        <p:spPr>
          <a:xfrm>
            <a:off x="4752303" y="1722852"/>
            <a:ext cx="7156161" cy="4943975"/>
          </a:xfrm>
        </p:spPr>
        <p:txBody>
          <a:bodyPr>
            <a:normAutofit fontScale="77500" lnSpcReduction="20000"/>
          </a:bodyPr>
          <a:lstStyle/>
          <a:p>
            <a:r>
              <a:rPr lang="ru-RU" sz="2300" dirty="0"/>
              <a:t>В 1954 году поступил в </a:t>
            </a:r>
            <a:r>
              <a:rPr lang="ru-RU" sz="2300" u="sng" dirty="0">
                <a:solidFill>
                  <a:schemeClr val="tx1"/>
                </a:solidFill>
                <a:hlinkClick r:id="rId2" tooltip="Благовещенский государственный педагогический университет имени М. И. Калинина"/>
              </a:rPr>
              <a:t>Благовещенский педагогический институт</a:t>
            </a:r>
            <a:r>
              <a:rPr lang="ru-RU" sz="2300" dirty="0">
                <a:solidFill>
                  <a:schemeClr val="tx1"/>
                </a:solidFill>
              </a:rPr>
              <a:t> </a:t>
            </a:r>
            <a:r>
              <a:rPr lang="ru-RU" sz="2300" dirty="0" smtClean="0"/>
              <a:t>им. </a:t>
            </a:r>
            <a:r>
              <a:rPr lang="ru-RU" sz="2300" dirty="0" err="1" smtClean="0"/>
              <a:t>М.Калинина</a:t>
            </a:r>
            <a:r>
              <a:rPr lang="ru-RU" sz="2300" dirty="0" smtClean="0"/>
              <a:t> на </a:t>
            </a:r>
            <a:r>
              <a:rPr lang="ru-RU" sz="2300" dirty="0"/>
              <a:t>историко-филологический факультет</a:t>
            </a:r>
            <a:r>
              <a:rPr lang="ru-RU" sz="2300" dirty="0" smtClean="0"/>
              <a:t>.</a:t>
            </a:r>
          </a:p>
          <a:p>
            <a:pPr marL="0" indent="0">
              <a:buNone/>
            </a:pPr>
            <a:r>
              <a:rPr lang="ru-RU" sz="2300" dirty="0" smtClean="0"/>
              <a:t>                                      *********</a:t>
            </a:r>
          </a:p>
          <a:p>
            <a:r>
              <a:rPr lang="ru-RU" sz="2300" dirty="0" smtClean="0"/>
              <a:t> </a:t>
            </a:r>
            <a:r>
              <a:rPr lang="ru-RU" sz="2300" dirty="0"/>
              <a:t>В 1957 году, учась на четвёртом курсе, перешёл на заочное отделение этого факультета и был принят на работу в местную молодёжную газету "Амурский комсомолец". Сначала на должность литературного сотрудника, позже назначен заведующим отделом </a:t>
            </a:r>
            <a:r>
              <a:rPr lang="ru-RU" sz="2300" dirty="0" smtClean="0"/>
              <a:t>комсомольской жизни.</a:t>
            </a:r>
          </a:p>
          <a:p>
            <a:pPr marL="0" indent="0">
              <a:buNone/>
            </a:pPr>
            <a:r>
              <a:rPr lang="ru-RU" sz="2300" dirty="0"/>
              <a:t> </a:t>
            </a:r>
            <a:r>
              <a:rPr lang="ru-RU" sz="2300" dirty="0" smtClean="0"/>
              <a:t>                                     **********              </a:t>
            </a:r>
          </a:p>
          <a:p>
            <a:r>
              <a:rPr lang="ru-RU" sz="2300" dirty="0" smtClean="0"/>
              <a:t>На снимке ИГОРЬ </a:t>
            </a:r>
            <a:r>
              <a:rPr lang="ru-RU" sz="2300" dirty="0"/>
              <a:t>ЕРЁМИН ,НАТАЛЬЯ ДЕМИДОВА- ШУМАКОВА, НИКОЛАЙ  АНДРЕЕВИЧ ОДЕРЕВ (редактор газеты «Амурский комсомолец), снимок сделал фотокорреспондент Дмитрий </a:t>
            </a:r>
            <a:r>
              <a:rPr lang="ru-RU" sz="2300" dirty="0" err="1"/>
              <a:t>Цирулик</a:t>
            </a:r>
            <a:r>
              <a:rPr lang="ru-RU" sz="2300" dirty="0"/>
              <a:t> на крыльце редакции. 1958год</a:t>
            </a:r>
            <a:r>
              <a:rPr lang="ru-RU" sz="2300" dirty="0" smtClean="0"/>
              <a:t>. </a:t>
            </a:r>
            <a:r>
              <a:rPr lang="ru-RU" sz="2300" dirty="0"/>
              <a:t>(статья «Это было недавно, это было давно…» в рубрике Зеркало истории. Амурская правда. 18.09.2003г  Натальи Шумаковой) </a:t>
            </a:r>
          </a:p>
          <a:p>
            <a:endParaRPr lang="ru-RU" b="1" dirty="0"/>
          </a:p>
        </p:txBody>
      </p:sp>
      <p:pic>
        <p:nvPicPr>
          <p:cNvPr id="4" name="Picture 2" descr="D:\ЕРЁМИН  И А\БГПУ литературный  музей\Еремин 3.jpg"/>
          <p:cNvPicPr>
            <a:picLocks noChangeAspect="1" noChangeArrowheads="1"/>
          </p:cNvPicPr>
          <p:nvPr/>
        </p:nvPicPr>
        <p:blipFill>
          <a:blip r:embed="rId3"/>
          <a:srcRect/>
          <a:stretch>
            <a:fillRect/>
          </a:stretch>
        </p:blipFill>
        <p:spPr bwMode="auto">
          <a:xfrm>
            <a:off x="509517" y="418507"/>
            <a:ext cx="2991772" cy="2071702"/>
          </a:xfrm>
          <a:prstGeom prst="rect">
            <a:avLst/>
          </a:prstGeom>
          <a:noFill/>
        </p:spPr>
      </p:pic>
      <p:pic>
        <p:nvPicPr>
          <p:cNvPr id="5" name="Picture 2" descr="D:\ЕРЁМИН  И А\БГПУ литературный  музей\09.tif"/>
          <p:cNvPicPr>
            <a:picLocks noChangeAspect="1" noChangeArrowheads="1"/>
          </p:cNvPicPr>
          <p:nvPr/>
        </p:nvPicPr>
        <p:blipFill>
          <a:blip r:embed="rId4"/>
          <a:srcRect/>
          <a:stretch>
            <a:fillRect/>
          </a:stretch>
        </p:blipFill>
        <p:spPr bwMode="auto">
          <a:xfrm>
            <a:off x="733913" y="2732413"/>
            <a:ext cx="2881295" cy="1910753"/>
          </a:xfrm>
          <a:prstGeom prst="rect">
            <a:avLst/>
          </a:prstGeom>
          <a:noFill/>
        </p:spPr>
      </p:pic>
      <p:pic>
        <p:nvPicPr>
          <p:cNvPr id="7" name="Picture 4" descr="D:\ЕРЁМИН  И А\БГПУ литературный  музей\Игорь Еремин Наталья Демидова-Шумакова Николай Андреевич Одереев (редактор газеты Амурский комсомолец) на крыльце редакции Амурского комсомольца июль 1958г..jpg"/>
          <p:cNvPicPr>
            <a:picLocks noChangeAspect="1" noChangeArrowheads="1"/>
          </p:cNvPicPr>
          <p:nvPr/>
        </p:nvPicPr>
        <p:blipFill>
          <a:blip r:embed="rId5"/>
          <a:srcRect/>
          <a:stretch>
            <a:fillRect/>
          </a:stretch>
        </p:blipFill>
        <p:spPr bwMode="auto">
          <a:xfrm>
            <a:off x="789447" y="4885370"/>
            <a:ext cx="2825761" cy="1781458"/>
          </a:xfrm>
          <a:prstGeom prst="rect">
            <a:avLst/>
          </a:prstGeom>
          <a:noFill/>
        </p:spPr>
      </p:pic>
    </p:spTree>
    <p:extLst>
      <p:ext uri="{BB962C8B-B14F-4D97-AF65-F5344CB8AC3E}">
        <p14:creationId xmlns:p14="http://schemas.microsoft.com/office/powerpoint/2010/main" val="189495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От учителя до журналиста</a:t>
            </a:r>
            <a:endParaRPr lang="ru-RU" dirty="0"/>
          </a:p>
        </p:txBody>
      </p:sp>
      <p:pic>
        <p:nvPicPr>
          <p:cNvPr id="8" name="Picture 2" descr="C:\Users\134E~1\AppData\Local\Temp\Rar$DRa2528.21639\Фото И.Еремина от дочери Светланы\img238.jpg"/>
          <p:cNvPicPr>
            <a:picLocks noChangeAspect="1" noChangeArrowheads="1"/>
          </p:cNvPicPr>
          <p:nvPr/>
        </p:nvPicPr>
        <p:blipFill>
          <a:blip r:embed="rId2"/>
          <a:srcRect/>
          <a:stretch>
            <a:fillRect/>
          </a:stretch>
        </p:blipFill>
        <p:spPr bwMode="auto">
          <a:xfrm>
            <a:off x="426800" y="1942807"/>
            <a:ext cx="5127285" cy="3691952"/>
          </a:xfrm>
          <a:prstGeom prst="rect">
            <a:avLst/>
          </a:prstGeom>
          <a:noFill/>
        </p:spPr>
      </p:pic>
      <p:sp>
        <p:nvSpPr>
          <p:cNvPr id="9" name="Прямоугольник 8"/>
          <p:cNvSpPr/>
          <p:nvPr/>
        </p:nvSpPr>
        <p:spPr>
          <a:xfrm>
            <a:off x="6065948" y="1264555"/>
            <a:ext cx="5009883" cy="1754326"/>
          </a:xfrm>
          <a:prstGeom prst="rect">
            <a:avLst/>
          </a:prstGeom>
        </p:spPr>
        <p:txBody>
          <a:bodyPr wrap="square">
            <a:spAutoFit/>
          </a:bodyPr>
          <a:lstStyle/>
          <a:p>
            <a:r>
              <a:rPr lang="ru-RU" b="1" dirty="0" smtClean="0"/>
              <a:t>Первая профессия Игоря Алексеевича как и у родителей-учитель</a:t>
            </a:r>
            <a:r>
              <a:rPr lang="ru-RU" dirty="0" smtClean="0"/>
              <a:t>.</a:t>
            </a:r>
          </a:p>
          <a:p>
            <a:endParaRPr lang="ru-RU" dirty="0" smtClean="0"/>
          </a:p>
          <a:p>
            <a:r>
              <a:rPr lang="ru-RU" dirty="0" smtClean="0"/>
              <a:t>В </a:t>
            </a:r>
            <a:r>
              <a:rPr lang="ru-RU" dirty="0"/>
              <a:t>1961 году преподавал русский язык и литературу в Семилетней школе №11 в </a:t>
            </a:r>
            <a:r>
              <a:rPr lang="ru-RU" u="sng" dirty="0">
                <a:hlinkClick r:id="rId3" tooltip="Волочаевка-1"/>
              </a:rPr>
              <a:t>Волочаевке</a:t>
            </a:r>
            <a:r>
              <a:rPr lang="ru-RU" dirty="0"/>
              <a:t>.</a:t>
            </a:r>
          </a:p>
        </p:txBody>
      </p:sp>
      <p:sp>
        <p:nvSpPr>
          <p:cNvPr id="10" name="Прямоугольник 9"/>
          <p:cNvSpPr/>
          <p:nvPr/>
        </p:nvSpPr>
        <p:spPr>
          <a:xfrm>
            <a:off x="6065948" y="3164681"/>
            <a:ext cx="4816699" cy="3416320"/>
          </a:xfrm>
          <a:prstGeom prst="rect">
            <a:avLst/>
          </a:prstGeom>
        </p:spPr>
        <p:txBody>
          <a:bodyPr wrap="square">
            <a:spAutoFit/>
          </a:bodyPr>
          <a:lstStyle/>
          <a:p>
            <a:r>
              <a:rPr lang="ru-RU" dirty="0"/>
              <a:t>Работая со школьниками на совхозных полях, познакомился с будущей женой</a:t>
            </a:r>
            <a:r>
              <a:rPr lang="ru-RU" dirty="0" smtClean="0"/>
              <a:t>, Галиной Кобелевой, выпускницей </a:t>
            </a:r>
            <a:r>
              <a:rPr lang="ru-RU" dirty="0" err="1" smtClean="0"/>
              <a:t>Усманского</a:t>
            </a:r>
            <a:r>
              <a:rPr lang="ru-RU" dirty="0" smtClean="0"/>
              <a:t> </a:t>
            </a:r>
            <a:r>
              <a:rPr lang="ru-RU" dirty="0" err="1" smtClean="0"/>
              <a:t>сельскохоз</a:t>
            </a:r>
            <a:r>
              <a:rPr lang="ru-RU" dirty="0" smtClean="0"/>
              <a:t>. техникума, работала агрономом. </a:t>
            </a:r>
          </a:p>
          <a:p>
            <a:r>
              <a:rPr lang="ru-RU" dirty="0" smtClean="0"/>
              <a:t>Его сердце покорила </a:t>
            </a:r>
            <a:r>
              <a:rPr lang="ru-RU" dirty="0"/>
              <a:t>д</a:t>
            </a:r>
            <a:r>
              <a:rPr lang="ru-RU" dirty="0" smtClean="0"/>
              <a:t>евушка с независимым характером, которая лихо управляла бригадами ,объезжая поля верхом на коне. Поженились </a:t>
            </a:r>
            <a:r>
              <a:rPr lang="ru-RU" dirty="0"/>
              <a:t>на третий день знакомства.</a:t>
            </a:r>
          </a:p>
          <a:p>
            <a:pPr lvl="0"/>
            <a:endParaRPr lang="ru-RU" dirty="0"/>
          </a:p>
          <a:p>
            <a:endParaRPr lang="ru-RU" dirty="0"/>
          </a:p>
        </p:txBody>
      </p:sp>
    </p:spTree>
    <p:extLst>
      <p:ext uri="{BB962C8B-B14F-4D97-AF65-F5344CB8AC3E}">
        <p14:creationId xmlns:p14="http://schemas.microsoft.com/office/powerpoint/2010/main" val="3041329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49284" y="306787"/>
            <a:ext cx="5640947" cy="839433"/>
          </a:xfrm>
        </p:spPr>
        <p:txBody>
          <a:bodyPr>
            <a:noAutofit/>
          </a:bodyPr>
          <a:lstStyle/>
          <a:p>
            <a:r>
              <a:rPr lang="ru-RU" sz="2000" dirty="0" smtClean="0">
                <a:latin typeface="Arial" charset="0"/>
              </a:rPr>
              <a:t>С молодой женой Игорь Алексеевич приехал в наш город Белогорск в 1962 году.</a:t>
            </a:r>
            <a:br>
              <a:rPr lang="ru-RU" sz="2000" dirty="0" smtClean="0">
                <a:latin typeface="Arial" charset="0"/>
              </a:rPr>
            </a:br>
            <a:r>
              <a:rPr lang="ru-RU" sz="2000" dirty="0" smtClean="0">
                <a:latin typeface="Arial" charset="0"/>
              </a:rPr>
              <a:t/>
            </a:r>
            <a:br>
              <a:rPr lang="ru-RU" sz="2000" dirty="0" smtClean="0">
                <a:latin typeface="Arial" charset="0"/>
              </a:rPr>
            </a:br>
            <a:r>
              <a:rPr lang="ru-RU" sz="2000" dirty="0" smtClean="0">
                <a:latin typeface="Arial" charset="0"/>
              </a:rPr>
              <a:t/>
            </a:r>
            <a:br>
              <a:rPr lang="ru-RU" sz="2000" dirty="0" smtClean="0">
                <a:latin typeface="Arial" charset="0"/>
              </a:rPr>
            </a:br>
            <a:r>
              <a:rPr lang="ru-RU" sz="2000" dirty="0" smtClean="0">
                <a:latin typeface="Arial" charset="0"/>
              </a:rPr>
              <a:t>Здесь родились у него три дочери Светлана-1962г.,Наталья в 1963 и Вера в 1965 году.</a:t>
            </a:r>
            <a:br>
              <a:rPr lang="ru-RU" sz="2000" dirty="0" smtClean="0">
                <a:latin typeface="Arial" charset="0"/>
              </a:rPr>
            </a:br>
            <a:r>
              <a:rPr lang="ru-RU" sz="2000" dirty="0" smtClean="0">
                <a:latin typeface="Arial" charset="0"/>
              </a:rPr>
              <a:t> </a:t>
            </a:r>
            <a:br>
              <a:rPr lang="ru-RU" sz="2000" dirty="0" smtClean="0">
                <a:latin typeface="Arial" charset="0"/>
              </a:rPr>
            </a:br>
            <a:r>
              <a:rPr lang="ru-RU" sz="2000" dirty="0" smtClean="0">
                <a:latin typeface="Arial" charset="0"/>
              </a:rPr>
              <a:t/>
            </a:r>
            <a:br>
              <a:rPr lang="ru-RU" sz="2000" dirty="0" smtClean="0">
                <a:latin typeface="Arial" charset="0"/>
              </a:rPr>
            </a:br>
            <a:r>
              <a:rPr lang="ru-RU" sz="2000" dirty="0" smtClean="0">
                <a:latin typeface="Arial" charset="0"/>
              </a:rPr>
              <a:t>Мы гордимся, </a:t>
            </a:r>
            <a:r>
              <a:rPr lang="ru-RU" sz="2000" dirty="0">
                <a:latin typeface="Arial" charset="0"/>
              </a:rPr>
              <a:t>что именно в Белогорске он написал основные свои произведения </a:t>
            </a:r>
            <a:r>
              <a:rPr lang="ru-RU" sz="2000" b="1" dirty="0" smtClean="0">
                <a:latin typeface="Arial" charset="0"/>
              </a:rPr>
              <a:t>работая </a:t>
            </a:r>
            <a:r>
              <a:rPr lang="ru-RU" sz="2000" b="1" dirty="0">
                <a:latin typeface="Arial" charset="0"/>
              </a:rPr>
              <a:t>в газете «Ленинский путь».</a:t>
            </a:r>
            <a:br>
              <a:rPr lang="ru-RU" sz="2000" b="1" dirty="0">
                <a:latin typeface="Arial" charset="0"/>
              </a:rPr>
            </a:br>
            <a:r>
              <a:rPr lang="ru-RU" sz="2000" dirty="0">
                <a:latin typeface="Arial" charset="0"/>
              </a:rPr>
              <a:t> </a:t>
            </a:r>
            <a:r>
              <a:rPr lang="ru-RU" sz="2000" dirty="0" smtClean="0">
                <a:latin typeface="Arial" charset="0"/>
              </a:rPr>
              <a:t/>
            </a:r>
            <a:br>
              <a:rPr lang="ru-RU" sz="2000" dirty="0" smtClean="0">
                <a:latin typeface="Arial" charset="0"/>
              </a:rPr>
            </a:br>
            <a:r>
              <a:rPr lang="ru-RU" sz="2000" dirty="0" smtClean="0">
                <a:latin typeface="Arial" charset="0"/>
              </a:rPr>
              <a:t>А в дальнейшем стал известным поэтом, прозаиком и журналистом.</a:t>
            </a:r>
            <a:br>
              <a:rPr lang="ru-RU" sz="2000" dirty="0" smtClean="0">
                <a:latin typeface="Arial" charset="0"/>
              </a:rPr>
            </a:br>
            <a:endParaRPr lang="ru-RU" sz="20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53" y="32741"/>
            <a:ext cx="4404577" cy="3109872"/>
          </a:xfrm>
          <a:prstGeom prst="rect">
            <a:avLst/>
          </a:prstGeom>
        </p:spPr>
      </p:pic>
      <p:pic>
        <p:nvPicPr>
          <p:cNvPr id="4" name="Рисунок 3"/>
          <p:cNvPicPr>
            <a:picLocks noChangeAspect="1"/>
          </p:cNvPicPr>
          <p:nvPr/>
        </p:nvPicPr>
        <p:blipFill rotWithShape="1">
          <a:blip r:embed="rId3" cstate="print">
            <a:extLst>
              <a:ext uri="{28A0092B-C50C-407E-A947-70E740481C1C}">
                <a14:useLocalDpi xmlns:a14="http://schemas.microsoft.com/office/drawing/2010/main" val="0"/>
              </a:ext>
            </a:extLst>
          </a:blip>
          <a:srcRect l="3828" t="11807"/>
          <a:stretch/>
        </p:blipFill>
        <p:spPr>
          <a:xfrm>
            <a:off x="811997" y="3565308"/>
            <a:ext cx="1827856" cy="2501327"/>
          </a:xfrm>
          <a:prstGeom prst="rect">
            <a:avLst/>
          </a:prstGeom>
        </p:spPr>
      </p:pic>
      <p:sp>
        <p:nvSpPr>
          <p:cNvPr id="5" name="Прямоугольник 4"/>
          <p:cNvSpPr/>
          <p:nvPr/>
        </p:nvSpPr>
        <p:spPr>
          <a:xfrm>
            <a:off x="1059629" y="6020335"/>
            <a:ext cx="2721935" cy="923330"/>
          </a:xfrm>
          <a:prstGeom prst="rect">
            <a:avLst/>
          </a:prstGeom>
        </p:spPr>
        <p:txBody>
          <a:bodyPr wrap="square">
            <a:spAutoFit/>
          </a:bodyPr>
          <a:lstStyle/>
          <a:p>
            <a:r>
              <a:rPr lang="ru-RU" b="1" dirty="0" smtClean="0">
                <a:latin typeface="Arial" charset="0"/>
              </a:rPr>
              <a:t>Наталья</a:t>
            </a:r>
            <a:endParaRPr lang="ru-RU" b="1" dirty="0">
              <a:latin typeface="Arial" charset="0"/>
            </a:endParaRPr>
          </a:p>
          <a:p>
            <a:r>
              <a:rPr lang="ru-RU" b="1" dirty="0">
                <a:latin typeface="Arial" charset="0"/>
              </a:rPr>
              <a:t> и Вера  Еремины.</a:t>
            </a:r>
          </a:p>
          <a:p>
            <a:endParaRPr lang="ru-RU" b="1" dirty="0">
              <a:latin typeface="Arial" charset="0"/>
            </a:endParaRPr>
          </a:p>
        </p:txBody>
      </p:sp>
      <p:sp>
        <p:nvSpPr>
          <p:cNvPr id="6" name="Прямоугольник 5"/>
          <p:cNvSpPr/>
          <p:nvPr/>
        </p:nvSpPr>
        <p:spPr>
          <a:xfrm>
            <a:off x="1467875" y="5593315"/>
            <a:ext cx="6096000" cy="923330"/>
          </a:xfrm>
          <a:prstGeom prst="rect">
            <a:avLst/>
          </a:prstGeom>
        </p:spPr>
        <p:txBody>
          <a:bodyPr>
            <a:spAutoFit/>
          </a:bodyPr>
          <a:lstStyle/>
          <a:p>
            <a:pPr algn="ctr"/>
            <a:r>
              <a:rPr lang="ru-RU" b="1" dirty="0">
                <a:latin typeface="Arial" charset="0"/>
              </a:rPr>
              <a:t>Светлана Игоревна </a:t>
            </a:r>
          </a:p>
          <a:p>
            <a:pPr algn="ctr"/>
            <a:r>
              <a:rPr lang="ru-RU" b="1" dirty="0">
                <a:latin typeface="Arial" charset="0"/>
              </a:rPr>
              <a:t>Ерёмина проживает в </a:t>
            </a:r>
          </a:p>
          <a:p>
            <a:pPr algn="ctr"/>
            <a:r>
              <a:rPr lang="ru-RU" b="1" dirty="0">
                <a:latin typeface="Arial" charset="0"/>
              </a:rPr>
              <a:t>г. Белогорске.</a:t>
            </a: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9105" y="3459133"/>
            <a:ext cx="1580625" cy="2107500"/>
          </a:xfrm>
          <a:prstGeom prst="rect">
            <a:avLst/>
          </a:prstGeom>
        </p:spPr>
      </p:pic>
      <p:sp>
        <p:nvSpPr>
          <p:cNvPr id="8" name="Прямоугольник 7"/>
          <p:cNvSpPr/>
          <p:nvPr/>
        </p:nvSpPr>
        <p:spPr>
          <a:xfrm>
            <a:off x="2392134" y="3169295"/>
            <a:ext cx="1272279" cy="369332"/>
          </a:xfrm>
          <a:prstGeom prst="rect">
            <a:avLst/>
          </a:prstGeom>
        </p:spPr>
        <p:txBody>
          <a:bodyPr wrap="square">
            <a:spAutoFit/>
          </a:bodyPr>
          <a:lstStyle/>
          <a:p>
            <a:r>
              <a:rPr lang="ru-RU" b="1" dirty="0">
                <a:latin typeface="Arial" charset="0"/>
              </a:rPr>
              <a:t>Дочери </a:t>
            </a:r>
            <a:endParaRPr lang="ru-RU" dirty="0"/>
          </a:p>
        </p:txBody>
      </p:sp>
      <p:sp>
        <p:nvSpPr>
          <p:cNvPr id="9" name="Прямоугольник 8"/>
          <p:cNvSpPr/>
          <p:nvPr/>
        </p:nvSpPr>
        <p:spPr>
          <a:xfrm>
            <a:off x="6516708" y="5593315"/>
            <a:ext cx="5855595" cy="3416320"/>
          </a:xfrm>
          <a:prstGeom prst="rect">
            <a:avLst/>
          </a:prstGeom>
        </p:spPr>
        <p:txBody>
          <a:bodyPr wrap="square">
            <a:spAutoFit/>
          </a:bodyPr>
          <a:lstStyle/>
          <a:p>
            <a:endParaRPr lang="ru-RU" sz="2400" b="1" dirty="0" smtClean="0">
              <a:latin typeface="Arial" charset="0"/>
            </a:endParaRPr>
          </a:p>
          <a:p>
            <a:endParaRPr lang="ru-RU" sz="2400" b="1" dirty="0">
              <a:latin typeface="Arial" charset="0"/>
            </a:endParaRPr>
          </a:p>
          <a:p>
            <a:r>
              <a:rPr lang="ru-RU" sz="2400" b="1" dirty="0" smtClean="0">
                <a:latin typeface="Arial" charset="0"/>
              </a:rPr>
              <a:t> </a:t>
            </a:r>
            <a:r>
              <a:rPr lang="ru-RU" sz="2400" b="1" dirty="0">
                <a:latin typeface="Arial" charset="0"/>
              </a:rPr>
              <a:t/>
            </a:r>
            <a:br>
              <a:rPr lang="ru-RU" sz="2400" b="1" dirty="0">
                <a:latin typeface="Arial" charset="0"/>
              </a:rPr>
            </a:br>
            <a:endParaRPr lang="ru-RU" sz="2400" b="1" dirty="0" smtClean="0">
              <a:latin typeface="Arial" charset="0"/>
            </a:endParaRPr>
          </a:p>
          <a:p>
            <a:endParaRPr lang="ru-RU" sz="2400" b="1" dirty="0" smtClean="0">
              <a:latin typeface="Arial" charset="0"/>
            </a:endParaRPr>
          </a:p>
          <a:p>
            <a:endParaRPr lang="ru-RU" sz="2400" b="1" dirty="0">
              <a:latin typeface="Arial" charset="0"/>
            </a:endParaRPr>
          </a:p>
          <a:p>
            <a:endParaRPr lang="ru-RU" sz="2400" b="1" dirty="0" smtClean="0">
              <a:latin typeface="Arial" charset="0"/>
            </a:endParaRPr>
          </a:p>
          <a:p>
            <a:r>
              <a:rPr lang="ru-RU" sz="2400" b="1" dirty="0">
                <a:latin typeface="Arial" charset="0"/>
              </a:rPr>
              <a:t/>
            </a:r>
            <a:br>
              <a:rPr lang="ru-RU" sz="2400" b="1" dirty="0">
                <a:latin typeface="Arial" charset="0"/>
              </a:rPr>
            </a:br>
            <a:endParaRPr lang="ru-RU" sz="2400" b="1" dirty="0"/>
          </a:p>
        </p:txBody>
      </p:sp>
    </p:spTree>
    <p:extLst>
      <p:ext uri="{BB962C8B-B14F-4D97-AF65-F5344CB8AC3E}">
        <p14:creationId xmlns:p14="http://schemas.microsoft.com/office/powerpoint/2010/main" val="356734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54570" y="213948"/>
            <a:ext cx="7396251" cy="1280890"/>
          </a:xfrm>
        </p:spPr>
        <p:txBody>
          <a:bodyPr/>
          <a:lstStyle/>
          <a:p>
            <a:r>
              <a:rPr lang="ru-RU" dirty="0"/>
              <a:t>Газета «ЛЕНИНСКИЙ ПУТЬ» </a:t>
            </a:r>
            <a:br>
              <a:rPr lang="ru-RU" dirty="0"/>
            </a:br>
            <a:r>
              <a:rPr lang="ru-RU" dirty="0"/>
              <a:t>1962-1979годы </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43366" y="872344"/>
            <a:ext cx="3020393" cy="2065309"/>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76487" y="3198828"/>
            <a:ext cx="3163827" cy="1077660"/>
          </a:xfrm>
          <a:prstGeom prst="rect">
            <a:avLst/>
          </a:prstGeom>
        </p:spPr>
      </p:pic>
      <p:pic>
        <p:nvPicPr>
          <p:cNvPr id="8" name="Рисунок 7"/>
          <p:cNvPicPr>
            <a:picLocks noChangeAspect="1"/>
          </p:cNvPicPr>
          <p:nvPr/>
        </p:nvPicPr>
        <p:blipFill>
          <a:blip r:embed="rId4"/>
          <a:stretch>
            <a:fillRect/>
          </a:stretch>
        </p:blipFill>
        <p:spPr>
          <a:xfrm>
            <a:off x="161605" y="276146"/>
            <a:ext cx="3308053" cy="4533257"/>
          </a:xfrm>
          <a:prstGeom prst="rect">
            <a:avLst/>
          </a:prstGeom>
        </p:spPr>
      </p:pic>
      <p:sp>
        <p:nvSpPr>
          <p:cNvPr id="9" name="Прямоугольник 8"/>
          <p:cNvSpPr/>
          <p:nvPr/>
        </p:nvSpPr>
        <p:spPr>
          <a:xfrm>
            <a:off x="3873920" y="1332060"/>
            <a:ext cx="4765183" cy="2031325"/>
          </a:xfrm>
          <a:prstGeom prst="rect">
            <a:avLst/>
          </a:prstGeom>
        </p:spPr>
        <p:txBody>
          <a:bodyPr wrap="square">
            <a:spAutoFit/>
          </a:bodyPr>
          <a:lstStyle/>
          <a:p>
            <a:r>
              <a:rPr lang="ru-RU" dirty="0"/>
              <a:t>С 1962 года по </a:t>
            </a:r>
            <a:r>
              <a:rPr lang="ru-RU" dirty="0" smtClean="0"/>
              <a:t>1978 г </a:t>
            </a:r>
            <a:r>
              <a:rPr lang="ru-RU" dirty="0"/>
              <a:t>работал в белгородской межрайонной газете "Ленинский путь" заведующим отделом писем культуры и быта, затем ответственным секретарём</a:t>
            </a:r>
            <a:r>
              <a:rPr lang="ru-RU" dirty="0" smtClean="0"/>
              <a:t>. Сотрудничал с другими газетами.</a:t>
            </a:r>
            <a:endParaRPr lang="ru-RU" dirty="0"/>
          </a:p>
          <a:p>
            <a:endParaRPr lang="ru-RU" dirty="0"/>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291" y="5048518"/>
            <a:ext cx="3276786" cy="1098329"/>
          </a:xfrm>
          <a:prstGeom prst="rect">
            <a:avLst/>
          </a:prstGeom>
        </p:spPr>
      </p:pic>
      <p:pic>
        <p:nvPicPr>
          <p:cNvPr id="10" name="Picture 2" descr="C:\Users\134E~1\AppData\Local\Temp\Rar$DRa2528.14920\Фото И.Еремина от дочери Светланы\img229.jpg"/>
          <p:cNvPicPr>
            <a:picLocks noChangeAspect="1" noChangeArrowheads="1"/>
          </p:cNvPicPr>
          <p:nvPr/>
        </p:nvPicPr>
        <p:blipFill>
          <a:blip r:embed="rId6"/>
          <a:srcRect/>
          <a:stretch>
            <a:fillRect/>
          </a:stretch>
        </p:blipFill>
        <p:spPr bwMode="auto">
          <a:xfrm>
            <a:off x="8549761" y="4429714"/>
            <a:ext cx="3360123" cy="2106809"/>
          </a:xfrm>
          <a:prstGeom prst="rect">
            <a:avLst/>
          </a:prstGeom>
          <a:noFill/>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9070" y="3234295"/>
            <a:ext cx="4668004" cy="3302228"/>
          </a:xfrm>
          <a:prstGeom prst="rect">
            <a:avLst/>
          </a:prstGeom>
        </p:spPr>
      </p:pic>
    </p:spTree>
    <p:extLst>
      <p:ext uri="{BB962C8B-B14F-4D97-AF65-F5344CB8AC3E}">
        <p14:creationId xmlns:p14="http://schemas.microsoft.com/office/powerpoint/2010/main" val="74326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1103</TotalTime>
  <Words>1705</Words>
  <Application>Microsoft Office PowerPoint</Application>
  <PresentationFormat>Широкоэкранный</PresentationFormat>
  <Paragraphs>248</Paragraphs>
  <Slides>32</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32</vt:i4>
      </vt:variant>
    </vt:vector>
  </HeadingPairs>
  <TitlesOfParts>
    <vt:vector size="41" baseType="lpstr">
      <vt:lpstr>Arial</vt:lpstr>
      <vt:lpstr>Arial Narrow</vt:lpstr>
      <vt:lpstr>Calibri</vt:lpstr>
      <vt:lpstr>Century Gothic</vt:lpstr>
      <vt:lpstr>Garamond</vt:lpstr>
      <vt:lpstr>Tahoma</vt:lpstr>
      <vt:lpstr>Times New Roman</vt:lpstr>
      <vt:lpstr>Wingdings 3</vt:lpstr>
      <vt:lpstr>Легкий дым</vt:lpstr>
      <vt:lpstr>Презентация PowerPoint</vt:lpstr>
      <vt:lpstr> в 2004 году на торце  дома ул. Северная 14, была установлена  мемориальная доска  Игорю Ерёмину где ежегодно проводятся Ерёминские чтения             Мобильный музей  «Литературный багаж Игоря Ерёмина»</vt:lpstr>
      <vt:lpstr>С 1979года по 1984 год  Игорь Ерёмин проживал в Благовещенске по  ул. Красноармейская 194,  где в 2014 году ему тоже установили мемориальную доску. </vt:lpstr>
      <vt:lpstr>ИГОРЬ ЕРЁМИН 17.09.1934г. -25.04.1983г. </vt:lpstr>
      <vt:lpstr>Приехал Игорь Ерёмин на Дальний Восток с родителями в 1951 году 17 летним парнишкой.  </vt:lpstr>
      <vt:lpstr>Благовещенский педагогический институт им. М.Калинина</vt:lpstr>
      <vt:lpstr>От учителя до журналиста</vt:lpstr>
      <vt:lpstr>С молодой женой Игорь Алексеевич приехал в наш город Белогорск в 1962 году.   Здесь родились у него три дочери Светлана-1962г.,Наталья в 1963 и Вера в 1965 году.    Мы гордимся, что именно в Белогорске он написал основные свои произведения работая в газете «Ленинский путь».   А в дальнейшем стал известным поэтом, прозаиком и журналистом. </vt:lpstr>
      <vt:lpstr>Газета «ЛЕНИНСКИЙ ПУТЬ»  1962-1979годы </vt:lpstr>
      <vt:lpstr>Член Союза писателей СССР</vt:lpstr>
      <vt:lpstr>От журналиста к поэту</vt:lpstr>
      <vt:lpstr>Сборники стихов и поэм Игоря Ерёмина </vt:lpstr>
      <vt:lpstr>Перед лицом России не солгать</vt:lpstr>
      <vt:lpstr>Презентация PowerPoint</vt:lpstr>
      <vt:lpstr>В этот сборник вошли  поэмы:  - Солдатка - Далекий свет - Большак </vt:lpstr>
      <vt:lpstr>Дети войны</vt:lpstr>
      <vt:lpstr>Ладони </vt:lpstr>
      <vt:lpstr>Его называли мастером  лирико-эпического жанра, до него в кругу Амурских писателей  никто не решался писать поэмы. </vt:lpstr>
      <vt:lpstr>«Перед лицом России не солгать»</vt:lpstr>
      <vt:lpstr>Россиянки  </vt:lpstr>
      <vt:lpstr>1976</vt:lpstr>
      <vt:lpstr>День Победы </vt:lpstr>
      <vt:lpstr>В этот сборник вошли поэмы: -Никаноровна -Далёкий свет  Далёкий свет, это взволнованный ,трогательный рассказ, раненого войной ,и первой любовью. И когда взрослеющий лирический герой в конце захватывающего драматического повествования, пережив трагедию незаслуженного позора, потеряв первую любовь-падает в траву, на землю, то…  Сердечко стукало ровно,  и в ответ на этот стук  земля по до мной покачивалась,  словно мать моя баюкала меня                                          В.Турукин   </vt:lpstr>
      <vt:lpstr>ЗРЕЛОСТЬ   </vt:lpstr>
      <vt:lpstr>В ночь с 24 на 25 апреля 1983 года Игорь Алексеевич Ерёмин умер от острой сердечной недостаточности.  По воспоминаниям друзей  похоронен 27 апреля на Вознесенском кладбище в Благовещенске.  На лево от сторожки под  №2.  рядом  с  Н. Лошмановым, С.Обидион ..</vt:lpstr>
      <vt:lpstr>Презентация PowerPoint</vt:lpstr>
      <vt:lpstr>Презентация PowerPoint</vt:lpstr>
      <vt:lpstr>Презентация PowerPoint</vt:lpstr>
      <vt:lpstr>Экспонаты   «Литературного багажа Игоря Ерёмина»</vt:lpstr>
      <vt:lpstr>Мы благодарим БГПУ в лице А.Урманова и лично И.С.Назарову за сотрудничество.  Мы продолжаем работать по этой теме в архивах нашей области. </vt:lpstr>
      <vt:lpstr>Презентация PowerPoint</vt:lpstr>
      <vt:lpstr>Наш адрес:</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Читаем ЕРЁМИНА</dc:title>
  <dc:creator>Ольга</dc:creator>
  <cp:lastModifiedBy>Ольга</cp:lastModifiedBy>
  <cp:revision>137</cp:revision>
  <dcterms:created xsi:type="dcterms:W3CDTF">2020-10-03T02:23:50Z</dcterms:created>
  <dcterms:modified xsi:type="dcterms:W3CDTF">2022-09-22T08:26:49Z</dcterms:modified>
</cp:coreProperties>
</file>