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57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ЦПД 21-22\рцп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77072"/>
            <a:ext cx="3384376" cy="248520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1371" t="30141" r="3661" b="15719"/>
          <a:stretch>
            <a:fillRect/>
          </a:stretch>
        </p:blipFill>
        <p:spPr bwMode="auto">
          <a:xfrm>
            <a:off x="1619672" y="260648"/>
            <a:ext cx="6048672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РЦПД 21-22\рцпд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17032"/>
            <a:ext cx="3024336" cy="2784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418058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Направления деятельности:</a:t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484784"/>
            <a:ext cx="8208912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создание условий для развития добровольчества в Университете,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- организация, поддержка и развитие молодежных добровольческих инициатив,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увеличение численности молодежи, участвующей в добровольческой деятельности,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-  оказание информационной, консультационной, организационной, ресурсной поддержки добровольцам и добровольческим/ волонтерским  объединениям,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формирование среды, благоприятствующей развитию добровольческой деятельности в Университете,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noProof="0" dirty="0" smtClean="0">
                <a:latin typeface="+mj-lt"/>
                <a:ea typeface="+mj-ea"/>
                <a:cs typeface="+mj-cs"/>
              </a:rPr>
              <a:t>популяризация добровольчества среди студентов,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привлечение студентов к участию в добровольческой деятельности по любым направлениям добровольчества.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332656"/>
            <a:ext cx="59046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Проводимые акции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мероприятия 2021-2022 г.г.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s://sun9-50.userapi.com/impf/rYIqwaqqnBQok0HxpHeayr1RMTc3hXWVhZLDDA/sC0w5o2YCFM.jpg?size=1280x960&amp;quality=95&amp;sign=778cb44a91357d718ed011df70944fd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2736"/>
            <a:ext cx="2592288" cy="194421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789040"/>
            <a:ext cx="259228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600" noProof="0" dirty="0" smtClean="0">
                <a:latin typeface="+mj-lt"/>
                <a:ea typeface="+mj-ea"/>
                <a:cs typeface="+mj-cs"/>
              </a:rPr>
              <a:t>Привлечение добровольцев для участия и/или сопровождения городских , областных, федеральных и международных акций и мероприятий (</a:t>
            </a:r>
            <a:r>
              <a:rPr lang="ru-RU" sz="1600" dirty="0" smtClean="0"/>
              <a:t>более 50, участники –более 1000 студентов</a:t>
            </a:r>
            <a:r>
              <a:rPr lang="ru-RU" sz="1600" noProof="0" dirty="0" smtClean="0">
                <a:latin typeface="+mj-lt"/>
                <a:ea typeface="+mj-ea"/>
                <a:cs typeface="+mj-cs"/>
              </a:rPr>
              <a:t>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https://sun9-9.userapi.com/impf/ARUpqM7mwbLWHO6W7uRz6YZKTZBtKuoJkW0nFw/aJNgDEGY2CQ.jpg?size=1280x576&amp;quality=95&amp;sign=23a141d2866e341d56a7f623d1ac81e2&amp;type=album"/>
          <p:cNvPicPr>
            <a:picLocks noChangeAspect="1" noChangeArrowheads="1"/>
          </p:cNvPicPr>
          <p:nvPr/>
        </p:nvPicPr>
        <p:blipFill>
          <a:blip r:embed="rId3" cstate="print"/>
          <a:srcRect l="23369" t="15625" r="18974"/>
          <a:stretch>
            <a:fillRect/>
          </a:stretch>
        </p:blipFill>
        <p:spPr bwMode="auto">
          <a:xfrm>
            <a:off x="3275856" y="3861048"/>
            <a:ext cx="2952328" cy="194421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47936" y="1124744"/>
            <a:ext cx="4608512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 smtClean="0">
                <a:latin typeface="+mj-lt"/>
                <a:ea typeface="+mj-ea"/>
                <a:cs typeface="+mj-cs"/>
              </a:rPr>
              <a:t>Инициирование мероприятий с добровольческими вакансиями для 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студентов-добровольцев (более 20 (не все</a:t>
            </a:r>
            <a:r>
              <a:rPr lang="en-US" sz="16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изначально отображены на </a:t>
            </a:r>
            <a:r>
              <a:rPr lang="en-US" sz="1600" dirty="0" err="1" smtClean="0">
                <a:latin typeface="+mj-lt"/>
                <a:ea typeface="+mj-ea"/>
                <a:cs typeface="+mj-cs"/>
              </a:rPr>
              <a:t>dobro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.</a:t>
            </a:r>
            <a:r>
              <a:rPr lang="en-US" sz="1600" dirty="0" err="1" smtClean="0">
                <a:latin typeface="+mj-lt"/>
                <a:ea typeface="+mj-ea"/>
                <a:cs typeface="+mj-cs"/>
              </a:rPr>
              <a:t>ru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), участники –более 180 студентов (многие по несколько раз)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https://sun9-35.userapi.com/impf/SMG0bz68i8bXaDQn8FGLm1LSenK89Kg2VLsd6Q/p6ru6nE0ABs.jpg?size=358x650&amp;quality=95&amp;sign=51054dd4b52d45d602bdd199f70a4b8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501008"/>
            <a:ext cx="1650629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933056"/>
            <a:ext cx="3744416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500" noProof="0" dirty="0" smtClean="0">
                <a:latin typeface="+mj-lt"/>
                <a:ea typeface="+mj-ea"/>
                <a:cs typeface="+mj-cs"/>
              </a:rPr>
              <a:t>Разработка мер поощрения добровольческой деятельности в университете (Конкурс «Самый добрый институт/колледж», Дни Добровольца, наградная сувенирная продукция, консультационная поддержка в вопросах получения </a:t>
            </a:r>
            <a:r>
              <a:rPr lang="ru-RU" sz="1500" dirty="0" smtClean="0">
                <a:latin typeface="+mj-lt"/>
                <a:ea typeface="+mj-ea"/>
                <a:cs typeface="+mj-cs"/>
              </a:rPr>
              <a:t>стипендии за общественную деятельность, дипломы социальной активности, учет волонтерского </a:t>
            </a: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стажа на </a:t>
            </a:r>
            <a:r>
              <a:rPr lang="en-US" sz="1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dobro</a:t>
            </a: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r>
              <a:rPr lang="en-US" sz="1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ru</a:t>
            </a:r>
            <a:r>
              <a:rPr lang="ru-RU" sz="1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освещение добрых дел в соц.сетях</a:t>
            </a:r>
            <a:r>
              <a:rPr lang="ru-RU" sz="1500" noProof="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1052736"/>
            <a:ext cx="460851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 smtClean="0">
                <a:latin typeface="+mj-lt"/>
                <a:ea typeface="+mj-ea"/>
                <a:cs typeface="+mj-cs"/>
              </a:rPr>
              <a:t>Проведение организационных встреч, обучающих мастер-классов.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s://sun9-53.userapi.com/impf/5k2SzIvMXZDQVzQ2WVdSGFPw-qm2E2qRtq9IVw/y_vzP2k97T8.jpg?size=556x432&amp;quality=95&amp;sign=3217e43c2bf02b75f440ab37d920795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2837741" cy="220486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47664" y="332656"/>
            <a:ext cx="59046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Проводимые акции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мероприятия 2021-2022 г.г.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6" name="Picture 4" descr="https://sun9-51.userapi.com/impf/ie8bMlJKdW2L-Smckcb6K_e447OCDrDQQ0sZuw/xBTcmPC5_Vo.jpg?size=1280x1158&amp;quality=95&amp;sign=b2b6fbff697811946f203bbe29a9cd9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77072"/>
            <a:ext cx="2376264" cy="2149776"/>
          </a:xfrm>
          <a:prstGeom prst="rect">
            <a:avLst/>
          </a:prstGeom>
          <a:noFill/>
        </p:spPr>
      </p:pic>
      <p:pic>
        <p:nvPicPr>
          <p:cNvPr id="18438" name="Picture 6" descr="https://sun9-2.userapi.com/impf/EtLHvdHhvB2jLXfjxQrz0ZP0dXsbOfZ8461odA/D_jjg7ZizNA.jpg?size=810x1080&amp;quality=96&amp;sign=9225faeb3e68cd82b34a56ec8b4c6d24&amp;type=album"/>
          <p:cNvPicPr>
            <a:picLocks noChangeAspect="1" noChangeArrowheads="1"/>
          </p:cNvPicPr>
          <p:nvPr/>
        </p:nvPicPr>
        <p:blipFill>
          <a:blip r:embed="rId4" cstate="print"/>
          <a:srcRect l="5980" t="13029" r="14782" b="17451"/>
          <a:stretch>
            <a:fillRect/>
          </a:stretch>
        </p:blipFill>
        <p:spPr bwMode="auto">
          <a:xfrm>
            <a:off x="4139952" y="4005064"/>
            <a:ext cx="2007913" cy="2348880"/>
          </a:xfrm>
          <a:prstGeom prst="rect">
            <a:avLst/>
          </a:prstGeom>
          <a:noFill/>
        </p:spPr>
      </p:pic>
      <p:pic>
        <p:nvPicPr>
          <p:cNvPr id="18440" name="Picture 8" descr="https://sun9-32.userapi.com/impf/zcSXEBhVmvAoP07rREwZBLQ0fkgBmQ8MKsFcyQ/x67ijvPO11o.jpg?size=979x1080&amp;quality=96&amp;sign=2e8a7a85738690693e1fe38e323c264f&amp;type=album"/>
          <p:cNvPicPr>
            <a:picLocks noChangeAspect="1" noChangeArrowheads="1"/>
          </p:cNvPicPr>
          <p:nvPr/>
        </p:nvPicPr>
        <p:blipFill>
          <a:blip r:embed="rId5" cstate="print"/>
          <a:srcRect l="16071" t="45324" r="3571" b="4496"/>
          <a:stretch>
            <a:fillRect/>
          </a:stretch>
        </p:blipFill>
        <p:spPr bwMode="auto">
          <a:xfrm>
            <a:off x="2123728" y="1556792"/>
            <a:ext cx="3024336" cy="2083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>РЦПД НовГУ курирует деятельность более 20 волонтерских формирований различной направленности на базе университета. Волонтерами являются более 1000 студентов ВУЗа.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1371" t="33094" r="6250" b="38360"/>
          <a:stretch>
            <a:fillRect/>
          </a:stretch>
        </p:blipFill>
        <p:spPr bwMode="auto">
          <a:xfrm>
            <a:off x="179512" y="2636912"/>
            <a:ext cx="860175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3068960"/>
            <a:ext cx="15121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на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Dobro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err="1" smtClean="0">
                <a:solidFill>
                  <a:schemeClr val="tx1"/>
                </a:solidFill>
              </a:rPr>
              <a:t>ru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РЦПД НовГУ</a:t>
            </a:r>
            <a:endParaRPr lang="ru-RU" dirty="0"/>
          </a:p>
        </p:txBody>
      </p:sp>
      <p:pic>
        <p:nvPicPr>
          <p:cNvPr id="1026" name="Picture 2" descr="https://sun9-63.userapi.com/impf/uEH0k6EZXBsuER4RIAv-YABCHH2xiWn_QMk3eA/YpG4mqIBrmg.jpg?size=810x1080&amp;quality=95&amp;sign=98da167e31ebc026f49d62dff90b1532&amp;type=album"/>
          <p:cNvPicPr>
            <a:picLocks noChangeAspect="1" noChangeArrowheads="1"/>
          </p:cNvPicPr>
          <p:nvPr/>
        </p:nvPicPr>
        <p:blipFill>
          <a:blip r:embed="rId2" cstate="print"/>
          <a:srcRect t="14212" r="5258"/>
          <a:stretch>
            <a:fillRect/>
          </a:stretch>
        </p:blipFill>
        <p:spPr bwMode="auto">
          <a:xfrm>
            <a:off x="2771800" y="1556792"/>
            <a:ext cx="1656184" cy="1999561"/>
          </a:xfrm>
          <a:prstGeom prst="rect">
            <a:avLst/>
          </a:prstGeom>
          <a:noFill/>
        </p:spPr>
      </p:pic>
      <p:pic>
        <p:nvPicPr>
          <p:cNvPr id="1028" name="Picture 4" descr="https://sun9-68.userapi.com/impf/c639218/v639218467/6ef0/cLYDY5LzVh8.jpg?size=483x507&amp;quality=96&amp;sign=535c440f4827e838a8554cedb5c597ef&amp;type=album"/>
          <p:cNvPicPr>
            <a:picLocks noChangeAspect="1" noChangeArrowheads="1"/>
          </p:cNvPicPr>
          <p:nvPr/>
        </p:nvPicPr>
        <p:blipFill>
          <a:blip r:embed="rId3" cstate="print"/>
          <a:srcRect l="6772" r="5189"/>
          <a:stretch>
            <a:fillRect/>
          </a:stretch>
        </p:blipFill>
        <p:spPr bwMode="auto">
          <a:xfrm>
            <a:off x="539552" y="1556792"/>
            <a:ext cx="1656184" cy="1974681"/>
          </a:xfrm>
          <a:prstGeom prst="rect">
            <a:avLst/>
          </a:prstGeom>
          <a:noFill/>
        </p:spPr>
      </p:pic>
      <p:pic>
        <p:nvPicPr>
          <p:cNvPr id="1030" name="Picture 6" descr="https://sun9-9.userapi.com/impf/ARUpqM7mwbLWHO6W7uRz6YZKTZBtKuoJkW0nFw/aJNgDEGY2CQ.jpg?size=1280x576&amp;quality=95&amp;sign=23a141d2866e341d56a7f623d1ac81e2&amp;type=album"/>
          <p:cNvPicPr>
            <a:picLocks noChangeAspect="1" noChangeArrowheads="1"/>
          </p:cNvPicPr>
          <p:nvPr/>
        </p:nvPicPr>
        <p:blipFill>
          <a:blip r:embed="rId4" cstate="print"/>
          <a:srcRect l="19756" t="7317" r="26463"/>
          <a:stretch>
            <a:fillRect/>
          </a:stretch>
        </p:blipFill>
        <p:spPr bwMode="auto">
          <a:xfrm>
            <a:off x="5868144" y="4077072"/>
            <a:ext cx="2785573" cy="2160240"/>
          </a:xfrm>
          <a:prstGeom prst="rect">
            <a:avLst/>
          </a:prstGeom>
          <a:noFill/>
        </p:spPr>
      </p:pic>
      <p:pic>
        <p:nvPicPr>
          <p:cNvPr id="1032" name="Picture 8" descr="https://sun9-79.userapi.com/impf/VVRiDgQZ_bErjBiCSKG2-z6VYGPpZjiI9ENn7w/ov33wCCN9gE.jpg?size=672x528&amp;quality=95&amp;sign=9ac0afdff6c7df3ad212662a0a384c4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4046210"/>
            <a:ext cx="2880320" cy="2263109"/>
          </a:xfrm>
          <a:prstGeom prst="rect">
            <a:avLst/>
          </a:prstGeom>
          <a:noFill/>
        </p:spPr>
      </p:pic>
      <p:pic>
        <p:nvPicPr>
          <p:cNvPr id="1034" name="Picture 10" descr="https://sun9-14.userapi.com/impf/JzZWNIQwkNfmOjC3U7TgX_Q__UFYNTqP1bgKEw/JEwfAS1KNpo.jpg?size=810x1080&amp;quality=96&amp;sign=c3dc59595b71c6c4d7a0aeaaf949acfb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556792"/>
            <a:ext cx="1458163" cy="1944217"/>
          </a:xfrm>
          <a:prstGeom prst="rect">
            <a:avLst/>
          </a:prstGeom>
          <a:noFill/>
        </p:spPr>
      </p:pic>
      <p:pic>
        <p:nvPicPr>
          <p:cNvPr id="1036" name="Picture 12" descr="https://sun9-80.userapi.com/impf/iZuBW65gr_jXkWltWEEkIDjC8meDnP8go5XLJQ/TNnhpWeIzFY.jpg?size=720x958&amp;quality=95&amp;sign=02a1b4d1304394bbf79c57ea62f2183b&amp;type=album"/>
          <p:cNvPicPr>
            <a:picLocks noChangeAspect="1" noChangeArrowheads="1"/>
          </p:cNvPicPr>
          <p:nvPr/>
        </p:nvPicPr>
        <p:blipFill>
          <a:blip r:embed="rId7" cstate="print"/>
          <a:srcRect b="4609"/>
          <a:stretch>
            <a:fillRect/>
          </a:stretch>
        </p:blipFill>
        <p:spPr bwMode="auto">
          <a:xfrm>
            <a:off x="6948264" y="1556792"/>
            <a:ext cx="1584176" cy="2010685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75856" y="3861048"/>
            <a:ext cx="252028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Ксения Руденко – руководитель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РЦПД НовГУ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+mj-lt"/>
                <a:ea typeface="+mj-ea"/>
                <a:cs typeface="+mj-cs"/>
              </a:rPr>
              <a:t>Дарья  Данильчик, </a:t>
            </a:r>
            <a:r>
              <a:rPr lang="ru-RU" sz="1200" baseline="0" dirty="0" err="1" smtClean="0">
                <a:latin typeface="+mj-lt"/>
                <a:ea typeface="+mj-ea"/>
                <a:cs typeface="+mj-cs"/>
              </a:rPr>
              <a:t>Виолетта</a:t>
            </a:r>
            <a:r>
              <a:rPr lang="ru-RU" sz="1200" baseline="0" dirty="0" smtClean="0">
                <a:latin typeface="+mj-lt"/>
                <a:ea typeface="+mj-ea"/>
                <a:cs typeface="+mj-cs"/>
              </a:rPr>
              <a:t> Андреева – специалисты Управления молодежной политики НовГУ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Людмила Бондаренко, Екатерина Зуева и многие другие студенты –добровольцы НовГУ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257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 Направления деятельности:  </vt:lpstr>
      <vt:lpstr>Слайд 3</vt:lpstr>
      <vt:lpstr>Слайд 4</vt:lpstr>
      <vt:lpstr>РЦПД НовГУ курирует деятельность более 20 волонтерских формирований различной направленности на базе университета. Волонтерами являются более 1000 студентов ВУЗа.</vt:lpstr>
      <vt:lpstr>Команда РЦПД НовГУ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2022-06-22T13:01:48Z</dcterms:created>
  <dcterms:modified xsi:type="dcterms:W3CDTF">2022-06-30T11:03:51Z</dcterms:modified>
</cp:coreProperties>
</file>