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4400" dirty="0">
                <a:solidFill>
                  <a:schemeClr val="bg1"/>
                </a:solidFill>
              </a:rPr>
              <a:t>Краткая информация о вечнозелёных деревьях России с указанием таксономии </a:t>
            </a:r>
            <a:endParaRPr sz="4400" b="1" dirty="0">
              <a:solidFill>
                <a:schemeClr val="bg1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5153440" y="5307329"/>
            <a:ext cx="188513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ru-RU" dirty="0" err="1">
                <a:solidFill>
                  <a:schemeClr val="bg1"/>
                </a:solidFill>
              </a:rPr>
              <a:t>Муфазалов</a:t>
            </a:r>
            <a:r>
              <a:rPr lang="ru-RU" dirty="0">
                <a:solidFill>
                  <a:schemeClr val="bg1"/>
                </a:solidFill>
              </a:rPr>
              <a:t> Лев, 8Б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634885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Лиственница сибирская (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Larix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sibirica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Лиственница — удивительное хвойное дерево, сбрасывающее свои иголки. Она словно берёт передышку зимой, чтобы вновь зазеленеть весной. 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5" y="1713390"/>
            <a:ext cx="4908752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Семейство: Сосновые (</a:t>
            </a:r>
            <a:r>
              <a:rPr lang="ru-RU" dirty="0" err="1"/>
              <a:t>Pinaceae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Описание: Уникальное хвойное дерево, сбрасывающее иголки на зиму.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Высота: До 40 метров.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Иголки: Мягкие, светло-зелёные, длиной 2–5 см, собраны в пучки.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Шишки: Маленькие, округлые, длиной 2–4 см.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Корневая система: Глубокая, устойчивая к холодам.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География: Восточная и Западная Сибирь, Дальний Восток, Алтай.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25476-688A-4D52-99BB-95D46B4AA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776435"/>
            <a:ext cx="5038493" cy="46963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875CBB-0EF4-4D85-A5D3-0FCAC190C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23" y="4963563"/>
            <a:ext cx="2012272" cy="15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317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195416"/>
            <a:ext cx="11760200" cy="646716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698630" y="683994"/>
            <a:ext cx="11161937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5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Каждое из этих деревьев — часть удивительного природного богатства России. </a:t>
            </a:r>
          </a:p>
          <a:p>
            <a:pPr lvl="0">
              <a:lnSpc>
                <a:spcPct val="90000"/>
              </a:lnSpc>
            </a:pPr>
            <a:r>
              <a:rPr lang="ru-RU" sz="25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Их особенности делают их важной частью экосистем, формируя облик наших лесов.</a:t>
            </a:r>
          </a:p>
        </p:txBody>
      </p:sp>
      <p:sp>
        <p:nvSpPr>
          <p:cNvPr id="68" name="Shape 68"/>
          <p:cNvSpPr/>
          <p:nvPr/>
        </p:nvSpPr>
        <p:spPr>
          <a:xfrm>
            <a:off x="698630" y="2064687"/>
            <a:ext cx="10922761" cy="387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«Сосны говорят тише, чем другие деревья, но для тех, кто умеет слушать, их голоса звучат мудрее».  — Генри Дэвид Торо, «</a:t>
            </a:r>
            <a:r>
              <a:rPr lang="ru-RU" dirty="0" err="1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Уолден</a:t>
            </a:r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, или Жизнь в лесу».  </a:t>
            </a:r>
          </a:p>
          <a:p>
            <a:pPr lvl="0"/>
            <a:endParaRPr lang="ru-RU" dirty="0">
              <a:solidFill>
                <a:srgbClr val="FFFFFF"/>
              </a:solidFill>
              <a:latin typeface="Montserrat Bold Italic"/>
              <a:ea typeface="Montserrat Bold Italic"/>
              <a:cs typeface="Montserrat Bold Italic"/>
              <a:sym typeface="Montserrat Bold Italic"/>
            </a:endParaRPr>
          </a:p>
          <a:p>
            <a:pPr lvl="0"/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«Лес — это непрерывный процесс, и ель, с её крепкими иголками и величественным видом, напоминает нам о цикличности жизни».  — Рейчел Карсон, «Море вокруг нас».  </a:t>
            </a:r>
          </a:p>
          <a:p>
            <a:pPr lvl="0"/>
            <a:endParaRPr lang="ru-RU" dirty="0">
              <a:solidFill>
                <a:srgbClr val="FFFFFF"/>
              </a:solidFill>
              <a:latin typeface="Montserrat Bold Italic"/>
              <a:ea typeface="Montserrat Bold Italic"/>
              <a:cs typeface="Montserrat Bold Italic"/>
              <a:sym typeface="Montserrat Bold Italic"/>
            </a:endParaRPr>
          </a:p>
          <a:p>
            <a:pPr lvl="0"/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«Сильный, как кедр, устремлённый к небесам, он смотрит на землю с покоем и мудростью».  </a:t>
            </a:r>
          </a:p>
          <a:p>
            <a:pPr lvl="0"/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— Гораций, «Оды».  </a:t>
            </a:r>
          </a:p>
          <a:p>
            <a:pPr lvl="0"/>
            <a:endParaRPr lang="ru-RU" dirty="0">
              <a:solidFill>
                <a:srgbClr val="FFFFFF"/>
              </a:solidFill>
              <a:latin typeface="Montserrat Bold Italic"/>
              <a:ea typeface="Montserrat Bold Italic"/>
              <a:cs typeface="Montserrat Bold Italic"/>
              <a:sym typeface="Montserrat Bold Italic"/>
            </a:endParaRPr>
          </a:p>
          <a:p>
            <a:pPr lvl="0"/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«Пихты похожи на поэтов леса: их стройные фигуры и тёмная листва придают лесу необыкновенную торжественность».  — Джон </a:t>
            </a:r>
            <a:r>
              <a:rPr lang="ru-RU" dirty="0" err="1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Мьюр</a:t>
            </a:r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, «Мои первые лета в Сьерра».  </a:t>
            </a:r>
          </a:p>
          <a:p>
            <a:pPr lvl="0"/>
            <a:endParaRPr lang="ru-RU" dirty="0">
              <a:solidFill>
                <a:srgbClr val="FFFFFF"/>
              </a:solidFill>
              <a:latin typeface="Montserrat Bold Italic"/>
              <a:ea typeface="Montserrat Bold Italic"/>
              <a:cs typeface="Montserrat Bold Italic"/>
              <a:sym typeface="Montserrat Bold Italic"/>
            </a:endParaRPr>
          </a:p>
          <a:p>
            <a:pPr lvl="0"/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«Где растёт можжевельник, там чист воздух и покой».  </a:t>
            </a:r>
          </a:p>
          <a:p>
            <a:pPr lvl="0"/>
            <a:r>
              <a:rPr lang="ru-RU" dirty="0">
                <a:solidFill>
                  <a:srgbClr val="FFFFFF"/>
                </a:solidFill>
                <a:latin typeface="Montserrat Bold Italic"/>
                <a:ea typeface="Montserrat Bold Italic"/>
                <a:cs typeface="Montserrat Bold Italic"/>
                <a:sym typeface="Montserrat Bold Italic"/>
              </a:rPr>
              <a:t>— Русская народная пословица. </a:t>
            </a:r>
            <a:endParaRPr dirty="0">
              <a:solidFill>
                <a:srgbClr val="FFFFFF"/>
              </a:solidFill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588398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Сосна обыкновенная (</a:t>
            </a:r>
            <a:r>
              <a:rPr lang="en-US" sz="3200" dirty="0">
                <a:solidFill>
                  <a:schemeClr val="bg1"/>
                </a:solidFill>
                <a:latin typeface="French Script MT" panose="03020402040607040605" pitchFamily="66" charset="0"/>
              </a:rPr>
              <a:t>Pinus </a:t>
            </a:r>
            <a:r>
              <a:rPr lang="en-US" sz="320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sylvestris</a:t>
            </a:r>
            <a:r>
              <a:rPr lang="en-US" sz="3200" dirty="0">
                <a:solidFill>
                  <a:schemeClr val="bg1"/>
                </a:solidFill>
                <a:latin typeface="French Script MT" panose="03020402040607040605" pitchFamily="66" charset="0"/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Одно из самых распространённых хвойных деревьев, отличающееся высокой устойчивостью к неблагоприятным условиям. Её величественные стволы и кроны с мягкими оттенками хвои создают особый облик лесов России. 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5" y="1713390"/>
            <a:ext cx="4908752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Семейство: Сосновые (</a:t>
            </a:r>
            <a:r>
              <a:rPr lang="ru-RU" dirty="0" err="1"/>
              <a:t>Pinaceae</a:t>
            </a:r>
            <a:r>
              <a:rPr lang="ru-RU" dirty="0"/>
              <a:t>) 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lang="ru-RU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lang="ru-RU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Высота: От 20 до 40 метров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lang="ru-RU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Иголки: Жёсткие, длиной 4–7 см, собраны в пучки по две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lang="ru-RU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Шишки: Удлинённые, длиной 3–7 см, светло-коричневые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lang="ru-RU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Корневая система: Стержневая, с разветвлёнными боковыми корнями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lang="ru-RU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География: Европейская часть России, Урал, Сибирь, Дальний Восток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6E088-8512-49A9-9F59-EE1382A20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22" y="1903374"/>
            <a:ext cx="5315621" cy="42569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468012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Ель европейская (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Picea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abies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5" y="1713390"/>
            <a:ext cx="4908752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Семейство: Сосновые (</a:t>
            </a:r>
            <a:r>
              <a:rPr lang="ru-RU" dirty="0" err="1"/>
              <a:t>Pinaceae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Описание: дерево с густой пирамидальной кроной и мягкой хвоей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Высота: До 50 метров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Иголки: Короткие (1–2,5 см), жёсткие, тёмно-зелёные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Шишки: Удлинённые, длиной 10–15 см, свисающие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Корневая система: Поверхностная, с разветвлёнными корнями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География: Европейская часть России, Урал, Кавказ, Сибирь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41BE76-FC0B-4064-B95F-AE551B1F1FE1}"/>
              </a:ext>
            </a:extLst>
          </p:cNvPr>
          <p:cNvSpPr/>
          <p:nvPr/>
        </p:nvSpPr>
        <p:spPr>
          <a:xfrm>
            <a:off x="226940" y="647760"/>
            <a:ext cx="11603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Ель — символ новогодних праздников и обитатель густых, тенистых лесов. Это дерево создаёт атмосферу умиротворения, благодаря своей тёмно-зелёной хвое и равномерным формам.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6578A-FD3F-4BBC-A747-1BC8BE9B3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73" y="5099318"/>
            <a:ext cx="1464512" cy="1470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B302A8-979E-48CA-A6F3-62E4E741E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77" y="2116211"/>
            <a:ext cx="5392118" cy="404408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BFE7C3-D0F5-4576-B0C2-F3558AD0B0A6}"/>
              </a:ext>
            </a:extLst>
          </p:cNvPr>
          <p:cNvSpPr/>
          <p:nvPr/>
        </p:nvSpPr>
        <p:spPr>
          <a:xfrm>
            <a:off x="1439904" y="6160300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Густав </a:t>
            </a:r>
            <a:r>
              <a:rPr lang="ru-RU" dirty="0" err="1"/>
              <a:t>Климт</a:t>
            </a:r>
            <a:r>
              <a:rPr lang="ru-RU" dirty="0"/>
              <a:t> — Еловый лес</a:t>
            </a:r>
          </a:p>
        </p:txBody>
      </p:sp>
    </p:spTree>
    <p:extLst>
      <p:ext uri="{BB962C8B-B14F-4D97-AF65-F5344CB8AC3E}">
        <p14:creationId xmlns:p14="http://schemas.microsoft.com/office/powerpoint/2010/main" val="24365130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493820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Кедр сибирский (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Pinus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sibirica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Кедр сибирский — царь тайги, символ силы и долголетия. Его густая крона и мягкие иголки служат укрытием для многих животных, а орехи — ценным ресурсом для человека. 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5" y="1713390"/>
            <a:ext cx="4908752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Семейство: Сосновые (</a:t>
            </a:r>
            <a:r>
              <a:rPr lang="ru-RU" dirty="0" err="1"/>
              <a:t>Pinaceae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Описание: Царственное дерево тайги с мягкой хвоей и съедобными орехами.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Высота: До 45 метров.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Иголки: Длина 5–13 см, мягкие, собраны в пучки по 5, с сизым оттенком.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Шишки: Крупные, яйцевидные, длиной до 13 см.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Корневая система: Глубокая, с мощным стержневым корнем.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География: Сибирь, Алтай, Прибайкалье, Дальний Восток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38A90-F135-4B73-A843-57F613762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52" y="1713390"/>
            <a:ext cx="3586268" cy="4753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80F5B2-22E4-4DCE-8BA2-89B6E9072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34629"/>
            <a:ext cx="2612395" cy="17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1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490134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Пихта сибирская (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Abies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sibirica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Пихта — элегантное хвойное дерево, выделяющее фитонциды, очищающие воздух. Её прямостоящие шишки напоминают застывшие свечи на зелёной кронах. 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5" y="1713390"/>
            <a:ext cx="4908752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Семейство: Сосновые (</a:t>
            </a:r>
            <a:r>
              <a:rPr lang="ru-RU" dirty="0" err="1"/>
              <a:t>Pinaceae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Описание: Изящное дерево с прямостоящими шишками и мягкой хвоей.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Высота: 20–35 метров.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Иголки: Плоские, длиной 2–3 см, с белыми полосками на нижней стороне.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Шишки: Прямостоящие, цилиндрические, длиной 5–9 см.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Корневая система: Глубокая стержневая, устойчивая к ветрам.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География: Сибирь, Урал, Прибайкалье, Дальний Восток.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B7A36D-CD39-43AE-B663-EA8FC8D90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68" y="2272683"/>
            <a:ext cx="5287760" cy="39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011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84263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Можжевельник обыкновенный (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Juniperus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communis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Можжевельник — компактное вечнозелёное растение, известное своими лечебными свойствами и декоративностью. Его ягоды используют в народной медицине и кулинарии. 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5" y="1713390"/>
            <a:ext cx="4908752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Семейство: Кипарисовые (</a:t>
            </a:r>
            <a:r>
              <a:rPr lang="ru-RU" dirty="0" err="1"/>
              <a:t>Cupressaceae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Описание: Компактный кустарник или дерево, известное своими лечебными свойствами.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Высота: От 0,5 до 10 метров.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Иголки: Колючие, длиной 1–1,5 см, собраны в пучки по три.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Шишки: Мелкие, округлые, похожие на ягоды.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Корневая система: Поверхностная, приспособлена к бедным почвам.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География: Вся Россия, от степей до тундры.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4F51E0-B1FE-4AE6-9B8B-30E267DC1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5" y="5349312"/>
            <a:ext cx="1675062" cy="11911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1C066C-2BAA-458B-ADF2-E1C3BE8D6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15" y="2183907"/>
            <a:ext cx="5384084" cy="38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45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443807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Тис ягодный (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Taxus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baccata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Тис ягодный — редкое дерево, окутанное легендами. Его прочная древесина и яркие плоды, похожие на красные ягоды, выделяют его среди других хвойных. 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5" y="1713390"/>
            <a:ext cx="4908752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Семейство: Тисовые (</a:t>
            </a:r>
            <a:r>
              <a:rPr lang="ru-RU" dirty="0" err="1"/>
              <a:t>Taxaceae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Описание: Редкое дерево с мягкой хвоей и яркими плодами.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Высота: До 20 метров.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Иголки: Мягкие, плоские, длиной 1–3 см.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Шишки: Семена покрыты мясистой оболочкой, напоминающей ягоды.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Корневая система: Глубокая и разветвлённая.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- География: Кавказ, южные районы европейской части России.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0E16AA-C314-4FC6-87FC-E602C486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89" y="2130641"/>
            <a:ext cx="5451628" cy="36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388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94237" y="123324"/>
            <a:ext cx="687463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chemeClr val="bg1"/>
                </a:solidFill>
              </a:rPr>
              <a:t>Сосна крымская (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Pinus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nigra</a:t>
            </a:r>
            <a:r>
              <a:rPr lang="en-US" sz="3200" b="0" dirty="0">
                <a:solidFill>
                  <a:schemeClr val="bg1"/>
                </a:solidFill>
                <a:latin typeface="French Script MT" panose="03020402040607040605" pitchFamily="66" charset="0"/>
              </a:rPr>
              <a:t> subsp. </a:t>
            </a:r>
            <a:r>
              <a:rPr lang="en-US" sz="3200" b="0" dirty="0" err="1">
                <a:solidFill>
                  <a:schemeClr val="bg1"/>
                </a:solidFill>
                <a:latin typeface="French Script MT" panose="03020402040607040605" pitchFamily="66" charset="0"/>
              </a:rPr>
              <a:t>pallasiana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sz="3200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94237" y="697700"/>
            <a:ext cx="116035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solidFill>
                  <a:schemeClr val="bg1"/>
                </a:solidFill>
              </a:rPr>
              <a:t> Сосна крымская — обитатель солнечных склонов и морских бризов, любимое дерево Крыма. Её длинные иголки словно устремлены к небу.  </a:t>
            </a:r>
          </a:p>
        </p:txBody>
      </p:sp>
      <p:pic>
        <p:nvPicPr>
          <p:cNvPr id="17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41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3104" y="1606858"/>
            <a:ext cx="5704658" cy="50354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35604" y="1713390"/>
            <a:ext cx="5317125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9683E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Семейство: Сосновые (</a:t>
            </a:r>
            <a:r>
              <a:rPr lang="ru-RU" dirty="0" err="1"/>
              <a:t>Pinaceae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Класс: Хвойные (</a:t>
            </a:r>
            <a:r>
              <a:rPr lang="ru-RU" dirty="0" err="1"/>
              <a:t>Pinopsida</a:t>
            </a:r>
            <a:r>
              <a:rPr lang="ru-RU" dirty="0"/>
              <a:t>)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Описание: Эндемик Крыма, дерево с длинной хвоей и густой кроной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Высота: До 30 метров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Иголки: Жёсткие, длиной 8–14 см, собраны в пучки по две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Шишки: Небольшие, овальные, длиной 5–8 см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Корневая система: Глубокая, адаптирована к засушливым условиям. 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ru-RU" dirty="0"/>
              <a:t>География: Южный берег Крыма, горные районы.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E58D57-8ED3-468D-86DF-77D368E18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59" y="1606858"/>
            <a:ext cx="4939593" cy="49395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A600D7-E964-447B-B0B8-D587EAA49E70}"/>
              </a:ext>
            </a:extLst>
          </p:cNvPr>
          <p:cNvSpPr/>
          <p:nvPr/>
        </p:nvSpPr>
        <p:spPr>
          <a:xfrm>
            <a:off x="6970825" y="6273012"/>
            <a:ext cx="478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Иван Шишкин — Сосны, освещенные солнцем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055455-23C2-4BCA-A3DE-CA60DB5BE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78" y="4959243"/>
            <a:ext cx="2396148" cy="14556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403793-CCFE-4D54-9882-02A20509BD2E}"/>
              </a:ext>
            </a:extLst>
          </p:cNvPr>
          <p:cNvSpPr/>
          <p:nvPr/>
        </p:nvSpPr>
        <p:spPr>
          <a:xfrm>
            <a:off x="3249426" y="6336769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Три_сосны</a:t>
            </a:r>
            <a:r>
              <a:rPr lang="ru-RU" dirty="0"/>
              <a:t> Исаак Левитан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E5C39A-4FBE-40C1-AA08-4E29E2074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1" y="4959242"/>
            <a:ext cx="2475149" cy="16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39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1040</Words>
  <Application>Microsoft Office PowerPoint</Application>
  <PresentationFormat>Широкоэкранный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French Script MT</vt:lpstr>
      <vt:lpstr>Helvetica Neue</vt:lpstr>
      <vt:lpstr>Inter</vt:lpstr>
      <vt:lpstr>Montserrat Bold</vt:lpstr>
      <vt:lpstr>Montserrat Bold Italic</vt:lpstr>
      <vt:lpstr>Montserrat Regular</vt:lpstr>
      <vt:lpstr>Default</vt:lpstr>
      <vt:lpstr>Краткая информация о вечнозелёных деревьях России с указанием таксономии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Муфазалова Светлана Валентиновна (Руководитель планово-экономического отдела)</dc:creator>
  <cp:lastModifiedBy>Муфазалова Светлана Валентиновна (Руководитель планово-экономического отдела)</cp:lastModifiedBy>
  <cp:revision>15</cp:revision>
  <dcterms:modified xsi:type="dcterms:W3CDTF">2024-12-20T10:41:20Z</dcterms:modified>
</cp:coreProperties>
</file>