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61" r:id="rId2"/>
    <p:sldId id="262" r:id="rId3"/>
    <p:sldId id="279" r:id="rId4"/>
    <p:sldId id="257" r:id="rId5"/>
    <p:sldId id="265" r:id="rId6"/>
    <p:sldId id="256" r:id="rId7"/>
    <p:sldId id="258" r:id="rId8"/>
    <p:sldId id="259" r:id="rId9"/>
    <p:sldId id="263" r:id="rId10"/>
    <p:sldId id="260" r:id="rId11"/>
    <p:sldId id="267" r:id="rId12"/>
    <p:sldId id="264" r:id="rId13"/>
    <p:sldId id="268" r:id="rId14"/>
    <p:sldId id="282" r:id="rId15"/>
    <p:sldId id="283" r:id="rId16"/>
    <p:sldId id="284" r:id="rId17"/>
    <p:sldId id="290" r:id="rId18"/>
    <p:sldId id="285" r:id="rId19"/>
    <p:sldId id="291" r:id="rId20"/>
    <p:sldId id="287" r:id="rId21"/>
    <p:sldId id="286" r:id="rId22"/>
    <p:sldId id="288" r:id="rId23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015" autoAdjust="0"/>
    <p:restoredTop sz="94718" autoAdjust="0"/>
  </p:normalViewPr>
  <p:slideViewPr>
    <p:cSldViewPr>
      <p:cViewPr varScale="1">
        <p:scale>
          <a:sx n="69" d="100"/>
          <a:sy n="69" d="100"/>
        </p:scale>
        <p:origin x="-4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99A08-141E-4FC1-9C93-E72C5AE9FBB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1E89B2-4F51-41FE-8D91-1F22B26F7C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11FD8F-C6AC-4AFE-9DE2-E8DCB1AF7B3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1BE7C-3B80-4972-ABF8-EE8E0FF559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8BEEBE-A821-4255-B0E3-924456CD59B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3BD967-E391-4FD3-8B6E-1E903E45635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FA1FD-F16B-42F1-AE9B-59D6633F24C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308549-C238-4726-A226-B173157C88A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7342F-6F34-45C7-948D-7B2DF59FEE3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1BD65-C41E-4E60-97C9-A8F631EAC23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C984B-73C2-48BB-BDED-3F751C72469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6252EA0E-E537-4F0B-A4EC-8F4D93B0816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DADD5760-0D52-40E5-9760-CDDB1D6066C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D:\символика\2 гер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1752600" cy="241646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cs typeface="Times New Roman" pitchFamily="18" charset="0"/>
              </a:rPr>
              <a:t>К</a:t>
            </a:r>
            <a:r>
              <a:rPr lang="ru-RU" sz="2700" b="1" dirty="0" smtClean="0">
                <a:solidFill>
                  <a:srgbClr val="FF0000"/>
                </a:solidFill>
              </a:rPr>
              <a:t>онкурс на лучшую организацию работы                     добровольческих объединений </a:t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«Лучший добровольческий отряд» </a:t>
            </a:r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</a:br>
            <a:endParaRPr lang="ru-RU" sz="2000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Портфолио</a:t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добровольческого    отряда </a:t>
            </a:r>
          </a:p>
          <a:p>
            <a:pPr algn="ctr" eaLnBrk="1" hangingPunct="1">
              <a:buFontTx/>
              <a:buNone/>
              <a:defRPr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«Юность» </a:t>
            </a:r>
            <a:endParaRPr lang="ru-RU" sz="4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85875" y="4857750"/>
            <a:ext cx="6929438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общеобразовательная школа №2 с углубленным изучением отдельных предметов имени Героя Советского Союза генерал- майора Ивана Ивановича Жемчужникова»</a:t>
            </a:r>
          </a:p>
          <a:p>
            <a:pPr algn="ctr"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Лебедянь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04800" y="274638"/>
            <a:ext cx="8610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Добровольческие  акции: «Обелиск», « Будь здоров , малыш!»,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экскурсий для гостей школы « По страницам истории школы»,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экскурсии  для работников социальной защиты 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История школы в лицах»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9" descr="IMG_327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600200"/>
            <a:ext cx="3249656" cy="2438400"/>
          </a:xfrm>
        </p:spPr>
      </p:pic>
      <p:pic>
        <p:nvPicPr>
          <p:cNvPr id="12" name="Picture 2" descr="F:\DCIM\110___10\IMG_036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6199" t="15152"/>
          <a:stretch>
            <a:fillRect/>
          </a:stretch>
        </p:blipFill>
        <p:spPr bwMode="auto">
          <a:xfrm>
            <a:off x="4648200" y="1600200"/>
            <a:ext cx="3482914" cy="2362200"/>
          </a:xfrm>
          <a:prstGeom prst="rect">
            <a:avLst/>
          </a:prstGeom>
          <a:noFill/>
        </p:spPr>
      </p:pic>
      <p:pic>
        <p:nvPicPr>
          <p:cNvPr id="18" name="Picture 2" descr="D:\Дмитренко\IMG_364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962400"/>
            <a:ext cx="3429000" cy="2608319"/>
          </a:xfrm>
          <a:prstGeom prst="rect">
            <a:avLst/>
          </a:prstGeom>
          <a:noFill/>
        </p:spPr>
      </p:pic>
      <p:pic>
        <p:nvPicPr>
          <p:cNvPr id="9" name="Picture 3" descr="D:\добр отряд\IMG_3780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399" y="3962400"/>
            <a:ext cx="3276601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  в МБОУ ДОУ№5 « Ласточка»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F:\DCIM\111___11\IMG_149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1104900"/>
            <a:ext cx="3606800" cy="270510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F:\DCIM\111___11\IMG_1498.JPG"/>
          <p:cNvPicPr>
            <a:picLocks noChangeAspect="1" noChangeArrowheads="1"/>
          </p:cNvPicPr>
          <p:nvPr/>
        </p:nvPicPr>
        <p:blipFill>
          <a:blip r:embed="rId3" cstate="print"/>
          <a:srcRect l="10934" t="4104"/>
          <a:stretch>
            <a:fillRect/>
          </a:stretch>
        </p:blipFill>
        <p:spPr bwMode="auto">
          <a:xfrm>
            <a:off x="4800600" y="1143000"/>
            <a:ext cx="3429000" cy="2768993"/>
          </a:xfrm>
          <a:prstGeom prst="rect">
            <a:avLst/>
          </a:prstGeom>
          <a:noFill/>
        </p:spPr>
      </p:pic>
      <p:pic>
        <p:nvPicPr>
          <p:cNvPr id="47105" name="Picture 1" descr="G:\Калаева 22\1 класс калаева\Dsc_091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3810000"/>
            <a:ext cx="3657600" cy="2429301"/>
          </a:xfrm>
          <a:prstGeom prst="rect">
            <a:avLst/>
          </a:prstGeom>
          <a:noFill/>
        </p:spPr>
      </p:pic>
      <p:pic>
        <p:nvPicPr>
          <p:cNvPr id="47106" name="Picture 2" descr="G:\фото 2013-2014\вожатая е.в\Детский сад ос 2013\осень 2013\IMG_20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733800"/>
            <a:ext cx="3454401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конкурса агитбригад по здоровому образу жизни                        « Я, ты, он, она – мы здоровая страна!», по экологии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« Земля- наш общий дом!»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 descr="D:\Дмитренко\IMG_202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00200"/>
            <a:ext cx="3321051" cy="2490788"/>
          </a:xfrm>
          <a:prstGeom prst="rect">
            <a:avLst/>
          </a:prstGeom>
          <a:noFill/>
        </p:spPr>
      </p:pic>
      <p:pic>
        <p:nvPicPr>
          <p:cNvPr id="21508" name="Picture 4" descr="D:\Дмитренко\IMG_2415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114800"/>
            <a:ext cx="3297767" cy="2473325"/>
          </a:xfrm>
          <a:prstGeom prst="rect">
            <a:avLst/>
          </a:prstGeom>
          <a:noFill/>
        </p:spPr>
      </p:pic>
      <p:pic>
        <p:nvPicPr>
          <p:cNvPr id="12" name="Picture 2" descr="D:\Дмитренко\IMG_256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114799"/>
            <a:ext cx="3352800" cy="2512211"/>
          </a:xfrm>
          <a:prstGeom prst="rect">
            <a:avLst/>
          </a:prstGeom>
          <a:noFill/>
        </p:spPr>
      </p:pic>
      <p:pic>
        <p:nvPicPr>
          <p:cNvPr id="8" name="Picture 8" descr="D:\Дмитренко\IMG_194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600200"/>
            <a:ext cx="3357679" cy="2515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спортивных мероприятий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«Мы за здоровый образ жизни!»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фото 2017-2018 уч.год\День здоровья\день здоровья\DSCN972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657600"/>
            <a:ext cx="4204309" cy="2743200"/>
          </a:xfrm>
          <a:prstGeom prst="rect">
            <a:avLst/>
          </a:prstGeom>
          <a:noFill/>
        </p:spPr>
      </p:pic>
      <p:pic>
        <p:nvPicPr>
          <p:cNvPr id="12" name="Picture 9" descr="DSC_364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24400" y="990600"/>
            <a:ext cx="4114800" cy="2743200"/>
          </a:xfrm>
          <a:prstGeom prst="rect">
            <a:avLst/>
          </a:prstGeom>
        </p:spPr>
      </p:pic>
      <p:pic>
        <p:nvPicPr>
          <p:cNvPr id="13" name="Picture 2" descr="C:\Users\Директор\Desktop\для Вики Д\IMG_852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 l="5015" t="15152" r="8567"/>
          <a:stretch>
            <a:fillRect/>
          </a:stretch>
        </p:blipFill>
        <p:spPr bwMode="auto">
          <a:xfrm>
            <a:off x="381000" y="990600"/>
            <a:ext cx="3810000" cy="2803938"/>
          </a:xfrm>
          <a:prstGeom prst="rect">
            <a:avLst/>
          </a:prstGeom>
          <a:noFill/>
        </p:spPr>
      </p:pic>
      <p:pic>
        <p:nvPicPr>
          <p:cNvPr id="41985" name="Picture 1" descr="D:\фото 2017-2018 уч.год\День здоровья\IMG_0262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746500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Проведение праздников                                                         в Центре помощи детям    г. Лебедянь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 descr="D:\добр отряд\Добровольческий отряд\IMG_035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19200"/>
            <a:ext cx="3581400" cy="2686050"/>
          </a:xfrm>
          <a:prstGeom prst="rect">
            <a:avLst/>
          </a:prstGeom>
          <a:noFill/>
        </p:spPr>
      </p:pic>
      <p:pic>
        <p:nvPicPr>
          <p:cNvPr id="69635" name="Picture 3" descr="D:\добр отряд\Добровольческий отряд\IMG_0349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886200"/>
            <a:ext cx="3581400" cy="2686050"/>
          </a:xfrm>
          <a:prstGeom prst="rect">
            <a:avLst/>
          </a:prstGeom>
          <a:noFill/>
        </p:spPr>
      </p:pic>
      <p:pic>
        <p:nvPicPr>
          <p:cNvPr id="69636" name="Picture 4" descr="D:\добр отряд\Добровольческий отряд\IMG_034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19200"/>
            <a:ext cx="3556000" cy="2667000"/>
          </a:xfrm>
          <a:prstGeom prst="rect">
            <a:avLst/>
          </a:prstGeom>
          <a:noFill/>
        </p:spPr>
      </p:pic>
      <p:pic>
        <p:nvPicPr>
          <p:cNvPr id="69637" name="Picture 5" descr="D:\добр отряд\Добровольческий отряд\IMG_032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886200"/>
            <a:ext cx="3581400" cy="2722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праздника в Обществе слепых                                ко Дню пожилого человека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8" name="Picture 2" descr="D:\добр отряд\Добровольческий отряд\IMG_036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3581400" cy="2686050"/>
          </a:xfrm>
          <a:prstGeom prst="rect">
            <a:avLst/>
          </a:prstGeom>
          <a:noFill/>
        </p:spPr>
      </p:pic>
      <p:pic>
        <p:nvPicPr>
          <p:cNvPr id="70660" name="Picture 4" descr="D:\добр отряд\Добровольческий отряд\IMG_0387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733800"/>
            <a:ext cx="3733800" cy="2800350"/>
          </a:xfrm>
          <a:prstGeom prst="rect">
            <a:avLst/>
          </a:prstGeom>
          <a:noFill/>
        </p:spPr>
      </p:pic>
      <p:pic>
        <p:nvPicPr>
          <p:cNvPr id="70661" name="Picture 5" descr="D:\добр отряд\Добровольческий отряд\IMG_04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733800"/>
            <a:ext cx="3657600" cy="2743200"/>
          </a:xfrm>
          <a:prstGeom prst="rect">
            <a:avLst/>
          </a:prstGeom>
          <a:noFill/>
        </p:spPr>
      </p:pic>
      <p:pic>
        <p:nvPicPr>
          <p:cNvPr id="70662" name="Picture 6" descr="D:\добр отряд\Добровольческий отряд\IMG_040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143000"/>
            <a:ext cx="3759200" cy="281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 Чистый город – здоровый город»             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C:\Users\Афанасова Ольга\Desktop\фото 2017-2018 уч.год\экология\IMG_000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3886200" cy="291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 descr="D:\фото 2016-2017\Уборка\WP_20170427_00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962400"/>
            <a:ext cx="3962400" cy="2225793"/>
          </a:xfrm>
          <a:prstGeom prst="rect">
            <a:avLst/>
          </a:prstGeom>
          <a:noFill/>
        </p:spPr>
      </p:pic>
      <p:pic>
        <p:nvPicPr>
          <p:cNvPr id="9" name="Picture 3" descr="F:\фото 2016-2017\Уборка\WP_20170427_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66800"/>
            <a:ext cx="4069583" cy="2286000"/>
          </a:xfrm>
          <a:prstGeom prst="rect">
            <a:avLst/>
          </a:prstGeom>
          <a:noFill/>
        </p:spPr>
      </p:pic>
      <p:pic>
        <p:nvPicPr>
          <p:cNvPr id="11" name="Picture 4" descr="F:\фото 2016-2017\Уборка\IMG_266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00400"/>
            <a:ext cx="41148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 «Цветочная фантазия»,  « Живи,  родник!»</a:t>
            </a:r>
            <a:endParaRPr lang="ru-RU" sz="2800" dirty="0"/>
          </a:p>
        </p:txBody>
      </p:sp>
      <p:pic>
        <p:nvPicPr>
          <p:cNvPr id="7" name="Picture 2" descr="F:\DCIM\110___10\IMG_100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F:\фото 2016-2017\родник\IMG_20170707_094455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8116" y="3938588"/>
            <a:ext cx="3079750" cy="2309812"/>
          </a:xfrm>
          <a:prstGeom prst="rect">
            <a:avLst/>
          </a:prstGeom>
          <a:noFill/>
        </p:spPr>
      </p:pic>
      <p:pic>
        <p:nvPicPr>
          <p:cNvPr id="11" name="Picture 2" descr="F:\фото 2016-2017\клумбы\105___07\IMG_361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371600"/>
            <a:ext cx="2914651" cy="2185988"/>
          </a:xfrm>
          <a:prstGeom prst="rect">
            <a:avLst/>
          </a:prstGeom>
          <a:noFill/>
        </p:spPr>
      </p:pic>
      <p:pic>
        <p:nvPicPr>
          <p:cNvPr id="12" name="Picture 5" descr="F:\фото 2016-2017\клумбы\105___07\IMG_36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86200"/>
            <a:ext cx="3108961" cy="2438400"/>
          </a:xfrm>
          <a:prstGeom prst="rect">
            <a:avLst/>
          </a:prstGeom>
          <a:noFill/>
        </p:spPr>
      </p:pic>
      <p:pic>
        <p:nvPicPr>
          <p:cNvPr id="13" name="Picture 3" descr="F:\фото 2016-2017\клумбы\105___07\IMG_363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414463" y="1547937"/>
            <a:ext cx="2493566" cy="18360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 idx="4294967295"/>
          </p:nvPr>
        </p:nvSpPr>
        <p:spPr>
          <a:xfrm>
            <a:off x="0" y="274638"/>
            <a:ext cx="891540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Акция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« Отходам -вторая жизнь»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228600" y="2514600"/>
            <a:ext cx="8686800" cy="39624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Полезная и добрая традиция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Одним из традиционных добровольных воспитательных мероприятий МБОУ СОШ № 2 является  школьная  акция «Отходам – вторую жизнь».  Данный  социально-экологический проект реализуется в нашей школе на протяжении 9 лет. Вовлечены все добровольцы: обучающиеся школы, родители, администрация и педагоги. Организует работу по сбору макулатуры школьный добровольческий отряд под руководством заместителя директора по ВР,  старшей вожатой. Основной целью акции   является стремление к сохранению окружающей среды и ресурсосбережению, бережное отношение к природе.   </a:t>
            </a:r>
          </a:p>
          <a:p>
            <a:pPr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Ежегодно нами  отправляется на переработку в город Липецк более 10 тонн макулатуры. Собираем все: старые книги, тетради,  журналы и газеты,  картонные коробки из-под использованных товаров.  В  этом  учебном  году    нами отправлено 3 тонны картона, 8 тонн архивного материала.  </a:t>
            </a:r>
          </a:p>
          <a:p>
            <a:pPr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Каждые 60 кг макулатуры спасают 1 дерево. Значит,   в 2017 году мы спасли  183  дерева! За годы участия в данном проекте  наши дети   сберегли 1333 дерева.      Спасая их,    они спасли и  насекомых, и  животных,  и птиц!  </a:t>
            </a:r>
          </a:p>
          <a:p>
            <a:pPr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Мы решили не останавливаться  на достигнутом, а будем и  дальше продолжать это благородное дело!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MG_0927"/>
          <p:cNvPicPr>
            <a:picLocks noGrp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3886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 idx="4294967295"/>
          </p:nvPr>
        </p:nvSpPr>
        <p:spPr>
          <a:xfrm>
            <a:off x="0" y="274638"/>
            <a:ext cx="82296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 Помощь лесничеству»</a:t>
            </a:r>
            <a:endParaRPr lang="ru-RU" sz="2800" dirty="0"/>
          </a:p>
        </p:txBody>
      </p:sp>
      <p:pic>
        <p:nvPicPr>
          <p:cNvPr id="7" name="Содержимое 7" descr="D:\Drive D\Статьи в газету  и фото педагогов\Помощь лесничествустатья в газету\IMG_2313.JPG"/>
          <p:cNvPicPr>
            <a:picLocks noGrp="1"/>
          </p:cNvPicPr>
          <p:nvPr>
            <p:ph sz="quarter" idx="4294967295"/>
          </p:nvPr>
        </p:nvPicPr>
        <p:blipFill>
          <a:blip r:embed="rId2" cstate="print"/>
          <a:srcRect r="33934"/>
          <a:stretch>
            <a:fillRect/>
          </a:stretch>
        </p:blipFill>
        <p:spPr bwMode="auto">
          <a:xfrm>
            <a:off x="228600" y="990600"/>
            <a:ext cx="192722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286000" y="990600"/>
            <a:ext cx="6477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Цель акции: 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помощь в сборе семенного материала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Данковскому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лесничеству.  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Начиная с сентября, наше образовательное учреждение  наполняется свежим лесным запахом. Каждый старается внести свой вклад в общее дело.  </a:t>
            </a:r>
          </a:p>
          <a:p>
            <a:pPr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Собрано  около 900 кг семян дуба и каштана.  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Вот так весело, активно и с пользой проводят свой досуг ученики нашей школы – юные добровольцы.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Школьная добровольческая акция объединила всех неравнодушных к экологии  нашей страны, нашего региона. Благодаря   нашим добровольцам: детям, педагогам  и родителям,   которые помогали собирать  посадочный материал,  Россия останется зелёной и будет процветать.   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Афанасова Ольга\AppData\Local\Microsoft\Windows\Temporary Internet Files\Content.Word\20161025_1150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34508" r="18644"/>
          <a:stretch/>
        </p:blipFill>
        <p:spPr bwMode="auto">
          <a:xfrm>
            <a:off x="228600" y="3200400"/>
            <a:ext cx="1981200" cy="3124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фанасова Ольга\Desktop\фото 2017-2018 уч.год\для Вики Д\IMG_1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01529">
            <a:off x="6195324" y="499228"/>
            <a:ext cx="2713567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Афанасова Ольга\Desktop\фото 2017-2018 уч.год\czaneUayB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31582">
            <a:off x="5110783" y="3939808"/>
            <a:ext cx="3444528" cy="258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Добровольческий отряд 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«Юность»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Отряд был создан 2013 году.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Все очень яркие, талантливые, отзывчивые люди.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Они всегда готовы прийти на помощь.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Основными направлениями нашей работы являются : социальное, экологическое и культурное.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Возглавляет наш отряд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Подмаркова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Анастаси</a:t>
            </a:r>
            <a:r>
              <a:rPr lang="ru-RU" sz="2400" dirty="0" smtClean="0"/>
              <a:t>я.</a:t>
            </a:r>
          </a:p>
          <a:p>
            <a:endParaRPr lang="ru-RU" dirty="0"/>
          </a:p>
        </p:txBody>
      </p:sp>
      <p:pic>
        <p:nvPicPr>
          <p:cNvPr id="5" name="Picture 2" descr="F:\DCIM\110___10\IMG_1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89958">
            <a:off x="1295673" y="4561177"/>
            <a:ext cx="1640681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 Ветеран живет рядом»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2" name="Picture 2" descr="F:\Отдых. 11 класс Сош ¦2 копает огород Кузяковой Т.Г.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174" y="1295400"/>
            <a:ext cx="3321051" cy="2490788"/>
          </a:xfrm>
          <a:prstGeom prst="rect">
            <a:avLst/>
          </a:prstGeom>
          <a:noFill/>
        </p:spPr>
      </p:pic>
      <p:pic>
        <p:nvPicPr>
          <p:cNvPr id="71683" name="Picture 3" descr="F:\Обучающиеся 11 класса СОШ ¦2 пришли помочь подшефному ветерану Кузяковой Т.Г.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174" y="1219200"/>
            <a:ext cx="3422651" cy="2566988"/>
          </a:xfrm>
          <a:prstGeom prst="rect">
            <a:avLst/>
          </a:prstGeom>
          <a:noFill/>
        </p:spPr>
      </p:pic>
      <p:pic>
        <p:nvPicPr>
          <p:cNvPr id="71684" name="Picture 4" descr="F:\P4240008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810000"/>
            <a:ext cx="3325284" cy="2493963"/>
          </a:xfrm>
          <a:prstGeom prst="rect">
            <a:avLst/>
          </a:prstGeom>
          <a:noFill/>
        </p:spPr>
      </p:pic>
      <p:pic>
        <p:nvPicPr>
          <p:cNvPr id="71686" name="Picture 6" descr="F:\DSCN277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6417" y="3763964"/>
            <a:ext cx="3414183" cy="2560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 Георгиевская ленточка»,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Подарок ветерану своими руками»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06" name="Picture 2" descr="F:\IMG_115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3810000" cy="2857500"/>
          </a:xfrm>
          <a:prstGeom prst="rect">
            <a:avLst/>
          </a:prstGeom>
          <a:noFill/>
        </p:spPr>
      </p:pic>
      <p:pic>
        <p:nvPicPr>
          <p:cNvPr id="8" name="Picture 5" descr="F:\IMG_116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143000"/>
            <a:ext cx="3860800" cy="2895600"/>
          </a:xfrm>
          <a:prstGeom prst="rect">
            <a:avLst/>
          </a:prstGeom>
          <a:noFill/>
        </p:spPr>
      </p:pic>
      <p:pic>
        <p:nvPicPr>
          <p:cNvPr id="72707" name="Picture 3" descr="G:\DCIM\119___04\IMG_1167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810000"/>
            <a:ext cx="3759200" cy="2819400"/>
          </a:xfrm>
          <a:prstGeom prst="rect">
            <a:avLst/>
          </a:prstGeom>
          <a:noFill/>
        </p:spPr>
      </p:pic>
      <p:pic>
        <p:nvPicPr>
          <p:cNvPr id="72708" name="Picture 4" descr="G:\DCIM\119___04\IMG_116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810000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 idx="4294967295"/>
          </p:nvPr>
        </p:nvSpPr>
        <p:spPr>
          <a:xfrm>
            <a:off x="0" y="274638"/>
            <a:ext cx="8229600" cy="56356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3730" name="Object 2"/>
          <p:cNvGraphicFramePr>
            <a:graphicFrameLocks noChangeAspect="1"/>
          </p:cNvGraphicFramePr>
          <p:nvPr>
            <p:ph sz="quarter" idx="4294967295"/>
          </p:nvPr>
        </p:nvGraphicFramePr>
        <p:xfrm>
          <a:off x="3429000" y="914400"/>
          <a:ext cx="2073392" cy="2895600"/>
        </p:xfrm>
        <a:graphic>
          <a:graphicData uri="http://schemas.openxmlformats.org/presentationml/2006/ole">
            <p:oleObj spid="_x0000_s73730" name="Acrobat Document" r:id="rId3" imgW="7652880" imgH="10672200" progId="">
              <p:embed/>
            </p:oleObj>
          </a:graphicData>
        </a:graphic>
      </p:graphicFrame>
      <p:pic>
        <p:nvPicPr>
          <p:cNvPr id="73731" name="Picture 3" descr="C:\Users\СОШ 2\Pictures\Отсканировано 25.04.2018 15-14 (2).bm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0326260">
            <a:off x="971414" y="1607856"/>
            <a:ext cx="2334124" cy="3210003"/>
          </a:xfrm>
          <a:prstGeom prst="rect">
            <a:avLst/>
          </a:prstGeom>
          <a:noFill/>
        </p:spPr>
      </p:pic>
      <p:pic>
        <p:nvPicPr>
          <p:cNvPr id="73732" name="Picture 4" descr="C:\Users\СОШ 2\Pictures\Отсканировано 25.04.2018 15-14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40445">
            <a:off x="6019800" y="1524000"/>
            <a:ext cx="2380506" cy="3276600"/>
          </a:xfrm>
          <a:prstGeom prst="rect">
            <a:avLst/>
          </a:prstGeom>
          <a:noFill/>
        </p:spPr>
      </p:pic>
      <p:pic>
        <p:nvPicPr>
          <p:cNvPr id="7" name="Picture 2" descr="C:\Users\Директор\Pictures\MP Navigator EX\2016_11_05\IMG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20797350">
            <a:off x="2875056" y="3178462"/>
            <a:ext cx="2500891" cy="343685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447800" y="5562600"/>
            <a:ext cx="69962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 нас ещё всё впереди!</a:t>
            </a:r>
            <a:endParaRPr lang="ru-RU" sz="3600" b="1" spc="30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3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Добровольческий отряд « Юность»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- вместе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G:\добр отряд\IMG_1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705600" cy="5029200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Открытие детской доски почета 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НАШИ  ЗВЕЗДОЧКИ»</a:t>
            </a:r>
          </a:p>
        </p:txBody>
      </p:sp>
      <p:pic>
        <p:nvPicPr>
          <p:cNvPr id="4100" name="Picture 10" descr="DSC_37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447800"/>
            <a:ext cx="3886200" cy="2590800"/>
          </a:xfrm>
        </p:spPr>
      </p:pic>
      <p:pic>
        <p:nvPicPr>
          <p:cNvPr id="4101" name="Picture 11" descr="DSC_382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381000" y="4038600"/>
            <a:ext cx="3886200" cy="2590800"/>
          </a:xfrm>
        </p:spPr>
      </p:pic>
      <p:pic>
        <p:nvPicPr>
          <p:cNvPr id="8" name="Picture 11" descr="IMG_302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648200" y="4038600"/>
            <a:ext cx="3886200" cy="2590800"/>
          </a:xfrm>
        </p:spPr>
      </p:pic>
      <p:pic>
        <p:nvPicPr>
          <p:cNvPr id="9" name="Picture 12" descr="IMG_306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/>
          <a:stretch>
            <a:fillRect/>
          </a:stretch>
        </p:blipFill>
        <p:spPr>
          <a:xfrm>
            <a:off x="381000" y="1447800"/>
            <a:ext cx="3886200" cy="25908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 районного  праздника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 Хорошие люди- земли украшение!»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 descr="D:\Дмитренко\IMG_340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799" y="1524000"/>
            <a:ext cx="3454401" cy="2590800"/>
          </a:xfrm>
          <a:prstGeom prst="rect">
            <a:avLst/>
          </a:prstGeom>
          <a:noFill/>
        </p:spPr>
      </p:pic>
      <p:pic>
        <p:nvPicPr>
          <p:cNvPr id="22532" name="Picture 4" descr="D:\Дмитренко\IMG_3437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962399"/>
            <a:ext cx="3657600" cy="2743199"/>
          </a:xfrm>
          <a:prstGeom prst="rect">
            <a:avLst/>
          </a:prstGeom>
          <a:noFill/>
        </p:spPr>
      </p:pic>
      <p:pic>
        <p:nvPicPr>
          <p:cNvPr id="12" name="Picture 3" descr="D:\Дмитренко\Ю-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527" y="1600200"/>
            <a:ext cx="3628627" cy="2362200"/>
          </a:xfrm>
          <a:prstGeom prst="rect">
            <a:avLst/>
          </a:prstGeom>
          <a:noFill/>
        </p:spPr>
      </p:pic>
      <p:pic>
        <p:nvPicPr>
          <p:cNvPr id="14" name="Picture 10" descr="IMG_338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876800" y="4038600"/>
            <a:ext cx="3483608" cy="261394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5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ctr" eaLnBrk="1" hangingPunct="1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Благотворительный концерт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Навеки  сердцем с Лебедянью связан..»</a:t>
            </a:r>
          </a:p>
        </p:txBody>
      </p:sp>
      <p:pic>
        <p:nvPicPr>
          <p:cNvPr id="2051" name="Picture 13" descr="DSC_275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371600"/>
            <a:ext cx="3886200" cy="2590800"/>
          </a:xfrm>
        </p:spPr>
      </p:pic>
      <p:pic>
        <p:nvPicPr>
          <p:cNvPr id="2052" name="Picture 14" descr="DSC_276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371600"/>
            <a:ext cx="3886200" cy="2590800"/>
          </a:xfrm>
        </p:spPr>
      </p:pic>
      <p:pic>
        <p:nvPicPr>
          <p:cNvPr id="2053" name="Picture 18" descr="DSC_279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457200" y="4038600"/>
            <a:ext cx="3810000" cy="2540000"/>
          </a:xfrm>
        </p:spPr>
      </p:pic>
      <p:pic>
        <p:nvPicPr>
          <p:cNvPr id="2054" name="Picture 19" descr="DSC_29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572000" y="4038600"/>
            <a:ext cx="3886200" cy="2590799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274638"/>
            <a:ext cx="84582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dirty="0" smtClean="0"/>
              <a:t> 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Благотворительные ярмарки, благодарность учителям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</a:t>
            </a:r>
          </a:p>
        </p:txBody>
      </p:sp>
      <p:pic>
        <p:nvPicPr>
          <p:cNvPr id="5124" name="Picture 10" descr="IMG_045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029200" y="1219200"/>
            <a:ext cx="3581400" cy="2551113"/>
          </a:xfrm>
        </p:spPr>
      </p:pic>
      <p:pic>
        <p:nvPicPr>
          <p:cNvPr id="5125" name="Picture 11" descr="IMG_045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762000" y="1066800"/>
            <a:ext cx="3505200" cy="2625725"/>
          </a:xfrm>
        </p:spPr>
      </p:pic>
      <p:pic>
        <p:nvPicPr>
          <p:cNvPr id="13" name="Picture 4" descr="D:\Дмитренко\IMG_061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733800"/>
            <a:ext cx="3581400" cy="2683654"/>
          </a:xfrm>
          <a:prstGeom prst="rect">
            <a:avLst/>
          </a:prstGeom>
          <a:noFill/>
        </p:spPr>
      </p:pic>
      <p:pic>
        <p:nvPicPr>
          <p:cNvPr id="12" name="Picture 3" descr="D:\Дмитренко\IMG_05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657600"/>
            <a:ext cx="3581400" cy="2686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новогодних праздников в школе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В гостях у Деда Мороза»</a:t>
            </a:r>
          </a:p>
        </p:txBody>
      </p:sp>
      <p:pic>
        <p:nvPicPr>
          <p:cNvPr id="6147" name="Picture 9" descr="IMG_269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371600"/>
            <a:ext cx="3452759" cy="2590800"/>
          </a:xfrm>
        </p:spPr>
      </p:pic>
      <p:pic>
        <p:nvPicPr>
          <p:cNvPr id="6148" name="Picture 10" descr="IMG_286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371600"/>
            <a:ext cx="3452759" cy="2590800"/>
          </a:xfrm>
        </p:spPr>
      </p:pic>
      <p:pic>
        <p:nvPicPr>
          <p:cNvPr id="8" name="Picture 12" descr="IMG_262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762000" y="3962400"/>
            <a:ext cx="3457684" cy="2590800"/>
          </a:xfrm>
        </p:spPr>
      </p:pic>
      <p:pic>
        <p:nvPicPr>
          <p:cNvPr id="1026" name="Picture 2" descr="F:\фото 2017-2018 уч.год\Новый год\IMG_285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938588"/>
            <a:ext cx="3477683" cy="2608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Проведение Дня самоуправления,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Вечер встречи с Выпускниками»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2" descr="huDW5Pcusb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143000"/>
            <a:ext cx="3810000" cy="2536785"/>
          </a:xfrm>
        </p:spPr>
      </p:pic>
      <p:pic>
        <p:nvPicPr>
          <p:cNvPr id="15" name="Picture 1" descr="G:\фото 2017-2018 уч.год\вечер с выпускниками\IMG_349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5015" t="2525" r="7383"/>
          <a:stretch>
            <a:fillRect/>
          </a:stretch>
        </p:blipFill>
        <p:spPr bwMode="auto">
          <a:xfrm>
            <a:off x="5029200" y="1143000"/>
            <a:ext cx="3195823" cy="2667000"/>
          </a:xfrm>
          <a:prstGeom prst="roundRect">
            <a:avLst/>
          </a:prstGeom>
          <a:noFill/>
        </p:spPr>
      </p:pic>
      <p:pic>
        <p:nvPicPr>
          <p:cNvPr id="16" name="Picture 5" descr="D:\Дмитренко\IMG_363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939252"/>
            <a:ext cx="3386880" cy="2537748"/>
          </a:xfrm>
          <a:prstGeom prst="rect">
            <a:avLst/>
          </a:prstGeom>
          <a:noFill/>
        </p:spPr>
      </p:pic>
      <p:pic>
        <p:nvPicPr>
          <p:cNvPr id="9" name="Picture 2" descr="F:\DCIM\112___12\IMG_219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6576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459</TotalTime>
  <Words>414</Words>
  <Application>Microsoft PowerPoint</Application>
  <PresentationFormat>Экран (4:3)</PresentationFormat>
  <Paragraphs>45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Поток</vt:lpstr>
      <vt:lpstr>Acrobat Document</vt:lpstr>
      <vt:lpstr> Конкурс на лучшую организацию работы                     добровольческих объединений  «Лучший добровольческий отряд»    </vt:lpstr>
      <vt:lpstr>Добровольческий отряд             «Юность»</vt:lpstr>
      <vt:lpstr>   Добровольческий отряд « Юность»                                 Мы - вместе</vt:lpstr>
      <vt:lpstr>  Открытие детской доски почета  « НАШИ  ЗВЕЗДОЧКИ»</vt:lpstr>
      <vt:lpstr>Проведение  районного  праздника  « Хорошие люди- земли украшение!»</vt:lpstr>
      <vt:lpstr> Благотворительный концерт « Навеки  сердцем с Лебедянью связан..»</vt:lpstr>
      <vt:lpstr>  Благотворительные ярмарки, благодарность учителям  </vt:lpstr>
      <vt:lpstr>Проведение новогодних праздников в школе « В гостях у Деда Мороза»</vt:lpstr>
      <vt:lpstr>Проведение Дня самоуправления, « Вечер встречи с Выпускниками» </vt:lpstr>
      <vt:lpstr>Добровольческие  акции: «Обелиск», « Будь здоров , малыш!», проведение экскурсий для гостей школы « По страницам истории школы», проведение экскурсии  для работников социальной защиты  « История школы в лицах» </vt:lpstr>
      <vt:lpstr>Проведение мероприятий   в МБОУ ДОУ№5 « Ласточка» </vt:lpstr>
      <vt:lpstr>Проведение конкурса агитбригад по здоровому образу жизни                        « Я, ты, он, она – мы здоровая страна!», по экологии    « Земля- наш общий дом!»</vt:lpstr>
      <vt:lpstr>Проведение спортивных мероприятий «Мы за здоровый образ жизни!»</vt:lpstr>
      <vt:lpstr>            Проведение праздников                                                         в Центре помощи детям    г. Лебедянь</vt:lpstr>
      <vt:lpstr>Проведение праздника в Обществе слепых                                ко Дню пожилого человека</vt:lpstr>
      <vt:lpstr>Акция « Чистый город – здоровый город»              </vt:lpstr>
      <vt:lpstr>Акция  «Цветочная фантазия»,  « Живи,  родник!»</vt:lpstr>
      <vt:lpstr>                                                     Акция                                               « Отходам -вторая жизнь» </vt:lpstr>
      <vt:lpstr> Акция « Помощь лесничеству»</vt:lpstr>
      <vt:lpstr>Акция « Ветеран живет рядом»</vt:lpstr>
      <vt:lpstr>Акция « Георгиевская ленточка», « Подарок ветерану своими руками»</vt:lpstr>
      <vt:lpstr>Наши достижения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Софья</dc:creator>
  <cp:lastModifiedBy>СОШ 2</cp:lastModifiedBy>
  <cp:revision>58</cp:revision>
  <cp:lastPrinted>1601-01-01T00:00:00Z</cp:lastPrinted>
  <dcterms:created xsi:type="dcterms:W3CDTF">2018-04-23T19:18:44Z</dcterms:created>
  <dcterms:modified xsi:type="dcterms:W3CDTF">2018-05-16T11:59:16Z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