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9" r:id="rId3"/>
    <p:sldId id="277" r:id="rId4"/>
    <p:sldId id="276" r:id="rId5"/>
    <p:sldId id="279" r:id="rId6"/>
    <p:sldId id="280" r:id="rId7"/>
    <p:sldId id="285" r:id="rId8"/>
    <p:sldId id="286" r:id="rId9"/>
    <p:sldId id="263" r:id="rId10"/>
    <p:sldId id="281" r:id="rId11"/>
    <p:sldId id="282" r:id="rId12"/>
    <p:sldId id="271" r:id="rId13"/>
    <p:sldId id="275" r:id="rId14"/>
    <p:sldId id="269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85592"/>
    <a:srgbClr val="00CC99"/>
    <a:srgbClr val="173A8D"/>
    <a:srgbClr val="129481"/>
    <a:srgbClr val="0F2741"/>
    <a:srgbClr val="001736"/>
    <a:srgbClr val="C9A093"/>
    <a:srgbClr val="F1F1F1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436" y="7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Распространенность кариеса у детей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Лист1!$C$18</c:f>
              <c:strCache>
                <c:ptCount val="1"/>
                <c:pt idx="0">
                  <c:v>Распространенность кариеса у детей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cap="none" spc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Лист1!$A$19:$B$26</c:f>
              <c:multiLvlStrCache>
                <c:ptCount val="8"/>
                <c:lvl>
                  <c:pt idx="0">
                    <c:v>2-х лет </c:v>
                  </c:pt>
                  <c:pt idx="1">
                    <c:v>3-х лет</c:v>
                  </c:pt>
                  <c:pt idx="2">
                    <c:v>4-х лет</c:v>
                  </c:pt>
                  <c:pt idx="3">
                    <c:v>5-и лет</c:v>
                  </c:pt>
                  <c:pt idx="4">
                    <c:v>6-и лет</c:v>
                  </c:pt>
                  <c:pt idx="6">
                    <c:v>6-и лет </c:v>
                  </c:pt>
                  <c:pt idx="7">
                    <c:v>12-и лет</c:v>
                  </c:pt>
                </c:lvl>
                <c:lvl>
                  <c:pt idx="0">
                    <c:v>Молочные зубы</c:v>
                  </c:pt>
                  <c:pt idx="6">
                    <c:v>Постоянные зубы</c:v>
                  </c:pt>
                </c:lvl>
              </c:multiLvlStrCache>
            </c:multiLvlStrRef>
          </c:cat>
          <c:val>
            <c:numRef>
              <c:f>Лист1!$C$19:$C$26</c:f>
              <c:numCache>
                <c:formatCode>General</c:formatCode>
                <c:ptCount val="8"/>
                <c:pt idx="0">
                  <c:v>27.7</c:v>
                </c:pt>
                <c:pt idx="1">
                  <c:v>57.7</c:v>
                </c:pt>
                <c:pt idx="2">
                  <c:v>64.2</c:v>
                </c:pt>
                <c:pt idx="3">
                  <c:v>78.3</c:v>
                </c:pt>
                <c:pt idx="4">
                  <c:v>85.4</c:v>
                </c:pt>
                <c:pt idx="6">
                  <c:v>22</c:v>
                </c:pt>
                <c:pt idx="7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820544"/>
        <c:axId val="76187328"/>
      </c:barChart>
      <c:catAx>
        <c:axId val="91820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76187328"/>
        <c:crosses val="autoZero"/>
        <c:auto val="1"/>
        <c:lblAlgn val="ctr"/>
        <c:lblOffset val="100"/>
        <c:noMultiLvlLbl val="0"/>
      </c:catAx>
      <c:valAx>
        <c:axId val="7618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91820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Интенсивность кариеса у детей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Лист1!$C$29</c:f>
              <c:strCache>
                <c:ptCount val="1"/>
                <c:pt idx="0">
                  <c:v>Интенсивность кариеса у детей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cap="none" spc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Лист1!$A$30:$B$37</c:f>
              <c:multiLvlStrCache>
                <c:ptCount val="8"/>
                <c:lvl>
                  <c:pt idx="0">
                    <c:v>2-х лет </c:v>
                  </c:pt>
                  <c:pt idx="1">
                    <c:v>3-х лет</c:v>
                  </c:pt>
                  <c:pt idx="2">
                    <c:v>4-х лет</c:v>
                  </c:pt>
                  <c:pt idx="3">
                    <c:v>5-и лет</c:v>
                  </c:pt>
                  <c:pt idx="4">
                    <c:v>6-и лет</c:v>
                  </c:pt>
                  <c:pt idx="6">
                    <c:v>6-и лет </c:v>
                  </c:pt>
                  <c:pt idx="7">
                    <c:v>12-и лет</c:v>
                  </c:pt>
                </c:lvl>
                <c:lvl>
                  <c:pt idx="0">
                    <c:v>Молочные зубы</c:v>
                  </c:pt>
                  <c:pt idx="6">
                    <c:v>Постоянные зубы</c:v>
                  </c:pt>
                </c:lvl>
              </c:multiLvlStrCache>
            </c:multiLvlStrRef>
          </c:cat>
          <c:val>
            <c:numRef>
              <c:f>Лист1!$C$30:$C$37</c:f>
              <c:numCache>
                <c:formatCode>General</c:formatCode>
                <c:ptCount val="8"/>
                <c:pt idx="0">
                  <c:v>0.9</c:v>
                </c:pt>
                <c:pt idx="1">
                  <c:v>2.8</c:v>
                </c:pt>
                <c:pt idx="2">
                  <c:v>3.2</c:v>
                </c:pt>
                <c:pt idx="3">
                  <c:v>4.8</c:v>
                </c:pt>
                <c:pt idx="4">
                  <c:v>5.2</c:v>
                </c:pt>
                <c:pt idx="6">
                  <c:v>0.30000000000000004</c:v>
                </c:pt>
                <c:pt idx="7">
                  <c:v>2.5099999999999998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34976"/>
        <c:axId val="76189056"/>
      </c:barChart>
      <c:catAx>
        <c:axId val="91134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76189056"/>
        <c:crosses val="autoZero"/>
        <c:auto val="1"/>
        <c:lblAlgn val="ctr"/>
        <c:lblOffset val="100"/>
        <c:noMultiLvlLbl val="0"/>
      </c:catAx>
      <c:valAx>
        <c:axId val="761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91134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7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7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0" y="1221441"/>
            <a:ext cx="7869891" cy="3926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7" y="1"/>
            <a:ext cx="7839635" cy="814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://%CE%F4%E8%F6.%F1%E0%E9%F2&amp;cc_key=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3" b="86384" l="4669" r="93499">
                        <a14:foregroundMark x1="5437" y1="61450" x2="5437" y2="57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1" t="2848" r="6637" b="14260"/>
          <a:stretch/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2286000" y="2534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-50497" y="4356"/>
            <a:ext cx="91944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1211" y="390924"/>
            <a:ext cx="8925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" name="Подзаголовок 2"/>
          <p:cNvSpPr>
            <a:spLocks noGrp="1"/>
          </p:cNvSpPr>
          <p:nvPr/>
        </p:nvSpPr>
        <p:spPr>
          <a:xfrm>
            <a:off x="90055" y="4994717"/>
            <a:ext cx="8967595" cy="697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745163" algn="l"/>
            <a:endParaRPr lang="ru-RU" sz="1600" b="1" i="1" spc="50" dirty="0" smtClean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pic>
        <p:nvPicPr>
          <p:cNvPr id="65" name="Picture 1" descr="K:\Съезд Физиологического общества\Эмблемы НОМУС\Логотипы\Эмблема ВолгГМУ 20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648" y="4781571"/>
            <a:ext cx="781233" cy="77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одзаголовок 2"/>
          <p:cNvSpPr>
            <a:spLocks noGrp="1"/>
          </p:cNvSpPr>
          <p:nvPr/>
        </p:nvSpPr>
        <p:spPr>
          <a:xfrm>
            <a:off x="135693" y="4088616"/>
            <a:ext cx="8962357" cy="1123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745163" algn="l"/>
            <a:endParaRPr lang="ru-RU" sz="1600" b="1" i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3" y="1140157"/>
            <a:ext cx="8613422" cy="278835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406291" y="221116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Улыбка каждому!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97" y="4781571"/>
            <a:ext cx="960196" cy="7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sun9-22.userapi.com/impf/c847221/v847221920/14de8b/JWi3KnlKNf4.jpg?size=519x511&amp;quality=96&amp;sign=666cb035792f66f73ae4b46dfdd3be1a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66" y="4750608"/>
            <a:ext cx="816905" cy="8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93" y="4748000"/>
            <a:ext cx="809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s://sun9-10.userapi.com/impf/c631221/v631221628/524c8/MikKvzE8srI.jpg?size=605x807&amp;quality=96&amp;sign=0c752a194732d5b5fff64a9f5c4c1444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71" y="4650304"/>
            <a:ext cx="766060" cy="10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48" y="4666999"/>
            <a:ext cx="820542" cy="89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85448" y="1848270"/>
            <a:ext cx="2674661" cy="2541552"/>
            <a:chOff x="1815" y="633"/>
            <a:chExt cx="2843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gray">
            <a:xfrm>
              <a:off x="2176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gray">
            <a:xfrm>
              <a:off x="1815" y="1077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0929" y="10570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-Конкурс между социальными учреждениями для привлечения и мотивации самих учреждений в проведении такого рода мероприятий.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648" y="3603448"/>
            <a:ext cx="2806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Для родителей детей с ограниченными возможностями будут организованы отдельные уроки по уходу за их детьми.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37930" y="1801412"/>
            <a:ext cx="3365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Эссы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для студентов  после прохождения курсов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5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8183" y="1834284"/>
            <a:ext cx="7869891" cy="28069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ходе проекта планируется привлечение новых спонсоров. В дальнейшем развитии планируется разработка и проведения уроков для других категорий детей и увеличение числа социальных учреждений города и области, которые готовы принять участие в осуществлении нашего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37875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 flipH="1">
            <a:off x="126999" y="1037222"/>
            <a:ext cx="8902700" cy="453807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14901"/>
            <a:ext cx="2049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0C2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Выводы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" y="1206500"/>
            <a:ext cx="89027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Пути решения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этих проблем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indent="355600" algn="just"/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355600" algn="just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1)Улучшить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систему просвещения </a:t>
            </a:r>
            <a:r>
              <a:rPr lang="ru-RU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инвалидизированного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населения о правах через органы социальной защиты населения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города;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355600" algn="just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2)Проводить массовые уроки здоровья полости рта в органах социальной защиты населения;</a:t>
            </a:r>
          </a:p>
          <a:p>
            <a:pPr indent="355600" algn="just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3)Проводить уроки здоровья полости рта в индивидуальном порядке для детей-инвалидов;</a:t>
            </a:r>
          </a:p>
          <a:p>
            <a:pPr indent="355600" algn="just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4)Организовать систему плановых профилактических осмотров инвалидов на дому;</a:t>
            </a:r>
          </a:p>
          <a:p>
            <a:pPr indent="355600" algn="just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Разработать Приказ об организации оказания стоматологической помощи инвалидам с выраженными нарушениями опорно-двигательного аппарата на территории Волгоградской области.</a:t>
            </a:r>
          </a:p>
          <a:p>
            <a:pPr indent="355600" algn="just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Разработать и внедрить комплексную программу профилактики кариеса зубов для детей-инвалидов разных возрастных групп с учетом их основного заболевания и уровня социальной 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адаптированности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социальные учреждения города.</a:t>
            </a:r>
          </a:p>
          <a:p>
            <a:pPr indent="355600" algn="just"/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7)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Мативация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особых детей к гигиене полости рта , конкурсами и мероприятиями 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2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22347" y="114900"/>
            <a:ext cx="4607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0C2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СПИСОК ЛИТЕРАТУРЫ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467" y="1473349"/>
            <a:ext cx="8792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1) Шовкун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Н.В., Фомина А.В. Организация стоматологической помощи детям-инвалидам - Сборник статей международной научно-практической конференции 17–18 марта 2016 г, Казанский (приволжский) федеральный университет институт фундаментальной медицины и биологии, кафедра стоматологии и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имплантологии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 Казань, 2016. С.220. </a:t>
            </a: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indent="361950" algn="just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2)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Зобанова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И.Н. Стоматологическая помощь в системе комплексной реабилитации и социальной адаптации детей-инвалидов: Диссертация , М. С. 4. </a:t>
            </a: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indent="361950" algn="just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3)Баранов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А.А.,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Намазова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-Баранова Л.С.,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Терлецкая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Р.Н, Антонова Е.В. Проблемы детской инвалидности в современной России. Вестник РАМН, 2017;72(4):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305-312 </a:t>
            </a:r>
          </a:p>
          <a:p>
            <a:pPr indent="361950" algn="just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4)Ващенко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Л.В. и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др.Детская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инвалидность и инвалидность с детства как медико-социальная проблема//Здоровье ребенка, 2018.№2. С.11 </a:t>
            </a: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indent="361950" algn="just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5)Федеральный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закон от 24.11.1995 №181-ФЗ «О социальной защите инвалидов в Российской Федерации»(ред. от 30.11.2011, с изм. и доп., вступающими в силу с 01.02.2012). [Электронный ресурс]//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КонсультантПлюс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[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hlinkClick r:id="rId2"/>
              </a:rPr>
              <a:t>Офиц.сайт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.]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4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715000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911" l="19196" r="77818">
                        <a14:backgroundMark x1="65935" y1="3839" x2="70932" y2="5236"/>
                        <a14:backgroundMark x1="70810" y1="12391" x2="69287" y2="4014"/>
                        <a14:backgroundMark x1="62949" y1="2967" x2="66545" y2="1745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17" r="28131" b="24402"/>
          <a:stretch/>
        </p:blipFill>
        <p:spPr bwMode="auto">
          <a:xfrm>
            <a:off x="0" y="125"/>
            <a:ext cx="4777321" cy="264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3056" r="2435" b="7537"/>
          <a:stretch/>
        </p:blipFill>
        <p:spPr bwMode="auto">
          <a:xfrm>
            <a:off x="0" y="125"/>
            <a:ext cx="9144000" cy="5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122" y="4480317"/>
            <a:ext cx="7438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Надеемся на поддержку нашего проекта!</a:t>
            </a:r>
            <a:endParaRPr lang="ru-RU" sz="36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6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/>
        </p:nvSpPr>
        <p:spPr bwMode="gray">
          <a:xfrm rot="10800000">
            <a:off x="148280" y="4222044"/>
            <a:ext cx="8723870" cy="67497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295097" y="5000978"/>
            <a:ext cx="8577053" cy="648163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Отсутствие мотивации к здоровому образу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жизни</a:t>
            </a:r>
            <a:endParaRPr lang="ru-RU" sz="20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21196"/>
            <a:ext cx="332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0C2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Актуальность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281" y="4250690"/>
            <a:ext cx="8723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Низкая 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мотивированность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детей-инвалидов к профилактике и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лечению стоматологических заболеваний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737935"/>
              </p:ext>
            </p:extLst>
          </p:nvPr>
        </p:nvGraphicFramePr>
        <p:xfrm>
          <a:off x="148282" y="1081173"/>
          <a:ext cx="4139514" cy="314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771113"/>
              </p:ext>
            </p:extLst>
          </p:nvPr>
        </p:nvGraphicFramePr>
        <p:xfrm>
          <a:off x="4310726" y="13744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826" y="1532727"/>
            <a:ext cx="7869891" cy="3926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Важным разделом профилактической стоматологии является гигиеническое обучение и воспитание (</a:t>
            </a:r>
            <a:r>
              <a:rPr lang="ru-RU" dirty="0" err="1"/>
              <a:t>ГОиВ</a:t>
            </a:r>
            <a:r>
              <a:rPr lang="ru-RU" dirty="0"/>
              <a:t>) детей дошкольного и школьного возраста. Особое значение имеет </a:t>
            </a:r>
            <a:r>
              <a:rPr lang="ru-RU" dirty="0" err="1"/>
              <a:t>ГОиВ</a:t>
            </a:r>
            <a:r>
              <a:rPr lang="ru-RU" dirty="0"/>
              <a:t> для детей раннего возраста, когда закладываются основы гигиенических знаний, формируются гигиенические навыки и привычки. Чаще всего такие уроки здоровья проводятся в общих образовательных учреждениях, однако не во </a:t>
            </a:r>
            <a:r>
              <a:rPr lang="ru-RU" dirty="0" smtClean="0"/>
              <a:t>всех!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93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данным проведенных наблюдений и опросам мы видим, что, к сожалению, уроки здоровья на тему</a:t>
            </a:r>
            <a:br>
              <a:rPr lang="ru-RU" dirty="0"/>
            </a:br>
            <a:r>
              <a:rPr lang="ru-RU" dirty="0"/>
              <a:t>гигиены полости рта в городах России проводят недостаточно, однако эффективность таких уроков</a:t>
            </a:r>
            <a:br>
              <a:rPr lang="ru-RU" dirty="0"/>
            </a:br>
            <a:r>
              <a:rPr lang="ru-RU" dirty="0"/>
              <a:t>высока: это повышает уровень знаний о</a:t>
            </a:r>
            <a:br>
              <a:rPr lang="ru-RU" dirty="0"/>
            </a:br>
            <a:r>
              <a:rPr lang="ru-RU" dirty="0"/>
              <a:t>правильной чистке зубов почти в 2 раза.</a:t>
            </a:r>
          </a:p>
        </p:txBody>
      </p:sp>
    </p:spTree>
    <p:extLst>
      <p:ext uri="{BB962C8B-B14F-4D97-AF65-F5344CB8AC3E}">
        <p14:creationId xmlns:p14="http://schemas.microsoft.com/office/powerpoint/2010/main" val="98744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33" y="87549"/>
            <a:ext cx="5687134" cy="498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5068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https://www.pmedpharm.ru/news/2017-07-03-01.html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193" y="4791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Сборник материалов 75-й конференции ВолгГМУ.pdf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5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 еще хуже обстоят дела с "особыми" детьми. Родители и сами особые дети больше времени проводят дома и в социальных учреждениях на реабилитации и других занятиях. При посещении социальных учреждений, нами было предложено проводить уроки здоровья в них. Руководство социальных учреждений, родители и сами дети с радостью согласились участвовать в таких уроках. </a:t>
            </a:r>
          </a:p>
        </p:txBody>
      </p:sp>
    </p:spTree>
    <p:extLst>
      <p:ext uri="{BB962C8B-B14F-4D97-AF65-F5344CB8AC3E}">
        <p14:creationId xmlns:p14="http://schemas.microsoft.com/office/powerpoint/2010/main" val="21966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57" y="1449389"/>
            <a:ext cx="6400916" cy="42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64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19" y="1459150"/>
            <a:ext cx="6046734" cy="402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91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009" y="160105"/>
            <a:ext cx="9134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0C2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развития нашего проекта нам нужно:</a:t>
            </a:r>
            <a:endParaRPr kumimoji="0" lang="ru-RU" sz="32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10C2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9137" y="1779577"/>
            <a:ext cx="3751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-Для маломобильных детей и их родителей было решено разработать и подготовить специальные уроки здоровья.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820" y="856247"/>
            <a:ext cx="375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Помощь в подготовке добровольцев из числа студентов и ординаторов стоматологического факультета, материалов для охвата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соц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учреждений нескольких районов города.</a:t>
            </a:r>
            <a:endParaRPr lang="ru-RU" sz="20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820" y="3571089"/>
            <a:ext cx="2928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-Для детей и их родителей приготовить конкурсы, чтобы у них появились мотивация и навыки ухода за полостью рта.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29191" y="4032754"/>
            <a:ext cx="3931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-Проведение круглых столов для привлечения внимания людей к здоровью полости рта.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942421" y="2340097"/>
            <a:ext cx="2674661" cy="2541552"/>
            <a:chOff x="1815" y="633"/>
            <a:chExt cx="2843" cy="2849"/>
          </a:xfrm>
        </p:grpSpPr>
        <p:sp>
          <p:nvSpPr>
            <p:cNvPr id="12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Puzzle4"/>
            <p:cNvSpPr>
              <a:spLocks noEditPoints="1" noChangeArrowheads="1"/>
            </p:cNvSpPr>
            <p:nvPr/>
          </p:nvSpPr>
          <p:spPr bwMode="gray">
            <a:xfrm>
              <a:off x="2176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Puzzle1"/>
            <p:cNvSpPr>
              <a:spLocks noEditPoints="1" noChangeArrowheads="1"/>
            </p:cNvSpPr>
            <p:nvPr/>
          </p:nvSpPr>
          <p:spPr bwMode="gray">
            <a:xfrm>
              <a:off x="1815" y="1077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45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470</Words>
  <Application>Microsoft Office PowerPoint</Application>
  <PresentationFormat>Экран (16:10)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vlad</cp:lastModifiedBy>
  <cp:revision>95</cp:revision>
  <dcterms:created xsi:type="dcterms:W3CDTF">2016-11-18T14:12:19Z</dcterms:created>
  <dcterms:modified xsi:type="dcterms:W3CDTF">2021-06-30T16:17:04Z</dcterms:modified>
</cp:coreProperties>
</file>