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5" r:id="rId10"/>
    <p:sldId id="266" r:id="rId11"/>
    <p:sldId id="267" r:id="rId12"/>
    <p:sldId id="268" r:id="rId13"/>
  </p:sldIdLst>
  <p:sldSz cx="18288000" cy="10287000"/>
  <p:notesSz cx="6888163" cy="100203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lear Sans Regular Bold" charset="0"/>
      <p:regular r:id="rId19"/>
    </p:embeddedFont>
    <p:embeddedFont>
      <p:font typeface="Evolventa Italics" charset="0"/>
      <p:regular r:id="rId20"/>
    </p:embeddedFont>
    <p:embeddedFont>
      <p:font typeface="Evolventa Bold" charset="0"/>
      <p:regular r:id="rId21"/>
    </p:embeddedFont>
    <p:embeddedFont>
      <p:font typeface="Arimo Bold" charset="0"/>
      <p:regular r:id="rId22"/>
    </p:embeddedFont>
    <p:embeddedFont>
      <p:font typeface="Evolventa" charset="0"/>
      <p:regular r:id="rId23"/>
    </p:embeddedFont>
    <p:embeddedFont>
      <p:font typeface="TT Norms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74" autoAdjust="0"/>
    <p:restoredTop sz="94622" autoAdjust="0"/>
  </p:normalViewPr>
  <p:slideViewPr>
    <p:cSldViewPr>
      <p:cViewPr>
        <p:scale>
          <a:sx n="65" d="100"/>
          <a:sy n="65" d="100"/>
        </p:scale>
        <p:origin x="-5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CF4EA-C61C-4C97-A424-96A0CFD283F4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6B130-E6FC-4DF1-AD66-6E38E9F70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30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svg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21.png"/><Relationship Id="rId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09" b="30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2399617" y="-399444"/>
            <a:ext cx="23481629" cy="1068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10"/>
              </a:lnSpc>
            </a:pPr>
            <a:r>
              <a:rPr lang="en-US" sz="14963" spc="508" dirty="0" err="1">
                <a:solidFill>
                  <a:srgbClr val="FFFFFF">
                    <a:alpha val="16863"/>
                  </a:srgbClr>
                </a:solidFill>
                <a:latin typeface="Evolventa Bold"/>
              </a:rPr>
              <a:t>дуҫтар</a:t>
            </a:r>
            <a:r>
              <a:rPr lang="en-US" sz="14963" spc="508" dirty="0">
                <a:solidFill>
                  <a:srgbClr val="FFFFFF">
                    <a:alpha val="16863"/>
                  </a:srgbClr>
                </a:solidFill>
                <a:latin typeface="Evolventa Bold"/>
              </a:rPr>
              <a:t> </a:t>
            </a:r>
            <a:r>
              <a:rPr lang="en-US" sz="14963" spc="508" dirty="0" err="1">
                <a:solidFill>
                  <a:srgbClr val="FFFFFF">
                    <a:alpha val="16863"/>
                  </a:srgbClr>
                </a:solidFill>
                <a:latin typeface="Evolventa Bold"/>
              </a:rPr>
              <a:t>дуҫтар</a:t>
            </a:r>
            <a:r>
              <a:rPr lang="en-US" sz="14963" spc="508" dirty="0">
                <a:solidFill>
                  <a:srgbClr val="FFFFFF">
                    <a:alpha val="16863"/>
                  </a:srgbClr>
                </a:solidFill>
                <a:latin typeface="Evolventa Bold"/>
              </a:rPr>
              <a:t> </a:t>
            </a:r>
            <a:r>
              <a:rPr lang="en-US" sz="14963" spc="508" dirty="0" err="1">
                <a:solidFill>
                  <a:srgbClr val="FFFFFF">
                    <a:alpha val="16863"/>
                  </a:srgbClr>
                </a:solidFill>
                <a:latin typeface="Evolventa Bold"/>
              </a:rPr>
              <a:t>дуҫтар</a:t>
            </a:r>
            <a:r>
              <a:rPr lang="en-US" sz="14963" spc="508" dirty="0">
                <a:solidFill>
                  <a:srgbClr val="FFFFFF">
                    <a:alpha val="16863"/>
                  </a:srgbClr>
                </a:solidFill>
                <a:latin typeface="Evolventa Bold"/>
              </a:rPr>
              <a:t> </a:t>
            </a:r>
          </a:p>
          <a:p>
            <a:pPr algn="ctr">
              <a:lnSpc>
                <a:spcPts val="16010"/>
              </a:lnSpc>
            </a:pPr>
            <a:r>
              <a:rPr lang="en-US" sz="14963" spc="508" dirty="0" err="1">
                <a:solidFill>
                  <a:srgbClr val="FFFFFF">
                    <a:alpha val="16863"/>
                  </a:srgbClr>
                </a:solidFill>
                <a:latin typeface="Evolventa Bold"/>
              </a:rPr>
              <a:t>дуҫтар</a:t>
            </a:r>
            <a:r>
              <a:rPr lang="en-US" sz="14963" spc="508" dirty="0">
                <a:solidFill>
                  <a:srgbClr val="FFFFFF">
                    <a:alpha val="16863"/>
                  </a:srgbClr>
                </a:solidFill>
                <a:latin typeface="Evolventa Bold"/>
              </a:rPr>
              <a:t> </a:t>
            </a:r>
            <a:r>
              <a:rPr lang="en-US" sz="14963" spc="508" dirty="0" err="1">
                <a:solidFill>
                  <a:srgbClr val="FFFFFF">
                    <a:alpha val="16863"/>
                  </a:srgbClr>
                </a:solidFill>
                <a:latin typeface="Evolventa Bold"/>
              </a:rPr>
              <a:t>дуҫтар</a:t>
            </a:r>
            <a:r>
              <a:rPr lang="en-US" sz="14963" spc="508" dirty="0">
                <a:solidFill>
                  <a:srgbClr val="FFFFFF">
                    <a:alpha val="16863"/>
                  </a:srgbClr>
                </a:solidFill>
                <a:latin typeface="Evolventa Bold"/>
              </a:rPr>
              <a:t> </a:t>
            </a:r>
            <a:r>
              <a:rPr lang="en-US" sz="14963" spc="508" dirty="0" err="1">
                <a:solidFill>
                  <a:srgbClr val="FFFFFF">
                    <a:alpha val="16863"/>
                  </a:srgbClr>
                </a:solidFill>
                <a:latin typeface="Evolventa Bold"/>
              </a:rPr>
              <a:t>дуҫтар</a:t>
            </a:r>
            <a:r>
              <a:rPr lang="en-US" sz="14963" spc="508" dirty="0">
                <a:solidFill>
                  <a:srgbClr val="FFFFFF">
                    <a:alpha val="16863"/>
                  </a:srgbClr>
                </a:solidFill>
                <a:latin typeface="Evolventa Bold"/>
              </a:rPr>
              <a:t> </a:t>
            </a:r>
          </a:p>
          <a:p>
            <a:pPr algn="ctr">
              <a:lnSpc>
                <a:spcPts val="16010"/>
              </a:lnSpc>
            </a:pPr>
            <a:r>
              <a:rPr lang="en-US" sz="14963" spc="508" dirty="0" err="1">
                <a:solidFill>
                  <a:srgbClr val="FFFFFF">
                    <a:alpha val="16863"/>
                  </a:srgbClr>
                </a:solidFill>
                <a:latin typeface="Evolventa Bold"/>
              </a:rPr>
              <a:t>дуҫтар</a:t>
            </a:r>
            <a:r>
              <a:rPr lang="en-US" sz="14963" spc="508" dirty="0">
                <a:solidFill>
                  <a:srgbClr val="FFFFFF">
                    <a:alpha val="16863"/>
                  </a:srgbClr>
                </a:solidFill>
                <a:latin typeface="Evolventa Bold"/>
              </a:rPr>
              <a:t> </a:t>
            </a:r>
            <a:r>
              <a:rPr lang="en-US" sz="14963" spc="508" dirty="0" err="1">
                <a:solidFill>
                  <a:srgbClr val="FFFFFF">
                    <a:alpha val="16863"/>
                  </a:srgbClr>
                </a:solidFill>
                <a:latin typeface="Evolventa Bold"/>
              </a:rPr>
              <a:t>дуҫтар</a:t>
            </a:r>
            <a:r>
              <a:rPr lang="en-US" sz="14963" spc="508" dirty="0">
                <a:solidFill>
                  <a:srgbClr val="FFFFFF">
                    <a:alpha val="16863"/>
                  </a:srgbClr>
                </a:solidFill>
                <a:latin typeface="Evolventa Bold"/>
              </a:rPr>
              <a:t> </a:t>
            </a:r>
            <a:r>
              <a:rPr lang="en-US" sz="14963" spc="508" dirty="0" err="1">
                <a:solidFill>
                  <a:srgbClr val="FFFFFF">
                    <a:alpha val="16863"/>
                  </a:srgbClr>
                </a:solidFill>
                <a:latin typeface="Evolventa Bold"/>
              </a:rPr>
              <a:t>дуҫтар</a:t>
            </a:r>
            <a:r>
              <a:rPr lang="en-US" sz="14963" spc="508" dirty="0">
                <a:solidFill>
                  <a:srgbClr val="FFFFFF">
                    <a:alpha val="16863"/>
                  </a:srgbClr>
                </a:solidFill>
                <a:latin typeface="Evolventa Bold"/>
              </a:rPr>
              <a:t> </a:t>
            </a:r>
          </a:p>
          <a:p>
            <a:pPr algn="ctr">
              <a:lnSpc>
                <a:spcPts val="16010"/>
              </a:lnSpc>
            </a:pPr>
            <a:r>
              <a:rPr lang="en-US" sz="14963" spc="508" dirty="0" err="1">
                <a:solidFill>
                  <a:srgbClr val="FFFFFF">
                    <a:alpha val="16863"/>
                  </a:srgbClr>
                </a:solidFill>
                <a:latin typeface="Evolventa Bold"/>
              </a:rPr>
              <a:t>дуҫтар</a:t>
            </a:r>
            <a:r>
              <a:rPr lang="en-US" sz="14963" spc="508" dirty="0">
                <a:solidFill>
                  <a:srgbClr val="FFFFFF">
                    <a:alpha val="16863"/>
                  </a:srgbClr>
                </a:solidFill>
                <a:latin typeface="Evolventa Bold"/>
              </a:rPr>
              <a:t> </a:t>
            </a:r>
            <a:r>
              <a:rPr lang="en-US" sz="14963" spc="508" dirty="0" err="1">
                <a:solidFill>
                  <a:srgbClr val="FFFFFF">
                    <a:alpha val="16863"/>
                  </a:srgbClr>
                </a:solidFill>
                <a:latin typeface="Evolventa Bold"/>
              </a:rPr>
              <a:t>дуҫтар</a:t>
            </a:r>
            <a:r>
              <a:rPr lang="en-US" sz="14963" spc="508" dirty="0">
                <a:solidFill>
                  <a:srgbClr val="FFFFFF">
                    <a:alpha val="16863"/>
                  </a:srgbClr>
                </a:solidFill>
                <a:latin typeface="Evolventa Bold"/>
              </a:rPr>
              <a:t> </a:t>
            </a:r>
            <a:r>
              <a:rPr lang="en-US" sz="14963" spc="508" dirty="0" err="1">
                <a:solidFill>
                  <a:srgbClr val="FFFFFF">
                    <a:alpha val="16863"/>
                  </a:srgbClr>
                </a:solidFill>
                <a:latin typeface="Evolventa Bold"/>
              </a:rPr>
              <a:t>дуҫтар</a:t>
            </a:r>
            <a:r>
              <a:rPr lang="en-US" sz="14963" spc="508" dirty="0">
                <a:solidFill>
                  <a:srgbClr val="FFFFFF">
                    <a:alpha val="16863"/>
                  </a:srgbClr>
                </a:solidFill>
                <a:latin typeface="Evolventa Bold"/>
              </a:rPr>
              <a:t> </a:t>
            </a:r>
          </a:p>
          <a:p>
            <a:pPr algn="ctr">
              <a:lnSpc>
                <a:spcPts val="16010"/>
              </a:lnSpc>
            </a:pPr>
            <a:r>
              <a:rPr lang="en-US" sz="14963" spc="508" dirty="0" err="1">
                <a:solidFill>
                  <a:srgbClr val="FFFFFF">
                    <a:alpha val="16863"/>
                  </a:srgbClr>
                </a:solidFill>
                <a:latin typeface="Evolventa Bold"/>
              </a:rPr>
              <a:t>дуҫтар</a:t>
            </a:r>
            <a:r>
              <a:rPr lang="en-US" sz="14963" spc="508" dirty="0">
                <a:solidFill>
                  <a:srgbClr val="FFFFFF">
                    <a:alpha val="16863"/>
                  </a:srgbClr>
                </a:solidFill>
                <a:latin typeface="Evolventa Bold"/>
              </a:rPr>
              <a:t> </a:t>
            </a:r>
            <a:r>
              <a:rPr lang="en-US" sz="14963" spc="508" dirty="0" err="1">
                <a:solidFill>
                  <a:srgbClr val="FFFFFF">
                    <a:alpha val="16863"/>
                  </a:srgbClr>
                </a:solidFill>
                <a:latin typeface="Evolventa Bold"/>
              </a:rPr>
              <a:t>дуҫтар</a:t>
            </a:r>
            <a:r>
              <a:rPr lang="en-US" sz="14963" spc="508" dirty="0">
                <a:solidFill>
                  <a:srgbClr val="FFFFFF">
                    <a:alpha val="16863"/>
                  </a:srgbClr>
                </a:solidFill>
                <a:latin typeface="Evolventa Bold"/>
              </a:rPr>
              <a:t> </a:t>
            </a:r>
            <a:r>
              <a:rPr lang="en-US" sz="14963" spc="508" dirty="0" err="1">
                <a:solidFill>
                  <a:srgbClr val="FFFFFF">
                    <a:alpha val="16863"/>
                  </a:srgbClr>
                </a:solidFill>
                <a:latin typeface="Evolventa Bold"/>
              </a:rPr>
              <a:t>дуҫтар</a:t>
            </a:r>
            <a:r>
              <a:rPr lang="en-US" sz="14963" spc="508" dirty="0">
                <a:solidFill>
                  <a:srgbClr val="FFFFFF">
                    <a:alpha val="16863"/>
                  </a:srgbClr>
                </a:solidFill>
                <a:latin typeface="Evolventa Bold"/>
              </a:rPr>
              <a:t> 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9263" b="13071"/>
          <a:stretch>
            <a:fillRect/>
          </a:stretch>
        </p:blipFill>
        <p:spPr>
          <a:xfrm>
            <a:off x="12704501" y="3196916"/>
            <a:ext cx="4554799" cy="30819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7145225" y="7115175"/>
            <a:ext cx="7145225" cy="71452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17730" y="3661376"/>
            <a:ext cx="10698069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94"/>
              </a:lnSpc>
            </a:pPr>
            <a:r>
              <a:rPr lang="ru-RU" sz="4162" b="1" spc="407" dirty="0" err="1">
                <a:solidFill>
                  <a:srgbClr val="FFFFFF"/>
                </a:solidFill>
                <a:latin typeface="Intro"/>
              </a:rPr>
              <a:t>Доброшкола</a:t>
            </a:r>
            <a:r>
              <a:rPr lang="ru-RU" sz="4162" b="1" spc="407" dirty="0">
                <a:solidFill>
                  <a:srgbClr val="FFFFFF"/>
                </a:solidFill>
                <a:latin typeface="Intro"/>
              </a:rPr>
              <a:t> </a:t>
            </a:r>
          </a:p>
          <a:p>
            <a:pPr>
              <a:lnSpc>
                <a:spcPts val="4994"/>
              </a:lnSpc>
            </a:pPr>
            <a:r>
              <a:rPr lang="ru-RU" sz="4162" b="1" spc="407" dirty="0">
                <a:solidFill>
                  <a:srgbClr val="FFFFFF"/>
                </a:solidFill>
                <a:latin typeface="Intro"/>
              </a:rPr>
              <a:t>лидеров-волонтеров города Уфы</a:t>
            </a:r>
            <a:endParaRPr lang="en-US" sz="4162" b="1" spc="407" dirty="0">
              <a:solidFill>
                <a:srgbClr val="FFFFFF"/>
              </a:solidFill>
              <a:latin typeface="Intr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55848" y="4524375"/>
            <a:ext cx="9584870" cy="288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2"/>
              </a:lnSpc>
              <a:spcBef>
                <a:spcPct val="0"/>
              </a:spcBef>
            </a:pPr>
            <a:r>
              <a:rPr lang="en-US" sz="14963" spc="508" dirty="0">
                <a:solidFill>
                  <a:srgbClr val="FFFFFF"/>
                </a:solidFill>
                <a:latin typeface="Evolventa"/>
              </a:rPr>
              <a:t>«</a:t>
            </a:r>
            <a:r>
              <a:rPr lang="en-US" sz="14963" spc="508" dirty="0" err="1">
                <a:solidFill>
                  <a:srgbClr val="FFFFFF"/>
                </a:solidFill>
                <a:latin typeface="Evolventa"/>
              </a:rPr>
              <a:t>Дуҫтар</a:t>
            </a:r>
            <a:r>
              <a:rPr lang="en-US" sz="14963" spc="508" dirty="0">
                <a:solidFill>
                  <a:srgbClr val="FFFFFF"/>
                </a:solidFill>
                <a:latin typeface="Evolventa"/>
              </a:rPr>
              <a:t>»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4C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489258">
            <a:off x="11419467" y="2310123"/>
            <a:ext cx="14201819" cy="14201819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841719" y="1028700"/>
            <a:ext cx="7417581" cy="8229600"/>
            <a:chOff x="0" y="0"/>
            <a:chExt cx="5510530" cy="6113780"/>
          </a:xfrm>
        </p:grpSpPr>
        <p:sp>
          <p:nvSpPr>
            <p:cNvPr id="4" name="Freeform 4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lnTo>
                    <a:pt x="1115060" y="1121410"/>
                  </a:lnTo>
                  <a:lnTo>
                    <a:pt x="1115060" y="1121410"/>
                  </a:ln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4"/>
              <a:stretch>
                <a:fillRect l="-23922" r="-23922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523922">
            <a:off x="6037877" y="-3071466"/>
            <a:ext cx="5407594" cy="5407594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2554631" y="591353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577234" y="1715750"/>
            <a:ext cx="8642966" cy="6827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4265" spc="145" dirty="0" err="1">
                <a:solidFill>
                  <a:srgbClr val="FFDE59"/>
                </a:solidFill>
                <a:latin typeface="Evolventa"/>
              </a:rPr>
              <a:t>Дальнейшее</a:t>
            </a:r>
            <a:r>
              <a:rPr lang="en-US" sz="4265" spc="145" dirty="0">
                <a:solidFill>
                  <a:srgbClr val="FFDE59"/>
                </a:solidFill>
                <a:latin typeface="Evolventa"/>
              </a:rPr>
              <a:t> </a:t>
            </a:r>
            <a:r>
              <a:rPr lang="en-US" sz="4265" spc="145" dirty="0" err="1">
                <a:solidFill>
                  <a:srgbClr val="FFDE59"/>
                </a:solidFill>
                <a:latin typeface="Evolventa"/>
              </a:rPr>
              <a:t>развитие</a:t>
            </a:r>
            <a:r>
              <a:rPr lang="en-US" sz="4265" spc="145" dirty="0">
                <a:solidFill>
                  <a:srgbClr val="FFDE59"/>
                </a:solidFill>
                <a:latin typeface="Evolventa"/>
              </a:rPr>
              <a:t> </a:t>
            </a:r>
            <a:r>
              <a:rPr lang="en-US" sz="4265" spc="145" dirty="0" err="1">
                <a:solidFill>
                  <a:srgbClr val="FFDE59"/>
                </a:solidFill>
                <a:latin typeface="Evolventa"/>
              </a:rPr>
              <a:t>проекта</a:t>
            </a:r>
            <a:endParaRPr lang="en-US" sz="4265" spc="145" dirty="0">
              <a:solidFill>
                <a:srgbClr val="FFDE59"/>
              </a:solidFill>
              <a:latin typeface="Evolventa"/>
            </a:endParaRPr>
          </a:p>
          <a:p>
            <a:pPr marL="457200" indent="-457200" algn="ctr">
              <a:buAutoNum type="arabicParenR"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постоянной основе сообщества активистов-лидеров по 7 направлениям добровольчества города Уфы;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2)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активистами сообщества встреч на базе образовательных организаций с целью вовлечения обучающихся в волонтерскую деятельность (школы, СПО, ВПО);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доброшкола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станет ежегодной;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количества участников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Доброшколы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100 человек в 2023 году, в последующем с нарастающим итогом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400" spc="14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volvent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88470" y="349661"/>
            <a:ext cx="2080949" cy="46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2719" spc="149">
                <a:solidFill>
                  <a:srgbClr val="FFFFFF"/>
                </a:solidFill>
                <a:latin typeface="Clear Sans Regular Bold"/>
              </a:rPr>
              <a:t>РАЗВИТИЕ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6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51007">
            <a:off x="-3474021" y="-2663659"/>
            <a:ext cx="12451083" cy="1626626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128787" y="0"/>
            <a:ext cx="10159213" cy="10287000"/>
          </a:xfrm>
          <a:prstGeom prst="rect">
            <a:avLst/>
          </a:prstGeom>
          <a:solidFill>
            <a:srgbClr val="DF4C5E"/>
          </a:solid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526155" y="1251255"/>
            <a:ext cx="5189660" cy="7784489"/>
            <a:chOff x="0" y="0"/>
            <a:chExt cx="6350000" cy="952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4"/>
              <a:stretch>
                <a:fillRect l="-75391" r="-49696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8841110" y="3854920"/>
            <a:ext cx="8734567" cy="2577160"/>
            <a:chOff x="0" y="0"/>
            <a:chExt cx="11646090" cy="3436213"/>
          </a:xfrm>
        </p:grpSpPr>
        <p:sp>
          <p:nvSpPr>
            <p:cNvPr id="7" name="TextBox 7"/>
            <p:cNvSpPr txBox="1"/>
            <p:nvPr/>
          </p:nvSpPr>
          <p:spPr>
            <a:xfrm>
              <a:off x="0" y="154779"/>
              <a:ext cx="11646090" cy="1240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55"/>
                </a:lnSpc>
              </a:pPr>
              <a:r>
                <a:rPr lang="en-US" sz="6414">
                  <a:solidFill>
                    <a:srgbClr val="FFFFFF"/>
                  </a:solidFill>
                  <a:latin typeface="TT Norms"/>
                </a:rPr>
                <a:t>Елена Недопекина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005360"/>
              <a:ext cx="11646090" cy="1447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-64">
                  <a:solidFill>
                    <a:srgbClr val="FFFFFF"/>
                  </a:solidFill>
                  <a:latin typeface="TT Norms"/>
                </a:rPr>
                <a:t>Председатель</a:t>
              </a:r>
            </a:p>
            <a:p>
              <a:pPr>
                <a:lnSpc>
                  <a:spcPts val="4480"/>
                </a:lnSpc>
              </a:pPr>
              <a:r>
                <a:rPr lang="en-US" sz="3200" spc="-64">
                  <a:solidFill>
                    <a:srgbClr val="FFFFFF"/>
                  </a:solidFill>
                  <a:latin typeface="TT Norms"/>
                </a:rPr>
                <a:t>ММОО «Ассоциация волонтёров Уфы РБ»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5093094" y="387761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202921" y="146068"/>
            <a:ext cx="5097199" cy="46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2719" spc="149">
                <a:solidFill>
                  <a:srgbClr val="FFFFFF"/>
                </a:solidFill>
                <a:latin typeface="Clear Sans Regular Bold"/>
              </a:rPr>
              <a:t>РУКОВОДИТЕЛЬ ПРОЕКТА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09" b="30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21280">
            <a:off x="1028605" y="5835857"/>
            <a:ext cx="9948111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9263" b="13071"/>
          <a:stretch>
            <a:fillRect/>
          </a:stretch>
        </p:blipFill>
        <p:spPr>
          <a:xfrm>
            <a:off x="11497638" y="1689014"/>
            <a:ext cx="5761662" cy="3898601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4314737" y="610403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923935" y="6148799"/>
            <a:ext cx="3657928" cy="365792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35054" y="2114078"/>
            <a:ext cx="9947920" cy="3029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3"/>
              </a:lnSpc>
            </a:pPr>
            <a:r>
              <a:rPr lang="en-US" sz="3986" spc="390">
                <a:solidFill>
                  <a:srgbClr val="FFFFFF"/>
                </a:solidFill>
                <a:latin typeface="Intro"/>
              </a:rPr>
              <a:t>Местная молодёжная общественная организация </a:t>
            </a:r>
            <a:r>
              <a:rPr lang="en-US" sz="3986" spc="390">
                <a:solidFill>
                  <a:srgbClr val="FFFFFF"/>
                </a:solidFill>
                <a:latin typeface="Intro Bold"/>
              </a:rPr>
              <a:t>«Ассоциация волонтёров Уфы Республики Башкортостан»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7106" y="368711"/>
            <a:ext cx="3425515" cy="46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2719" spc="149">
                <a:solidFill>
                  <a:srgbClr val="FFFFFF"/>
                </a:solidFill>
                <a:latin typeface="Clear Sans Regular Bold"/>
              </a:rPr>
              <a:t>ГДЕ НАС НАЙТИ?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9936" y="6095496"/>
            <a:ext cx="10091214" cy="213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04"/>
              </a:lnSpc>
              <a:spcBef>
                <a:spcPct val="0"/>
              </a:spcBef>
            </a:pPr>
            <a:r>
              <a:rPr lang="en-US" sz="4080">
                <a:solidFill>
                  <a:srgbClr val="FFFFFF"/>
                </a:solidFill>
                <a:latin typeface="Evolventa Bold"/>
              </a:rPr>
              <a:t>Недопекина</a:t>
            </a:r>
          </a:p>
          <a:p>
            <a:pPr>
              <a:lnSpc>
                <a:spcPts val="5304"/>
              </a:lnSpc>
              <a:spcBef>
                <a:spcPct val="0"/>
              </a:spcBef>
            </a:pPr>
            <a:r>
              <a:rPr lang="en-US" sz="4080">
                <a:solidFill>
                  <a:srgbClr val="FFFFFF"/>
                </a:solidFill>
                <a:latin typeface="Evolventa Bold"/>
              </a:rPr>
              <a:t>Елена Владимировна -  Председатель</a:t>
            </a:r>
          </a:p>
          <a:p>
            <a:pPr>
              <a:lnSpc>
                <a:spcPts val="5304"/>
              </a:lnSpc>
              <a:spcBef>
                <a:spcPct val="0"/>
              </a:spcBef>
            </a:pPr>
            <a:endParaRPr lang="en-US" sz="4080">
              <a:solidFill>
                <a:srgbClr val="FFFFFF"/>
              </a:solidFill>
              <a:latin typeface="Evolvent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39936" y="7815838"/>
            <a:ext cx="7723070" cy="1443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7"/>
              </a:lnSpc>
              <a:spcBef>
                <a:spcPct val="0"/>
              </a:spcBef>
            </a:pPr>
            <a:r>
              <a:rPr lang="en-US" sz="4067" spc="300">
                <a:solidFill>
                  <a:srgbClr val="FFFFFF"/>
                </a:solidFill>
                <a:latin typeface="Evolventa"/>
              </a:rPr>
              <a:t>volonter.ufa@mail.ru</a:t>
            </a:r>
          </a:p>
          <a:p>
            <a:pPr>
              <a:lnSpc>
                <a:spcPts val="5287"/>
              </a:lnSpc>
              <a:spcBef>
                <a:spcPct val="0"/>
              </a:spcBef>
            </a:pPr>
            <a:r>
              <a:rPr lang="en-US" sz="4067" spc="300">
                <a:solidFill>
                  <a:srgbClr val="FFFFFF"/>
                </a:solidFill>
                <a:latin typeface="Evolventa"/>
              </a:rPr>
              <a:t>8(927) 31-64641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253419">
            <a:off x="6903233" y="-1997331"/>
            <a:ext cx="16034069" cy="67926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9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792828" flipV="1">
            <a:off x="-4935647" y="6396706"/>
            <a:ext cx="16034069" cy="6792615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170717" y="1028700"/>
            <a:ext cx="5499099" cy="549909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6"/>
              <a:stretch>
                <a:fillRect l="-71069" r="-6743"/>
              </a:stretch>
            </a:blipFill>
          </p:spPr>
        </p:sp>
      </p:grpSp>
      <p:sp>
        <p:nvSpPr>
          <p:cNvPr id="6" name="AutoShape 6"/>
          <p:cNvSpPr/>
          <p:nvPr/>
        </p:nvSpPr>
        <p:spPr>
          <a:xfrm>
            <a:off x="2838661" y="591353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288470" y="349661"/>
            <a:ext cx="2550191" cy="46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2719" spc="149">
                <a:solidFill>
                  <a:srgbClr val="44266B"/>
                </a:solidFill>
                <a:latin typeface="Clear Sans Regular Bold"/>
              </a:rPr>
              <a:t>О ПРОБЛЕМЕ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8652" y="1343297"/>
            <a:ext cx="11123856" cy="7915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1"/>
              </a:lnSpc>
              <a:spcBef>
                <a:spcPct val="0"/>
              </a:spcBef>
            </a:pPr>
            <a:r>
              <a:rPr lang="en-US" sz="2829" spc="155">
                <a:solidFill>
                  <a:srgbClr val="000000"/>
                </a:solidFill>
                <a:latin typeface="Clear Sans Regular Bold"/>
              </a:rPr>
              <a:t>«БОЛЬШУЮ ПОЛЬЗУ ПРИНОСИТ ОРГАНИЗОВАННОЕ РЕГУЛЯРНОЕ ВОЛОНТЕРСТВО. В НЕКОТОРЫХ СФЕРАХ СПОНТАННОЕ ВОЛОНТЕРСТВО МОЖЕТ БЫТЬ НЕЭФФЕКТИВНЫМ И ДАЖЕ ОПАСНЫМ. СРЕДИ ОПАСНОСТЕЙ СПОНТАННОГО ВОЛОНТЕРСТВА ВЫЯВЛЯЮТСЯ ТАКИЕ ПРИЧИНЫ КАК:</a:t>
            </a:r>
          </a:p>
          <a:p>
            <a:pPr algn="just">
              <a:lnSpc>
                <a:spcPts val="3961"/>
              </a:lnSpc>
              <a:spcBef>
                <a:spcPct val="0"/>
              </a:spcBef>
            </a:pPr>
            <a:r>
              <a:rPr lang="en-US" sz="2829" spc="155">
                <a:solidFill>
                  <a:srgbClr val="000000"/>
                </a:solidFill>
                <a:latin typeface="Clear Sans Regular Bold"/>
              </a:rPr>
              <a:t> - МОЖЕТ ПРИЙТИ КТО УГОДНО, ДАЖЕ С КОРЫСТНЫМИ/НЕДОБРЫМИ ЦЕЛЯМИ;</a:t>
            </a:r>
          </a:p>
          <a:p>
            <a:pPr algn="just">
              <a:lnSpc>
                <a:spcPts val="3961"/>
              </a:lnSpc>
              <a:spcBef>
                <a:spcPct val="0"/>
              </a:spcBef>
            </a:pPr>
            <a:r>
              <a:rPr lang="en-US" sz="2829" spc="155">
                <a:solidFill>
                  <a:srgbClr val="000000"/>
                </a:solidFill>
                <a:latin typeface="Clear Sans Regular Bold"/>
              </a:rPr>
              <a:t>- У СПОНТАННЫХ ВОЛОНТЕРОВ НЕТ ПОДГОТОВКИ; - СПОНТАННЫЕ ВОЛОНТЕРЫ ОБЫЧНО САМИ НЕ ГОТОВЫ К ТОМУ, ЧТО УВИДЯТ, ЭТО МОЖЕТ НАНЕСТИ ТРАВМУ ИМ САМИМ;</a:t>
            </a:r>
          </a:p>
          <a:p>
            <a:pPr algn="just">
              <a:lnSpc>
                <a:spcPts val="3961"/>
              </a:lnSpc>
              <a:spcBef>
                <a:spcPct val="0"/>
              </a:spcBef>
            </a:pPr>
            <a:r>
              <a:rPr lang="en-US" sz="2829" spc="155">
                <a:solidFill>
                  <a:srgbClr val="000000"/>
                </a:solidFill>
                <a:latin typeface="Clear Sans Regular Bold"/>
              </a:rPr>
              <a:t> - СПОНТАННЫЕ ВОЛОНТЕРЫ НЕ ВСЕГДА ЗНАЮТ, КАК</a:t>
            </a:r>
          </a:p>
          <a:p>
            <a:pPr algn="just">
              <a:lnSpc>
                <a:spcPts val="3961"/>
              </a:lnSpc>
              <a:spcBef>
                <a:spcPct val="0"/>
              </a:spcBef>
            </a:pPr>
            <a:r>
              <a:rPr lang="en-US" sz="2829" spc="155">
                <a:solidFill>
                  <a:srgbClr val="000000"/>
                </a:solidFill>
                <a:latin typeface="Clear Sans Regular Bold"/>
              </a:rPr>
              <a:t>ВЗАИМОДЕЙСТВОВАТЬ С БЛАГОПОЛУЧАТЕЛЯМИ</a:t>
            </a:r>
          </a:p>
          <a:p>
            <a:pPr algn="just">
              <a:lnSpc>
                <a:spcPts val="3961"/>
              </a:lnSpc>
              <a:spcBef>
                <a:spcPct val="0"/>
              </a:spcBef>
            </a:pPr>
            <a:r>
              <a:rPr lang="en-US" sz="2829" spc="155">
                <a:solidFill>
                  <a:srgbClr val="000000"/>
                </a:solidFill>
                <a:latin typeface="Clear Sans Regular Bold"/>
              </a:rPr>
              <a:t>И ПЕРСОНАЛОМ ОРГАНИЗАЦИЙ, ПРИВЛЕКАЮЩИХ К СВОЕЙ</a:t>
            </a:r>
          </a:p>
          <a:p>
            <a:pPr algn="just">
              <a:lnSpc>
                <a:spcPts val="3961"/>
              </a:lnSpc>
              <a:spcBef>
                <a:spcPct val="0"/>
              </a:spcBef>
            </a:pPr>
            <a:r>
              <a:rPr lang="en-US" sz="2829" spc="155">
                <a:solidFill>
                  <a:srgbClr val="000000"/>
                </a:solidFill>
                <a:latin typeface="Clear Sans Regular Bold"/>
              </a:rPr>
              <a:t>ДЕЯТЕЛЬНОСТИ ВОЛОНТЕРОВ»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70717" y="6851088"/>
            <a:ext cx="4874167" cy="579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  <a:spcBef>
                <a:spcPct val="0"/>
              </a:spcBef>
            </a:pPr>
            <a:r>
              <a:rPr lang="en-US" sz="3425" spc="188">
                <a:solidFill>
                  <a:srgbClr val="000000"/>
                </a:solidFill>
                <a:latin typeface="Clear Sans Regular Bold"/>
              </a:rPr>
              <a:t> МАТВЕЙ МАСАЛЬЦЕВ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70717" y="7569437"/>
            <a:ext cx="6018271" cy="168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90"/>
              </a:lnSpc>
              <a:spcBef>
                <a:spcPct val="0"/>
              </a:spcBef>
            </a:pPr>
            <a:r>
              <a:rPr lang="en-US" sz="2421" spc="133">
                <a:solidFill>
                  <a:srgbClr val="000000"/>
                </a:solidFill>
                <a:latin typeface="Clear Sans Regular Bold"/>
              </a:rPr>
              <a:t>НАЧАЛЬНИК УПРАВЛЕНИЯ </a:t>
            </a:r>
          </a:p>
          <a:p>
            <a:pPr>
              <a:lnSpc>
                <a:spcPts val="3390"/>
              </a:lnSpc>
              <a:spcBef>
                <a:spcPct val="0"/>
              </a:spcBef>
            </a:pPr>
            <a:r>
              <a:rPr lang="en-US" sz="2421" spc="133">
                <a:solidFill>
                  <a:srgbClr val="000000"/>
                </a:solidFill>
                <a:latin typeface="Clear Sans Regular Bold"/>
              </a:rPr>
              <a:t>ПО РАЗВИТИЮ ИНФОРМАЦИОННЫХ ТЕХНОЛОГИЙ АССОЦИАЦИИ ВОЛОНТЕРСКИХ ЦЕНТРОВ РОССИИ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6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19516">
            <a:off x="335191" y="912334"/>
            <a:ext cx="17548981" cy="107527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3854607">
            <a:off x="1507605" y="7904692"/>
            <a:ext cx="2309265" cy="65236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013333" y="425861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732219" y="1390540"/>
            <a:ext cx="7104608" cy="7104580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16617" r="-1661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730486" y="184168"/>
            <a:ext cx="2040071" cy="46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2719" spc="149">
                <a:solidFill>
                  <a:srgbClr val="FFFFFF"/>
                </a:solidFill>
                <a:latin typeface="Clear Sans Regular Bold"/>
              </a:rPr>
              <a:t>О ПРОЕКТЕ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3638290" y="4493592"/>
            <a:ext cx="9242104" cy="192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12"/>
              </a:lnSpc>
              <a:spcBef>
                <a:spcPct val="0"/>
              </a:spcBef>
            </a:pPr>
            <a:r>
              <a:rPr lang="en-US" sz="9932" spc="337">
                <a:solidFill>
                  <a:srgbClr val="FFFFFF"/>
                </a:solidFill>
                <a:latin typeface="Evolventa Bold"/>
              </a:rPr>
              <a:t>Цель проекта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66717" y="2466375"/>
            <a:ext cx="8460279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spc="300" dirty="0">
                <a:solidFill>
                  <a:srgbClr val="FFFFFF"/>
                </a:solidFill>
                <a:latin typeface="Evolventa"/>
              </a:rPr>
              <a:t>Создание на базе Местной молодежной общественной организации «Ассоциация волонтеров Уфы Республики Башкортостан» сообщества лидеров-активистов по 7 основным направлениям добровольческой деятельности в количестве 200 человек для оказания помощи при реализации проектов патриотического, культурного, социального, спортивного направлений и организации крупных событийных мероприятий столицы на постоянной основе через проведение образовательной программы «</a:t>
            </a:r>
            <a:r>
              <a:rPr lang="ru-RU" sz="2400" spc="300" dirty="0" err="1">
                <a:solidFill>
                  <a:srgbClr val="FFFFFF"/>
                </a:solidFill>
                <a:latin typeface="Evolventa"/>
              </a:rPr>
              <a:t>Дуҫтар</a:t>
            </a:r>
            <a:r>
              <a:rPr lang="ru-RU" sz="2400" spc="300" dirty="0" smtClean="0">
                <a:solidFill>
                  <a:srgbClr val="FFFFFF"/>
                </a:solidFill>
                <a:latin typeface="Evolventa"/>
              </a:rPr>
              <a:t>»</a:t>
            </a:r>
            <a:endParaRPr lang="en-US" sz="2400" spc="300" dirty="0">
              <a:solidFill>
                <a:srgbClr val="FFFFFF"/>
              </a:solidFill>
              <a:latin typeface="Evolvent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6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17254">
            <a:off x="2369602" y="-3111622"/>
            <a:ext cx="12296397" cy="1369032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88621" y="2705100"/>
            <a:ext cx="7298600" cy="4514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93"/>
              </a:lnSpc>
            </a:pPr>
            <a:r>
              <a:rPr lang="ru-RU" sz="4000" dirty="0">
                <a:solidFill>
                  <a:schemeClr val="bg1">
                    <a:lumMod val="95000"/>
                  </a:schemeClr>
                </a:solidFill>
              </a:rPr>
              <a:t>- организационно-методическое обеспечение проекта;</a:t>
            </a:r>
          </a:p>
          <a:p>
            <a:pPr>
              <a:lnSpc>
                <a:spcPts val="4393"/>
              </a:lnSpc>
            </a:pPr>
            <a:r>
              <a:rPr lang="ru-RU" sz="4000" dirty="0">
                <a:solidFill>
                  <a:schemeClr val="bg1">
                    <a:lumMod val="95000"/>
                  </a:schemeClr>
                </a:solidFill>
              </a:rPr>
              <a:t>- информационное обеспечение проекта;</a:t>
            </a:r>
          </a:p>
          <a:p>
            <a:pPr>
              <a:lnSpc>
                <a:spcPts val="4393"/>
              </a:lnSpc>
            </a:pPr>
            <a:r>
              <a:rPr lang="ru-RU" sz="4000" dirty="0">
                <a:solidFill>
                  <a:schemeClr val="bg1">
                    <a:lumMod val="95000"/>
                  </a:schemeClr>
                </a:solidFill>
              </a:rPr>
              <a:t>- реализация образовательной программы </a:t>
            </a:r>
            <a:r>
              <a:rPr lang="ru-RU" sz="4000" dirty="0" err="1">
                <a:solidFill>
                  <a:schemeClr val="bg1">
                    <a:lumMod val="95000"/>
                  </a:schemeClr>
                </a:solidFill>
              </a:rPr>
              <a:t>Доброшколы</a:t>
            </a:r>
            <a:r>
              <a:rPr lang="ru-RU" sz="4000" dirty="0">
                <a:solidFill>
                  <a:schemeClr val="bg1">
                    <a:lumMod val="95000"/>
                  </a:schemeClr>
                </a:solidFill>
              </a:rPr>
              <a:t>;</a:t>
            </a:r>
          </a:p>
          <a:p>
            <a:pPr>
              <a:lnSpc>
                <a:spcPts val="4393"/>
              </a:lnSpc>
            </a:pPr>
            <a:r>
              <a:rPr lang="ru-RU" sz="4000" dirty="0">
                <a:solidFill>
                  <a:schemeClr val="bg1">
                    <a:lumMod val="95000"/>
                  </a:schemeClr>
                </a:solidFill>
              </a:rPr>
              <a:t>- реализация программы выездного </a:t>
            </a:r>
            <a:r>
              <a:rPr lang="ru-RU" sz="4000" dirty="0" err="1">
                <a:solidFill>
                  <a:schemeClr val="bg1">
                    <a:lumMod val="95000"/>
                  </a:schemeClr>
                </a:solidFill>
              </a:rPr>
              <a:t>интенсива</a:t>
            </a:r>
            <a:endParaRPr lang="en-US" sz="3600" spc="196" dirty="0">
              <a:solidFill>
                <a:schemeClr val="bg1">
                  <a:lumMod val="95000"/>
                </a:schemeClr>
              </a:solidFill>
              <a:latin typeface="Evolventa"/>
            </a:endParaRPr>
          </a:p>
        </p:txBody>
      </p:sp>
      <p:sp>
        <p:nvSpPr>
          <p:cNvPr id="4" name="TextBox 4"/>
          <p:cNvSpPr txBox="1"/>
          <p:nvPr/>
        </p:nvSpPr>
        <p:spPr>
          <a:xfrm rot="-5400000">
            <a:off x="-3806141" y="4572429"/>
            <a:ext cx="9397791" cy="160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4"/>
              </a:lnSpc>
              <a:spcBef>
                <a:spcPct val="0"/>
              </a:spcBef>
            </a:pPr>
            <a:r>
              <a:rPr lang="en-US" sz="8311" spc="282">
                <a:solidFill>
                  <a:srgbClr val="FFFFFF"/>
                </a:solidFill>
                <a:latin typeface="Evolventa Bold"/>
              </a:rPr>
              <a:t>Задачи проекта</a:t>
            </a:r>
          </a:p>
        </p:txBody>
      </p:sp>
      <p:sp>
        <p:nvSpPr>
          <p:cNvPr id="5" name="AutoShape 5"/>
          <p:cNvSpPr/>
          <p:nvPr/>
        </p:nvSpPr>
        <p:spPr>
          <a:xfrm>
            <a:off x="3013333" y="425861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730486" y="184168"/>
            <a:ext cx="2040071" cy="46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2719" spc="149">
                <a:solidFill>
                  <a:srgbClr val="FFFFFF"/>
                </a:solidFill>
                <a:latin typeface="Clear Sans Regular Bold"/>
              </a:rPr>
              <a:t>О ПРОЕКТЕ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86182">
            <a:off x="1933269" y="8041699"/>
            <a:ext cx="2472354" cy="698440"/>
          </a:xfrm>
          <a:prstGeom prst="rect">
            <a:avLst/>
          </a:prstGeom>
        </p:spPr>
      </p:pic>
      <p:pic>
        <p:nvPicPr>
          <p:cNvPr id="9" name="Picture 2" descr="D:\Загрузки\Mccfkf-08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496561"/>
            <a:ext cx="9518650" cy="68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42875" y="0"/>
            <a:ext cx="18573750" cy="1044773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434547" y="591353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99878" y="3336734"/>
            <a:ext cx="14222000" cy="1422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488157" y="1466212"/>
            <a:ext cx="7599686" cy="75444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8470" y="1294762"/>
            <a:ext cx="4662972" cy="760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31"/>
              </a:lnSpc>
              <a:spcBef>
                <a:spcPct val="0"/>
              </a:spcBef>
            </a:pPr>
            <a:r>
              <a:rPr lang="en-US" sz="3870" spc="131">
                <a:solidFill>
                  <a:srgbClr val="FFFFFF"/>
                </a:solidFill>
                <a:latin typeface="Evolventa Bold"/>
              </a:rPr>
              <a:t>Этапы проекта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-136107" y="2191735"/>
            <a:ext cx="1084488" cy="30636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8470" y="349661"/>
            <a:ext cx="2001709" cy="46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2719" spc="66">
                <a:solidFill>
                  <a:srgbClr val="FFFFFF"/>
                </a:solidFill>
                <a:latin typeface="Arimo Bold"/>
              </a:rPr>
              <a:t>о проекте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17994" y="2034520"/>
            <a:ext cx="350441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4"/>
              </a:lnSpc>
            </a:pPr>
            <a:r>
              <a:rPr lang="en-US" sz="2470" spc="205" dirty="0" err="1">
                <a:solidFill>
                  <a:srgbClr val="FFDE59"/>
                </a:solidFill>
                <a:latin typeface="Evolventa"/>
              </a:rPr>
              <a:t>Подготовительный</a:t>
            </a:r>
            <a:r>
              <a:rPr lang="en-US" sz="2470" spc="205" dirty="0">
                <a:solidFill>
                  <a:srgbClr val="FFDE59"/>
                </a:solidFill>
                <a:latin typeface="Evolventa"/>
              </a:rPr>
              <a:t>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8214" y="2502153"/>
            <a:ext cx="7050386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718"/>
              </a:lnSpc>
              <a:buFontTx/>
              <a:buChar char="-"/>
            </a:pPr>
            <a:r>
              <a:rPr lang="en-US" sz="2265" spc="188" dirty="0" err="1">
                <a:solidFill>
                  <a:srgbClr val="FFFFFF"/>
                </a:solidFill>
                <a:latin typeface="Evolventa"/>
              </a:rPr>
              <a:t>разработка</a:t>
            </a:r>
            <a:r>
              <a:rPr lang="en-US" sz="2265" spc="188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265" spc="188" dirty="0" err="1">
                <a:solidFill>
                  <a:srgbClr val="FFFFFF"/>
                </a:solidFill>
                <a:latin typeface="Evolventa"/>
              </a:rPr>
              <a:t>программы</a:t>
            </a:r>
            <a:r>
              <a:rPr lang="en-US" sz="2265" spc="188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265" spc="188" dirty="0" err="1">
                <a:solidFill>
                  <a:srgbClr val="FFFFFF"/>
                </a:solidFill>
                <a:latin typeface="Evolventa"/>
              </a:rPr>
              <a:t>образовательного</a:t>
            </a:r>
            <a:r>
              <a:rPr lang="en-US" sz="2265" spc="188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265" spc="188" dirty="0" err="1">
                <a:solidFill>
                  <a:srgbClr val="FFFFFF"/>
                </a:solidFill>
                <a:latin typeface="Evolventa"/>
              </a:rPr>
              <a:t>курса</a:t>
            </a:r>
            <a:r>
              <a:rPr lang="en-US" sz="2265" spc="188" dirty="0">
                <a:solidFill>
                  <a:srgbClr val="FFFFFF"/>
                </a:solidFill>
                <a:latin typeface="Evolventa"/>
              </a:rPr>
              <a:t>,</a:t>
            </a:r>
            <a:endParaRPr lang="ru-RU" sz="2265" spc="188" dirty="0">
              <a:solidFill>
                <a:srgbClr val="FFFFFF"/>
              </a:solidFill>
              <a:latin typeface="Evolventa"/>
            </a:endParaRPr>
          </a:p>
          <a:p>
            <a:pPr>
              <a:lnSpc>
                <a:spcPts val="2718"/>
              </a:lnSpc>
            </a:pPr>
            <a:r>
              <a:rPr lang="ru-RU" sz="2265" spc="188" dirty="0">
                <a:solidFill>
                  <a:srgbClr val="FFFFFF"/>
                </a:solidFill>
                <a:latin typeface="Evolventa"/>
              </a:rPr>
              <a:t>-  рекрутинг кандидатов, готовых стать </a:t>
            </a:r>
            <a:r>
              <a:rPr lang="ru-RU" sz="2265" spc="188" dirty="0" smtClean="0">
                <a:solidFill>
                  <a:srgbClr val="FFFFFF"/>
                </a:solidFill>
                <a:latin typeface="Evolventa"/>
              </a:rPr>
              <a:t>руководителями (</a:t>
            </a:r>
            <a:r>
              <a:rPr lang="ru-RU" sz="2265" spc="188" dirty="0" err="1" smtClean="0">
                <a:solidFill>
                  <a:srgbClr val="FFFFFF"/>
                </a:solidFill>
                <a:latin typeface="Evolventa"/>
              </a:rPr>
              <a:t>тим</a:t>
            </a:r>
            <a:r>
              <a:rPr lang="ru-RU" sz="2265" spc="188" dirty="0" smtClean="0">
                <a:solidFill>
                  <a:srgbClr val="FFFFFF"/>
                </a:solidFill>
                <a:latin typeface="Evolventa"/>
              </a:rPr>
              <a:t> - лидерами) </a:t>
            </a:r>
            <a:r>
              <a:rPr lang="ru-RU" sz="2265" spc="188" dirty="0">
                <a:solidFill>
                  <a:srgbClr val="FFFFFF"/>
                </a:solidFill>
                <a:latin typeface="Evolventa"/>
              </a:rPr>
              <a:t>и волонтерами по направлениям добровольческой деятельности и участвовать в обучении</a:t>
            </a:r>
            <a:endParaRPr lang="en-US" sz="2265" spc="188" dirty="0">
              <a:solidFill>
                <a:srgbClr val="FFFFFF"/>
              </a:solidFill>
              <a:latin typeface="Evolvent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06085" y="5241537"/>
            <a:ext cx="3504410" cy="345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64"/>
              </a:lnSpc>
            </a:pPr>
            <a:r>
              <a:rPr lang="en-US" sz="2470" spc="205" dirty="0" err="1">
                <a:solidFill>
                  <a:srgbClr val="FFDE59"/>
                </a:solidFill>
                <a:latin typeface="Evolventa"/>
              </a:rPr>
              <a:t>Образовательный</a:t>
            </a:r>
            <a:r>
              <a:rPr lang="en-US" sz="2470" spc="205" dirty="0">
                <a:solidFill>
                  <a:srgbClr val="FFDE59"/>
                </a:solidFill>
                <a:latin typeface="Evolventa"/>
              </a:rPr>
              <a:t>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66122" y="5802900"/>
            <a:ext cx="6963713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18"/>
              </a:lnSpc>
            </a:pPr>
            <a:r>
              <a:rPr lang="ru-RU" sz="2265" spc="188" dirty="0">
                <a:solidFill>
                  <a:srgbClr val="FFFFFF"/>
                </a:solidFill>
                <a:latin typeface="Evolventa"/>
              </a:rPr>
              <a:t> - </a:t>
            </a:r>
            <a:r>
              <a:rPr lang="en-US" sz="2265" spc="188" dirty="0" err="1">
                <a:solidFill>
                  <a:srgbClr val="FFFFFF"/>
                </a:solidFill>
                <a:latin typeface="Evolventa"/>
              </a:rPr>
              <a:t>проведение</a:t>
            </a:r>
            <a:r>
              <a:rPr lang="en-US" sz="2265" spc="188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265" spc="188" dirty="0" err="1">
                <a:solidFill>
                  <a:srgbClr val="FFFFFF"/>
                </a:solidFill>
                <a:latin typeface="Evolventa"/>
              </a:rPr>
              <a:t>курсов</a:t>
            </a:r>
            <a:r>
              <a:rPr lang="ru-RU" sz="2265" spc="188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265" spc="188" dirty="0" err="1">
                <a:solidFill>
                  <a:srgbClr val="FFFFFF"/>
                </a:solidFill>
                <a:latin typeface="Evolventa"/>
              </a:rPr>
              <a:t>по</a:t>
            </a:r>
            <a:r>
              <a:rPr lang="en-US" sz="2265" spc="188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265" spc="188" dirty="0" err="1">
                <a:solidFill>
                  <a:srgbClr val="FFFFFF"/>
                </a:solidFill>
                <a:latin typeface="Evolventa"/>
              </a:rPr>
              <a:t>основам</a:t>
            </a:r>
            <a:r>
              <a:rPr lang="en-US" sz="2265" spc="188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265" spc="188" dirty="0" err="1">
                <a:solidFill>
                  <a:srgbClr val="FFFFFF"/>
                </a:solidFill>
                <a:latin typeface="Evolventa"/>
              </a:rPr>
              <a:t>волонтёрской</a:t>
            </a:r>
            <a:r>
              <a:rPr lang="en-US" sz="2265" spc="188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265" spc="188" dirty="0" err="1">
                <a:solidFill>
                  <a:srgbClr val="FFFFFF"/>
                </a:solidFill>
                <a:latin typeface="Evolventa"/>
              </a:rPr>
              <a:t>деятельности</a:t>
            </a:r>
            <a:r>
              <a:rPr lang="en-US" sz="2265" spc="188" dirty="0">
                <a:solidFill>
                  <a:srgbClr val="FFFFFF"/>
                </a:solidFill>
                <a:latin typeface="Evolventa"/>
              </a:rPr>
              <a:t>,</a:t>
            </a:r>
            <a:endParaRPr lang="ru-RU" sz="2265" spc="188" dirty="0">
              <a:solidFill>
                <a:srgbClr val="FFFFFF"/>
              </a:solidFill>
              <a:latin typeface="Evolventa"/>
            </a:endParaRPr>
          </a:p>
          <a:p>
            <a:pPr algn="r">
              <a:lnSpc>
                <a:spcPts val="2718"/>
              </a:lnSpc>
            </a:pPr>
            <a:r>
              <a:rPr lang="ru-RU" sz="2265" spc="188" dirty="0">
                <a:solidFill>
                  <a:srgbClr val="FFFFFF"/>
                </a:solidFill>
                <a:latin typeface="Evolventa"/>
              </a:rPr>
              <a:t>- </a:t>
            </a:r>
            <a:r>
              <a:rPr lang="ru-RU" sz="2265" spc="188" dirty="0" smtClean="0">
                <a:solidFill>
                  <a:srgbClr val="FFFFFF"/>
                </a:solidFill>
                <a:latin typeface="Evolventa"/>
              </a:rPr>
              <a:t>выездной </a:t>
            </a:r>
            <a:r>
              <a:rPr lang="en-US" sz="2265" spc="188" dirty="0" err="1" smtClean="0">
                <a:solidFill>
                  <a:srgbClr val="FFFFFF"/>
                </a:solidFill>
                <a:latin typeface="Evolventa"/>
              </a:rPr>
              <a:t>слет</a:t>
            </a:r>
            <a:r>
              <a:rPr lang="en-US" sz="2265" spc="188" dirty="0" smtClean="0">
                <a:solidFill>
                  <a:srgbClr val="FFFFFF"/>
                </a:solidFill>
                <a:latin typeface="Evolventa"/>
              </a:rPr>
              <a:t>-интенсив </a:t>
            </a:r>
            <a:endParaRPr lang="ru-RU" sz="2265" spc="188" dirty="0">
              <a:solidFill>
                <a:srgbClr val="FFFFFF"/>
              </a:solidFill>
              <a:latin typeface="Evolventa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16426">
            <a:off x="3068174" y="5055287"/>
            <a:ext cx="1295996" cy="344304"/>
          </a:xfrm>
          <a:prstGeom prst="rect">
            <a:avLst/>
          </a:prstGeom>
        </p:spPr>
      </p:pic>
      <p:sp>
        <p:nvSpPr>
          <p:cNvPr id="17" name="TextBox 14"/>
          <p:cNvSpPr txBox="1"/>
          <p:nvPr/>
        </p:nvSpPr>
        <p:spPr>
          <a:xfrm>
            <a:off x="632867" y="8144078"/>
            <a:ext cx="3504410" cy="345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4"/>
              </a:lnSpc>
            </a:pPr>
            <a:r>
              <a:rPr lang="ru-RU" sz="2470" spc="205" dirty="0">
                <a:solidFill>
                  <a:srgbClr val="FFDE59"/>
                </a:solidFill>
                <a:latin typeface="Evolventa"/>
              </a:rPr>
              <a:t>Завершающий:</a:t>
            </a:r>
            <a:endParaRPr lang="en-US" sz="2470" spc="205" dirty="0">
              <a:solidFill>
                <a:srgbClr val="FFDE59"/>
              </a:solidFill>
              <a:latin typeface="Evolventa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591405" y="8603694"/>
            <a:ext cx="921947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18"/>
              </a:lnSpc>
            </a:pPr>
            <a:r>
              <a:rPr lang="ru-RU" sz="2265" spc="188" dirty="0">
                <a:solidFill>
                  <a:srgbClr val="FFFFFF"/>
                </a:solidFill>
                <a:latin typeface="Evolventa"/>
              </a:rPr>
              <a:t>подведение итогов проекта, </a:t>
            </a:r>
            <a:r>
              <a:rPr lang="ru-RU" sz="2265" spc="188" dirty="0" smtClean="0">
                <a:solidFill>
                  <a:srgbClr val="FFFFFF"/>
                </a:solidFill>
                <a:latin typeface="Evolventa"/>
              </a:rPr>
              <a:t>рефлексия </a:t>
            </a:r>
            <a:r>
              <a:rPr lang="ru-RU" sz="2265" spc="188" dirty="0">
                <a:solidFill>
                  <a:srgbClr val="FFFFFF"/>
                </a:solidFill>
                <a:latin typeface="Evolventa"/>
              </a:rPr>
              <a:t>и </a:t>
            </a:r>
            <a:r>
              <a:rPr lang="ru-RU" sz="2265" spc="188" dirty="0" smtClean="0">
                <a:solidFill>
                  <a:srgbClr val="FFFFFF"/>
                </a:solidFill>
                <a:latin typeface="Evolventa"/>
              </a:rPr>
              <a:t>составление </a:t>
            </a:r>
            <a:r>
              <a:rPr lang="ru-RU" sz="2265" spc="188" dirty="0">
                <a:solidFill>
                  <a:srgbClr val="FFFFFF"/>
                </a:solidFill>
                <a:latin typeface="Evolventa"/>
              </a:rPr>
              <a:t>Программы развития добровольчества на территории города Уфы по 7 направлениям добровольческой деятельности</a:t>
            </a:r>
            <a:endParaRPr lang="en-US" sz="2265" spc="188" dirty="0">
              <a:solidFill>
                <a:srgbClr val="FFFFFF"/>
              </a:solidFill>
              <a:latin typeface="Evolventa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148217">
            <a:off x="2722201" y="7383991"/>
            <a:ext cx="1295996" cy="344304"/>
          </a:xfrm>
          <a:prstGeom prst="rect">
            <a:avLst/>
          </a:prstGeom>
        </p:spPr>
      </p:pic>
      <p:pic>
        <p:nvPicPr>
          <p:cNvPr id="21" name="Picture 2" descr="D:\Загрузки\VeLAzrLqbPU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5892" r="11202"/>
          <a:stretch/>
        </p:blipFill>
        <p:spPr bwMode="auto">
          <a:xfrm>
            <a:off x="9144000" y="1687813"/>
            <a:ext cx="8686800" cy="667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6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09680">
            <a:off x="-2199394" y="-1834443"/>
            <a:ext cx="24523121" cy="1395588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554631" y="591353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28700" y="1247141"/>
            <a:ext cx="4825807" cy="4825788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5187" r="-25187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9118979" y="3660034"/>
            <a:ext cx="8115300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0"/>
              </a:lnSpc>
            </a:pPr>
            <a:r>
              <a:rPr lang="en-US" sz="3884" spc="132" dirty="0" err="1">
                <a:solidFill>
                  <a:srgbClr val="FFDE59"/>
                </a:solidFill>
                <a:latin typeface="Evolventa Italics"/>
              </a:rPr>
              <a:t>Целев</a:t>
            </a:r>
            <a:r>
              <a:rPr lang="ru-RU" sz="3884" spc="132" dirty="0" err="1">
                <a:solidFill>
                  <a:srgbClr val="FFDE59"/>
                </a:solidFill>
                <a:latin typeface="Evolventa Italics"/>
              </a:rPr>
              <a:t>ая</a:t>
            </a:r>
            <a:r>
              <a:rPr lang="en-US" sz="3884" spc="132" dirty="0">
                <a:solidFill>
                  <a:srgbClr val="FFDE59"/>
                </a:solidFill>
                <a:latin typeface="Evolventa Italics"/>
              </a:rPr>
              <a:t> </a:t>
            </a:r>
            <a:r>
              <a:rPr lang="en-US" sz="3884" spc="132" dirty="0" err="1">
                <a:solidFill>
                  <a:srgbClr val="FFDE59"/>
                </a:solidFill>
                <a:latin typeface="Evolventa Italics"/>
              </a:rPr>
              <a:t>групп</a:t>
            </a:r>
            <a:r>
              <a:rPr lang="ru-RU" sz="3884" spc="132" dirty="0">
                <a:solidFill>
                  <a:srgbClr val="FFDE59"/>
                </a:solidFill>
                <a:latin typeface="Evolventa Italics"/>
              </a:rPr>
              <a:t>а</a:t>
            </a:r>
            <a:r>
              <a:rPr lang="en-US" sz="3884" spc="132" dirty="0">
                <a:solidFill>
                  <a:srgbClr val="FFDE59"/>
                </a:solidFill>
                <a:latin typeface="Evolventa Italics"/>
              </a:rPr>
              <a:t> проекта</a:t>
            </a:r>
            <a:r>
              <a:rPr lang="en-US" sz="3884" spc="132" dirty="0">
                <a:solidFill>
                  <a:srgbClr val="FFFFFF"/>
                </a:solidFill>
                <a:latin typeface="Evolventa"/>
              </a:rPr>
              <a:t> </a:t>
            </a:r>
            <a:endParaRPr lang="ru-RU" sz="3884" spc="132" dirty="0">
              <a:solidFill>
                <a:srgbClr val="FFFFFF"/>
              </a:solidFill>
              <a:latin typeface="Evolventa"/>
            </a:endParaRPr>
          </a:p>
          <a:p>
            <a:pPr algn="ctr">
              <a:lnSpc>
                <a:spcPts val="5050"/>
              </a:lnSpc>
            </a:pPr>
            <a:endParaRPr lang="ru-RU" sz="3884" spc="132" dirty="0">
              <a:solidFill>
                <a:srgbClr val="FFFFFF"/>
              </a:solidFill>
              <a:latin typeface="Evolventa"/>
            </a:endParaRPr>
          </a:p>
          <a:p>
            <a:pPr algn="ctr">
              <a:lnSpc>
                <a:spcPts val="5050"/>
              </a:lnSpc>
            </a:pPr>
            <a:r>
              <a:rPr lang="ru-RU" sz="3884" spc="132" dirty="0">
                <a:solidFill>
                  <a:srgbClr val="FFFFFF"/>
                </a:solidFill>
                <a:latin typeface="Evolventa"/>
              </a:rPr>
              <a:t>Волонтеры города Уфы </a:t>
            </a:r>
          </a:p>
          <a:p>
            <a:pPr algn="ctr">
              <a:lnSpc>
                <a:spcPts val="5050"/>
              </a:lnSpc>
            </a:pPr>
            <a:r>
              <a:rPr lang="ru-RU" sz="3884" spc="132" dirty="0">
                <a:solidFill>
                  <a:srgbClr val="FFFFFF"/>
                </a:solidFill>
                <a:latin typeface="Evolventa"/>
              </a:rPr>
              <a:t>от 14 </a:t>
            </a:r>
            <a:r>
              <a:rPr lang="ru-RU" sz="3884" spc="132" dirty="0" smtClean="0">
                <a:solidFill>
                  <a:srgbClr val="FFFFFF"/>
                </a:solidFill>
                <a:latin typeface="Evolventa"/>
              </a:rPr>
              <a:t>лет</a:t>
            </a:r>
            <a:endParaRPr lang="en-US" sz="3884" spc="132" dirty="0">
              <a:solidFill>
                <a:srgbClr val="FFFFFF"/>
              </a:solidFill>
              <a:latin typeface="Evolventa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986719" y="5784165"/>
            <a:ext cx="4214088" cy="4214071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4906" r="-24906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288470" y="349661"/>
            <a:ext cx="2080949" cy="46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2719" spc="149">
                <a:solidFill>
                  <a:srgbClr val="FFFFFF"/>
                </a:solidFill>
                <a:latin typeface="Clear Sans Regular Bold"/>
              </a:rPr>
              <a:t>О ПРОЕКТЕ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92" t="2862" r="24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982829">
            <a:off x="9871853" y="-4513701"/>
            <a:ext cx="18454280" cy="78179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4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8100000">
            <a:off x="-7644070" y="3678418"/>
            <a:ext cx="18454280" cy="781790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2554631" y="591353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0" y="8273184"/>
            <a:ext cx="19338037" cy="2013816"/>
            <a:chOff x="0" y="0"/>
            <a:chExt cx="6541509" cy="6812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541508" cy="681217"/>
            </a:xfrm>
            <a:custGeom>
              <a:avLst/>
              <a:gdLst/>
              <a:ahLst/>
              <a:cxnLst/>
              <a:rect l="l" t="t" r="r" b="b"/>
              <a:pathLst>
                <a:path w="6541508" h="681217">
                  <a:moveTo>
                    <a:pt x="0" y="0"/>
                  </a:moveTo>
                  <a:lnTo>
                    <a:pt x="6541508" y="0"/>
                  </a:lnTo>
                  <a:lnTo>
                    <a:pt x="6541508" y="681217"/>
                  </a:lnTo>
                  <a:lnTo>
                    <a:pt x="0" y="681217"/>
                  </a:lnTo>
                  <a:close/>
                </a:path>
              </a:pathLst>
            </a:custGeom>
            <a:solidFill>
              <a:srgbClr val="44266B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35872" y="8379564"/>
            <a:ext cx="17216255" cy="1586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8"/>
              </a:lnSpc>
            </a:pPr>
            <a:r>
              <a:rPr lang="en-US" sz="4506" spc="153">
                <a:solidFill>
                  <a:srgbClr val="FFDE59"/>
                </a:solidFill>
                <a:latin typeface="Evolventa Italics"/>
              </a:rPr>
              <a:t>География проекта </a:t>
            </a:r>
          </a:p>
          <a:p>
            <a:pPr marL="0" lvl="0" indent="0" algn="ctr">
              <a:lnSpc>
                <a:spcPts val="5858"/>
              </a:lnSpc>
              <a:spcBef>
                <a:spcPct val="0"/>
              </a:spcBef>
            </a:pPr>
            <a:r>
              <a:rPr lang="en-US" sz="4506" spc="153">
                <a:solidFill>
                  <a:srgbClr val="FFFFFF"/>
                </a:solidFill>
                <a:latin typeface="Evolventa"/>
              </a:rPr>
              <a:t>городской округ город Уфа Республика Башкортостан;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8470" y="349661"/>
            <a:ext cx="2461949" cy="46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2719" spc="149">
                <a:solidFill>
                  <a:srgbClr val="FFFFFF"/>
                </a:solidFill>
                <a:latin typeface="Clear Sans Regular Bold"/>
              </a:rPr>
              <a:t>ГЕОГРАФИЯ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6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09680">
            <a:off x="-2199394" y="-1834443"/>
            <a:ext cx="24523121" cy="1395588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554631" y="591353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288470" y="349661"/>
            <a:ext cx="2266161" cy="46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2719" spc="149">
                <a:solidFill>
                  <a:srgbClr val="FFFFFF"/>
                </a:solidFill>
                <a:latin typeface="Clear Sans Regular Bold"/>
              </a:rPr>
              <a:t>ПАРТНЁРЫ</a:t>
            </a:r>
          </a:p>
        </p:txBody>
      </p:sp>
      <p:sp>
        <p:nvSpPr>
          <p:cNvPr id="14" name="AutoShape 3"/>
          <p:cNvSpPr/>
          <p:nvPr/>
        </p:nvSpPr>
        <p:spPr>
          <a:xfrm>
            <a:off x="2554631" y="591353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4"/>
          <a:srcRect t="12879"/>
          <a:stretch>
            <a:fillRect/>
          </a:stretch>
        </p:blipFill>
        <p:spPr>
          <a:xfrm>
            <a:off x="1415863" y="4942437"/>
            <a:ext cx="4253169" cy="889296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5"/>
          <a:srcRect l="7443" t="12122" r="14396" b="26581"/>
          <a:stretch>
            <a:fillRect/>
          </a:stretch>
        </p:blipFill>
        <p:spPr>
          <a:xfrm>
            <a:off x="1421550" y="1703411"/>
            <a:ext cx="3801226" cy="165574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6"/>
          <a:srcRect l="3981" t="40889" r="76948" b="30814"/>
          <a:stretch>
            <a:fillRect/>
          </a:stretch>
        </p:blipFill>
        <p:spPr>
          <a:xfrm>
            <a:off x="1978217" y="6300201"/>
            <a:ext cx="2687892" cy="2820084"/>
          </a:xfrm>
          <a:prstGeom prst="rect">
            <a:avLst/>
          </a:prstGeom>
        </p:spPr>
      </p:pic>
      <p:sp>
        <p:nvSpPr>
          <p:cNvPr id="20" name="TextBox 9"/>
          <p:cNvSpPr txBox="1"/>
          <p:nvPr/>
        </p:nvSpPr>
        <p:spPr>
          <a:xfrm>
            <a:off x="288470" y="349661"/>
            <a:ext cx="2266161" cy="46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2719" spc="149">
                <a:solidFill>
                  <a:srgbClr val="FFFFFF"/>
                </a:solidFill>
                <a:latin typeface="Clear Sans Regular Bold"/>
              </a:rPr>
              <a:t>ПАРТНЁРЫ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6517023" y="873025"/>
            <a:ext cx="5652343" cy="846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4"/>
              </a:lnSpc>
              <a:spcBef>
                <a:spcPct val="0"/>
              </a:spcBef>
            </a:pPr>
            <a:r>
              <a:rPr lang="en-US" sz="4189" spc="230">
                <a:solidFill>
                  <a:srgbClr val="FFDE59"/>
                </a:solidFill>
                <a:latin typeface="Evolventa Italics"/>
              </a:rPr>
              <a:t>ПАРТНЁРЫ ПРОЕКТА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855830" y="7690486"/>
            <a:ext cx="8155692" cy="1080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3"/>
              </a:lnSpc>
              <a:spcBef>
                <a:spcPct val="0"/>
              </a:spcBef>
            </a:pPr>
            <a:r>
              <a:rPr lang="en-US" sz="2888" spc="158" dirty="0">
                <a:solidFill>
                  <a:srgbClr val="FFFFFF"/>
                </a:solidFill>
                <a:latin typeface="Evolventa"/>
              </a:rPr>
              <a:t>БАШРО МООО</a:t>
            </a:r>
          </a:p>
          <a:p>
            <a:pPr>
              <a:lnSpc>
                <a:spcPts val="4043"/>
              </a:lnSpc>
              <a:spcBef>
                <a:spcPct val="0"/>
              </a:spcBef>
            </a:pPr>
            <a:r>
              <a:rPr lang="en-US" sz="2888" spc="158" dirty="0">
                <a:solidFill>
                  <a:srgbClr val="FFFFFF"/>
                </a:solidFill>
                <a:latin typeface="Evolventa"/>
              </a:rPr>
              <a:t>«РОССИЙСКИЕ СТУДЕНЧЕСКИЕ ОТРЯДЫ»</a:t>
            </a:r>
          </a:p>
        </p:txBody>
      </p:sp>
      <p:sp>
        <p:nvSpPr>
          <p:cNvPr id="23" name="TextBox 12"/>
          <p:cNvSpPr txBox="1"/>
          <p:nvPr/>
        </p:nvSpPr>
        <p:spPr>
          <a:xfrm>
            <a:off x="6934355" y="2288195"/>
            <a:ext cx="7290225" cy="1115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3"/>
              </a:lnSpc>
              <a:spcBef>
                <a:spcPct val="0"/>
              </a:spcBef>
            </a:pPr>
            <a:r>
              <a:rPr lang="en-US" sz="2966" spc="163" dirty="0">
                <a:solidFill>
                  <a:srgbClr val="FFFFFF"/>
                </a:solidFill>
                <a:latin typeface="Evolventa"/>
              </a:rPr>
              <a:t>КОМИТЕТ ПО ДЕЛАМ МОЛОДЁЖИ АДМИНИСТРАЦИИ ГО Г. УФА РБ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6855830" y="4829197"/>
            <a:ext cx="9590860" cy="1115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3"/>
              </a:lnSpc>
              <a:spcBef>
                <a:spcPct val="0"/>
              </a:spcBef>
            </a:pPr>
            <a:r>
              <a:rPr lang="en-US" sz="2966" spc="163" dirty="0">
                <a:solidFill>
                  <a:srgbClr val="FFFFFF"/>
                </a:solidFill>
                <a:latin typeface="Evolventa"/>
              </a:rPr>
              <a:t>ЦЕНТР СОДЕЙСТВИЯ ЗАНЯТОСТИ МОЛОДЁЖИ ГО Г. УФА РБ</a:t>
            </a:r>
          </a:p>
        </p:txBody>
      </p:sp>
    </p:spTree>
    <p:extLst>
      <p:ext uri="{BB962C8B-B14F-4D97-AF65-F5344CB8AC3E}">
        <p14:creationId xmlns:p14="http://schemas.microsoft.com/office/powerpoint/2010/main" val="319807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6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17189">
            <a:off x="4227224" y="-2705094"/>
            <a:ext cx="15870828" cy="903194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109558" y="9602875"/>
            <a:ext cx="18507117" cy="795350"/>
          </a:xfrm>
          <a:prstGeom prst="rect">
            <a:avLst/>
          </a:prstGeom>
          <a:solidFill>
            <a:srgbClr val="DF4C5E"/>
          </a:solidFill>
        </p:spPr>
      </p:sp>
      <p:sp>
        <p:nvSpPr>
          <p:cNvPr id="4" name="AutoShape 4"/>
          <p:cNvSpPr/>
          <p:nvPr/>
        </p:nvSpPr>
        <p:spPr>
          <a:xfrm>
            <a:off x="2554631" y="591353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88470" y="904875"/>
            <a:ext cx="17999530" cy="423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8"/>
              </a:lnSpc>
            </a:pPr>
            <a:r>
              <a:rPr lang="en-US" sz="2377" spc="130" dirty="0">
                <a:solidFill>
                  <a:srgbClr val="FFDE59"/>
                </a:solidFill>
                <a:latin typeface="Evolventa Bold"/>
              </a:rPr>
              <a:t>КОЛИЧЕСТВЕННЫЕ РЕЗУЛЬТАТЫ. </a:t>
            </a:r>
          </a:p>
          <a:p>
            <a:pPr>
              <a:lnSpc>
                <a:spcPts val="3328"/>
              </a:lnSpc>
            </a:pPr>
            <a:r>
              <a:rPr lang="en-US" sz="2377" spc="130" dirty="0">
                <a:solidFill>
                  <a:srgbClr val="FFFFFF"/>
                </a:solidFill>
                <a:latin typeface="Evolventa"/>
              </a:rPr>
              <a:t>КОЛИЧЕСТВО ЧАСОВ ОБРАЗОВАТЕЛЬНОЙ ПРОГРАММЫ: </a:t>
            </a:r>
            <a:r>
              <a:rPr lang="ru-RU" sz="2377" spc="130" dirty="0">
                <a:solidFill>
                  <a:srgbClr val="FFDE59"/>
                </a:solidFill>
                <a:latin typeface="Evolventa Bold"/>
              </a:rPr>
              <a:t>88</a:t>
            </a:r>
            <a:endParaRPr lang="en-US" sz="2377" spc="130" dirty="0">
              <a:solidFill>
                <a:srgbClr val="FFFFFF"/>
              </a:solidFill>
              <a:latin typeface="Evolventa"/>
            </a:endParaRPr>
          </a:p>
          <a:p>
            <a:pPr>
              <a:lnSpc>
                <a:spcPts val="3328"/>
              </a:lnSpc>
            </a:pPr>
            <a:r>
              <a:rPr lang="en-US" sz="2377" spc="130" dirty="0">
                <a:solidFill>
                  <a:srgbClr val="FFFFFF"/>
                </a:solidFill>
                <a:latin typeface="Evolventa"/>
              </a:rPr>
              <a:t>КОЛИЧЕСТВО УЧАСТНИКОВ ОБРАЗОВАТЕЛЬНОЙ ПРОГРАММЫ: </a:t>
            </a:r>
            <a:r>
              <a:rPr lang="ru-RU" sz="2377" spc="130" dirty="0">
                <a:solidFill>
                  <a:srgbClr val="FFDE59"/>
                </a:solidFill>
                <a:latin typeface="Evolventa Bold"/>
              </a:rPr>
              <a:t>2</a:t>
            </a:r>
            <a:r>
              <a:rPr lang="en-US" sz="2377" spc="130" dirty="0">
                <a:solidFill>
                  <a:srgbClr val="FFDE59"/>
                </a:solidFill>
                <a:latin typeface="Evolventa Bold"/>
              </a:rPr>
              <a:t>00</a:t>
            </a:r>
            <a:r>
              <a:rPr lang="en-US" sz="2377" spc="130" dirty="0">
                <a:solidFill>
                  <a:srgbClr val="FFFFFF"/>
                </a:solidFill>
                <a:latin typeface="Evolventa"/>
              </a:rPr>
              <a:t> </a:t>
            </a:r>
          </a:p>
          <a:p>
            <a:pPr>
              <a:lnSpc>
                <a:spcPts val="3328"/>
              </a:lnSpc>
            </a:pPr>
            <a:r>
              <a:rPr lang="en-US" sz="2377" spc="130" dirty="0">
                <a:solidFill>
                  <a:srgbClr val="FFFFFF"/>
                </a:solidFill>
                <a:latin typeface="Evolventa"/>
              </a:rPr>
              <a:t>КОЛИЧЕСТВО ИНФОРМАЦИОННЫХ МАТЕРИАЛОВ, РАЗМЕЩЕННЫХ НА ИНФОРМАЦИОННЫХ РЕСУРСОВ: </a:t>
            </a:r>
            <a:r>
              <a:rPr lang="en-US" sz="2377" spc="130" dirty="0">
                <a:solidFill>
                  <a:srgbClr val="FFDE59"/>
                </a:solidFill>
                <a:latin typeface="Evolventa Bold"/>
              </a:rPr>
              <a:t>20</a:t>
            </a:r>
            <a:r>
              <a:rPr lang="en-US" sz="2377" spc="130" dirty="0">
                <a:solidFill>
                  <a:srgbClr val="FFFFFF"/>
                </a:solidFill>
                <a:latin typeface="Evolventa"/>
              </a:rPr>
              <a:t> </a:t>
            </a:r>
          </a:p>
          <a:p>
            <a:pPr>
              <a:lnSpc>
                <a:spcPts val="3328"/>
              </a:lnSpc>
            </a:pPr>
            <a:r>
              <a:rPr lang="en-US" sz="2377" spc="130" dirty="0">
                <a:solidFill>
                  <a:srgbClr val="FFFFFF"/>
                </a:solidFill>
                <a:latin typeface="Evolventa"/>
              </a:rPr>
              <a:t>КОЛИЧЕСТВО </a:t>
            </a:r>
            <a:r>
              <a:rPr lang="en-US" sz="2377" spc="130" dirty="0" smtClean="0">
                <a:solidFill>
                  <a:srgbClr val="FFFFFF"/>
                </a:solidFill>
                <a:latin typeface="Evolventa"/>
              </a:rPr>
              <a:t>ВОЛОНТЕРОВ</a:t>
            </a:r>
            <a:r>
              <a:rPr lang="ru-RU" sz="2377" spc="130" dirty="0" smtClean="0">
                <a:solidFill>
                  <a:srgbClr val="FFFFFF"/>
                </a:solidFill>
                <a:latin typeface="Evolventa"/>
              </a:rPr>
              <a:t>,</a:t>
            </a:r>
            <a:r>
              <a:rPr lang="en-US" sz="2377" spc="130" dirty="0" smtClean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377" spc="130" dirty="0">
                <a:solidFill>
                  <a:srgbClr val="FFFFFF"/>
                </a:solidFill>
                <a:latin typeface="Evolventa"/>
              </a:rPr>
              <a:t>ЗАДЕЙСТВОВАННЫХ В ПОДГОТОВКЕ И РЕАЛИЗАЦИИ ПРОЕКТА: </a:t>
            </a:r>
            <a:r>
              <a:rPr lang="ru-RU" sz="2377" spc="130" dirty="0">
                <a:solidFill>
                  <a:srgbClr val="FFDE59"/>
                </a:solidFill>
                <a:latin typeface="Evolventa Bold"/>
              </a:rPr>
              <a:t>6</a:t>
            </a:r>
          </a:p>
          <a:p>
            <a:pPr>
              <a:lnSpc>
                <a:spcPts val="3328"/>
              </a:lnSpc>
            </a:pPr>
            <a:r>
              <a:rPr lang="en-US" sz="2377" spc="130" dirty="0">
                <a:solidFill>
                  <a:srgbClr val="FFFFFF"/>
                </a:solidFill>
                <a:latin typeface="Evolventa"/>
              </a:rPr>
              <a:t>КОЛИЧЕСТВО ЧАСОВ </a:t>
            </a:r>
            <a:r>
              <a:rPr lang="ru-RU" sz="2377" spc="130" dirty="0">
                <a:solidFill>
                  <a:srgbClr val="FFFFFF"/>
                </a:solidFill>
                <a:latin typeface="Evolventa"/>
              </a:rPr>
              <a:t>ВЫЕЗДНОГО ИНТЕНСИВА </a:t>
            </a:r>
            <a:r>
              <a:rPr lang="en-US" sz="2377" spc="130" dirty="0">
                <a:solidFill>
                  <a:srgbClr val="FFFFFF"/>
                </a:solidFill>
                <a:latin typeface="Evolventa"/>
              </a:rPr>
              <a:t>ДОБРОШКОЛЫ: </a:t>
            </a:r>
            <a:r>
              <a:rPr lang="ru-RU" sz="2377" spc="130" dirty="0">
                <a:solidFill>
                  <a:srgbClr val="FFDE59"/>
                </a:solidFill>
                <a:latin typeface="Evolventa Bold"/>
              </a:rPr>
              <a:t>16</a:t>
            </a:r>
            <a:endParaRPr lang="en-US" sz="2377" spc="130" dirty="0">
              <a:solidFill>
                <a:srgbClr val="FFDE59"/>
              </a:solidFill>
              <a:latin typeface="Evolventa Bold"/>
            </a:endParaRPr>
          </a:p>
          <a:p>
            <a:pPr>
              <a:lnSpc>
                <a:spcPts val="3328"/>
              </a:lnSpc>
            </a:pPr>
            <a:r>
              <a:rPr lang="ru-RU" sz="2377" spc="130" dirty="0">
                <a:solidFill>
                  <a:srgbClr val="FFFFFF"/>
                </a:solidFill>
                <a:latin typeface="Evolventa"/>
              </a:rPr>
              <a:t>КОЛИЧЕСТВО УЧАСТНИКОВ</a:t>
            </a:r>
            <a:r>
              <a:rPr lang="en-US" sz="2377" spc="130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ru-RU" sz="2377" spc="130" dirty="0">
                <a:solidFill>
                  <a:srgbClr val="FFFFFF"/>
                </a:solidFill>
                <a:latin typeface="Evolventa"/>
              </a:rPr>
              <a:t>ВЫЕЗДНОГО ИНТЕНСИВА </a:t>
            </a:r>
            <a:r>
              <a:rPr lang="en-US" sz="2377" spc="130" dirty="0">
                <a:solidFill>
                  <a:srgbClr val="FFFFFF"/>
                </a:solidFill>
                <a:latin typeface="Evolventa"/>
              </a:rPr>
              <a:t>ДОБРОШКОЛЫ: </a:t>
            </a:r>
            <a:r>
              <a:rPr lang="ru-RU" sz="2377" spc="130" dirty="0" smtClean="0">
                <a:solidFill>
                  <a:srgbClr val="FFDE59"/>
                </a:solidFill>
                <a:latin typeface="Evolventa Bold"/>
              </a:rPr>
              <a:t>50</a:t>
            </a:r>
            <a:endParaRPr lang="ru-RU" sz="2377" spc="130" dirty="0">
              <a:solidFill>
                <a:srgbClr val="FFDE59"/>
              </a:solidFill>
              <a:latin typeface="Evolventa Bold"/>
            </a:endParaRPr>
          </a:p>
          <a:p>
            <a:pPr>
              <a:lnSpc>
                <a:spcPts val="3328"/>
              </a:lnSpc>
            </a:pPr>
            <a:r>
              <a:rPr lang="en-US" sz="2377" spc="130" dirty="0">
                <a:solidFill>
                  <a:srgbClr val="FFFFFF"/>
                </a:solidFill>
                <a:latin typeface="Evolventa"/>
              </a:rPr>
              <a:t>КОЛИЧЕСТВО ДНЕЙ ВЫЕЗДНОГО ИНТЕНСИВА: </a:t>
            </a:r>
            <a:r>
              <a:rPr lang="ru-RU" sz="2377" spc="130" dirty="0">
                <a:solidFill>
                  <a:srgbClr val="FFDE59"/>
                </a:solidFill>
                <a:latin typeface="Evolventa Bold"/>
              </a:rPr>
              <a:t>2</a:t>
            </a:r>
            <a:endParaRPr lang="en-US" sz="2377" spc="130" dirty="0">
              <a:solidFill>
                <a:srgbClr val="FFFFFF"/>
              </a:solidFill>
              <a:latin typeface="Evolventa"/>
            </a:endParaRPr>
          </a:p>
          <a:p>
            <a:pPr>
              <a:lnSpc>
                <a:spcPts val="3328"/>
              </a:lnSpc>
              <a:spcBef>
                <a:spcPct val="0"/>
              </a:spcBef>
            </a:pPr>
            <a:r>
              <a:rPr lang="en-US" sz="2377" spc="130" dirty="0">
                <a:solidFill>
                  <a:srgbClr val="FFFFFF"/>
                </a:solidFill>
                <a:latin typeface="Evolventa"/>
              </a:rPr>
              <a:t>КОЛИЧЕСТВО РУКОВОДИТЕЛЕЙ И КОМАНД ВОЛОНТЕРОВ ПО НАПРАВЛЕНИЯМ ВОЛОНТЕРСКОЙ ДЕЯТЕЛЬНОСТИ: </a:t>
            </a:r>
            <a:r>
              <a:rPr lang="en-US" sz="2377" spc="130" dirty="0">
                <a:solidFill>
                  <a:srgbClr val="FFDE59"/>
                </a:solidFill>
                <a:latin typeface="Evolventa Bold"/>
              </a:rPr>
              <a:t>7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8470" y="349661"/>
            <a:ext cx="2266161" cy="46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2719" spc="149">
                <a:solidFill>
                  <a:srgbClr val="FFFFFF"/>
                </a:solidFill>
                <a:latin typeface="Clear Sans Regular Bold"/>
              </a:rPr>
              <a:t>О ПРОЕКТЕ</a:t>
            </a:r>
          </a:p>
        </p:txBody>
      </p:sp>
      <p:pic>
        <p:nvPicPr>
          <p:cNvPr id="1026" name="Picture 2" descr="D:\Загрузки\uFzvtKaspY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26704" b="10824"/>
          <a:stretch/>
        </p:blipFill>
        <p:spPr bwMode="auto">
          <a:xfrm>
            <a:off x="5354892" y="6104586"/>
            <a:ext cx="7866685" cy="387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506</Words>
  <Application>Microsoft Office PowerPoint</Application>
  <PresentationFormat>Произвольный</PresentationFormat>
  <Paragraphs>79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Intro</vt:lpstr>
      <vt:lpstr>Calibri</vt:lpstr>
      <vt:lpstr>Clear Sans Regular Bold</vt:lpstr>
      <vt:lpstr>Evolventa Italics</vt:lpstr>
      <vt:lpstr>Intro Bold</vt:lpstr>
      <vt:lpstr>Evolventa Bold</vt:lpstr>
      <vt:lpstr>Arimo Bold</vt:lpstr>
      <vt:lpstr>Evolventa</vt:lpstr>
      <vt:lpstr>TT Norms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Местная молодёжная общественная организация «Ассоциация волонтёров Уфы Республики Башкортостан», копия</dc:title>
  <dc:creator>Эльза</dc:creator>
  <cp:lastModifiedBy>Недопекина Елена Владимировна</cp:lastModifiedBy>
  <cp:revision>28</cp:revision>
  <cp:lastPrinted>2022-07-07T05:18:20Z</cp:lastPrinted>
  <dcterms:created xsi:type="dcterms:W3CDTF">2006-08-16T00:00:00Z</dcterms:created>
  <dcterms:modified xsi:type="dcterms:W3CDTF">2022-07-07T05:21:03Z</dcterms:modified>
  <dc:identifier>DAEyCn4RbhQ</dc:identifier>
</cp:coreProperties>
</file>