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Open Sans Bold" charset="1" panose="020B0806030504020204"/>
      <p:regular r:id="rId25"/>
    </p:embeddedFont>
    <p:embeddedFont>
      <p:font typeface="Open Sans" charset="1" panose="020B0606030504020204"/>
      <p:regular r:id="rId26"/>
    </p:embeddedFont>
    <p:embeddedFont>
      <p:font typeface="DM Sans Bold" charset="1" panose="00000000000000000000"/>
      <p:regular r:id="rId27"/>
    </p:embeddedFont>
    <p:embeddedFont>
      <p:font typeface="Heading Now 71-78" charset="1" panose="00000000000000000000"/>
      <p:regular r:id="rId28"/>
    </p:embeddedFont>
    <p:embeddedFont>
      <p:font typeface="Open Sauce" charset="1" panose="00000500000000000000"/>
      <p:regular r:id="rId29"/>
    </p:embeddedFont>
    <p:embeddedFont>
      <p:font typeface="Oswald Bold" charset="1" panose="00000800000000000000"/>
      <p:regular r:id="rId30"/>
    </p:embeddedFont>
    <p:embeddedFont>
      <p:font typeface="Open Sans Italics" charset="1" panose="020B0606030504020204"/>
      <p:regular r:id="rId31"/>
    </p:embeddedFont>
    <p:embeddedFont>
      <p:font typeface="DM Sans" charset="1" panose="00000000000000000000"/>
      <p:regular r:id="rId32"/>
    </p:embeddedFont>
    <p:embeddedFont>
      <p:font typeface="Open Sauce Bold" charset="1" panose="00000800000000000000"/>
      <p:regular r:id="rId33"/>
    </p:embeddedFont>
    <p:embeddedFont>
      <p:font typeface="Oswald" charset="1" panose="0000050000000000000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svg" Type="http://schemas.openxmlformats.org/officeDocument/2006/relationships/image"/><Relationship Id="rId12" Target="../media/image15.png" Type="http://schemas.openxmlformats.org/officeDocument/2006/relationships/image"/><Relationship Id="rId13" Target="../media/image16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4.jpe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jpeg" Type="http://schemas.openxmlformats.org/officeDocument/2006/relationships/image"/><Relationship Id="rId6" Target="../media/image2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31.jpeg" Type="http://schemas.openxmlformats.org/officeDocument/2006/relationships/image"/><Relationship Id="rId12" Target="../media/image32.jpeg" Type="http://schemas.openxmlformats.org/officeDocument/2006/relationships/image"/><Relationship Id="rId13" Target="../media/image33.jpeg" Type="http://schemas.openxmlformats.org/officeDocument/2006/relationships/image"/><Relationship Id="rId14" Target="../media/image34.jpe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23.png" Type="http://schemas.openxmlformats.org/officeDocument/2006/relationships/image"/><Relationship Id="rId9" Target="../media/image3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jpeg" Type="http://schemas.openxmlformats.org/officeDocument/2006/relationships/image"/><Relationship Id="rId11" Target="../media/image37.jpeg" Type="http://schemas.openxmlformats.org/officeDocument/2006/relationships/image"/><Relationship Id="rId12" Target="../media/image38.jpeg" Type="http://schemas.openxmlformats.org/officeDocument/2006/relationships/image"/><Relationship Id="rId13" Target="../media/image39.jpeg" Type="http://schemas.openxmlformats.org/officeDocument/2006/relationships/image"/><Relationship Id="rId14" Target="../media/image40.jpe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23.png" Type="http://schemas.openxmlformats.org/officeDocument/2006/relationships/image"/><Relationship Id="rId9" Target="../media/image3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1.png" Type="http://schemas.openxmlformats.org/officeDocument/2006/relationships/image"/><Relationship Id="rId4" Target="../media/image42.svg" Type="http://schemas.openxmlformats.org/officeDocument/2006/relationships/image"/><Relationship Id="rId5" Target="../media/image23.pn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4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4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4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47.jpe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jpeg" Type="http://schemas.openxmlformats.org/officeDocument/2006/relationships/image"/><Relationship Id="rId11" Target="../media/image51.jpeg" Type="http://schemas.openxmlformats.org/officeDocument/2006/relationships/image"/><Relationship Id="rId12" Target="../media/image52.jpe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3.png" Type="http://schemas.openxmlformats.org/officeDocument/2006/relationships/image"/><Relationship Id="rId7" Target="../media/image48.jpeg" Type="http://schemas.openxmlformats.org/officeDocument/2006/relationships/image"/><Relationship Id="rId8" Target="../media/image25.png" Type="http://schemas.openxmlformats.org/officeDocument/2006/relationships/image"/><Relationship Id="rId9" Target="../media/image49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1.png" Type="http://schemas.openxmlformats.org/officeDocument/2006/relationships/image"/><Relationship Id="rId4" Target="../media/image42.svg" Type="http://schemas.openxmlformats.org/officeDocument/2006/relationships/image"/><Relationship Id="rId5" Target="../media/image23.png" Type="http://schemas.openxmlformats.org/officeDocument/2006/relationships/image"/><Relationship Id="rId6" Target="../media/image53.jpeg" Type="http://schemas.openxmlformats.org/officeDocument/2006/relationships/image"/><Relationship Id="rId7" Target="../media/image25.png" Type="http://schemas.openxmlformats.org/officeDocument/2006/relationships/image"/><Relationship Id="rId8" Target="../media/image54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3.png" Type="http://schemas.openxmlformats.org/officeDocument/2006/relationships/image"/><Relationship Id="rId6" Target="../media/image55.jpeg" Type="http://schemas.openxmlformats.org/officeDocument/2006/relationships/image"/><Relationship Id="rId7" Target="../media/image56.jpeg" Type="http://schemas.openxmlformats.org/officeDocument/2006/relationships/image"/><Relationship Id="rId8" Target="../media/image57.jpeg" Type="http://schemas.openxmlformats.org/officeDocument/2006/relationships/image"/><Relationship Id="rId9" Target="../media/image5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9.png" Type="http://schemas.openxmlformats.org/officeDocument/2006/relationships/image"/><Relationship Id="rId4" Target="../media/image60.svg" Type="http://schemas.openxmlformats.org/officeDocument/2006/relationships/image"/><Relationship Id="rId5" Target="../media/image61.jpeg" Type="http://schemas.openxmlformats.org/officeDocument/2006/relationships/image"/><Relationship Id="rId6" Target="../media/image25.png" Type="http://schemas.openxmlformats.org/officeDocument/2006/relationships/image"/><Relationship Id="rId7" Target="../media/image62.jpeg" Type="http://schemas.openxmlformats.org/officeDocument/2006/relationships/image"/><Relationship Id="rId8" Target="../media/image2.png" Type="http://schemas.openxmlformats.org/officeDocument/2006/relationships/image"/><Relationship Id="rId9" Target="../media/image3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3.jpeg" Type="http://schemas.openxmlformats.org/officeDocument/2006/relationships/image"/><Relationship Id="rId6" Target="../media/image25.png" Type="http://schemas.openxmlformats.org/officeDocument/2006/relationships/image"/><Relationship Id="rId7" Target="../media/image64.jpeg" Type="http://schemas.openxmlformats.org/officeDocument/2006/relationships/image"/><Relationship Id="rId8" Target="../media/image65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659121">
            <a:off x="15091031" y="5585714"/>
            <a:ext cx="7629294" cy="7828566"/>
          </a:xfrm>
          <a:custGeom>
            <a:avLst/>
            <a:gdLst/>
            <a:ahLst/>
            <a:cxnLst/>
            <a:rect r="r" b="b" t="t" l="l"/>
            <a:pathLst>
              <a:path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785963" y="-4629150"/>
            <a:ext cx="9022634" cy="9258300"/>
          </a:xfrm>
          <a:custGeom>
            <a:avLst/>
            <a:gdLst/>
            <a:ahLst/>
            <a:cxnLst/>
            <a:rect r="r" b="b" t="t" l="l"/>
            <a:pathLst>
              <a:path h="9258300" w="9022634">
                <a:moveTo>
                  <a:pt x="0" y="0"/>
                </a:moveTo>
                <a:lnTo>
                  <a:pt x="9022634" y="0"/>
                </a:lnTo>
                <a:lnTo>
                  <a:pt x="9022634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782749" y="1970612"/>
            <a:ext cx="12722502" cy="6345777"/>
            <a:chOff x="0" y="0"/>
            <a:chExt cx="2456922" cy="122547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56922" cy="1225473"/>
            </a:xfrm>
            <a:custGeom>
              <a:avLst/>
              <a:gdLst/>
              <a:ahLst/>
              <a:cxnLst/>
              <a:rect r="r" b="b" t="t" l="l"/>
              <a:pathLst>
                <a:path h="1225473" w="2456922">
                  <a:moveTo>
                    <a:pt x="0" y="0"/>
                  </a:moveTo>
                  <a:lnTo>
                    <a:pt x="2456922" y="0"/>
                  </a:lnTo>
                  <a:lnTo>
                    <a:pt x="2456922" y="1225473"/>
                  </a:lnTo>
                  <a:lnTo>
                    <a:pt x="0" y="12254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456922" cy="1244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841281" y="494900"/>
            <a:ext cx="1941243" cy="1920822"/>
          </a:xfrm>
          <a:custGeom>
            <a:avLst/>
            <a:gdLst/>
            <a:ahLst/>
            <a:cxnLst/>
            <a:rect r="r" b="b" t="t" l="l"/>
            <a:pathLst>
              <a:path h="1920822" w="1941243">
                <a:moveTo>
                  <a:pt x="0" y="0"/>
                </a:moveTo>
                <a:lnTo>
                  <a:pt x="1941243" y="0"/>
                </a:lnTo>
                <a:lnTo>
                  <a:pt x="1941243" y="1920821"/>
                </a:lnTo>
                <a:lnTo>
                  <a:pt x="0" y="1920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466064" y="2249811"/>
            <a:ext cx="11355872" cy="5682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Отдел по молодежной политике Управления по физической культуре, спорту и молодежной политике администрации города Комсомольска-на-Амуре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4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59121">
            <a:off x="-4633798" y="6212449"/>
            <a:ext cx="7629294" cy="7828566"/>
          </a:xfrm>
          <a:custGeom>
            <a:avLst/>
            <a:gdLst/>
            <a:ahLst/>
            <a:cxnLst/>
            <a:rect r="r" b="b" t="t" l="l"/>
            <a:pathLst>
              <a:path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016048">
            <a:off x="11547748" y="564136"/>
            <a:ext cx="10749463" cy="2687366"/>
          </a:xfrm>
          <a:custGeom>
            <a:avLst/>
            <a:gdLst/>
            <a:ahLst/>
            <a:cxnLst/>
            <a:rect r="r" b="b" t="t" l="l"/>
            <a:pathLst>
              <a:path h="2687366" w="10749463">
                <a:moveTo>
                  <a:pt x="0" y="0"/>
                </a:moveTo>
                <a:lnTo>
                  <a:pt x="10749463" y="0"/>
                </a:lnTo>
                <a:lnTo>
                  <a:pt x="10749463" y="2687366"/>
                </a:lnTo>
                <a:lnTo>
                  <a:pt x="0" y="2687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311534">
            <a:off x="12446914" y="3070220"/>
            <a:ext cx="1986689" cy="848858"/>
          </a:xfrm>
          <a:custGeom>
            <a:avLst/>
            <a:gdLst/>
            <a:ahLst/>
            <a:cxnLst/>
            <a:rect r="r" b="b" t="t" l="l"/>
            <a:pathLst>
              <a:path h="848858" w="1986689">
                <a:moveTo>
                  <a:pt x="0" y="0"/>
                </a:moveTo>
                <a:lnTo>
                  <a:pt x="1986689" y="0"/>
                </a:lnTo>
                <a:lnTo>
                  <a:pt x="1986689" y="848858"/>
                </a:lnTo>
                <a:lnTo>
                  <a:pt x="0" y="848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12892" y="3050485"/>
            <a:ext cx="994529" cy="1102805"/>
          </a:xfrm>
          <a:custGeom>
            <a:avLst/>
            <a:gdLst/>
            <a:ahLst/>
            <a:cxnLst/>
            <a:rect r="r" b="b" t="t" l="l"/>
            <a:pathLst>
              <a:path h="1102805" w="994529">
                <a:moveTo>
                  <a:pt x="0" y="0"/>
                </a:moveTo>
                <a:lnTo>
                  <a:pt x="994530" y="0"/>
                </a:lnTo>
                <a:lnTo>
                  <a:pt x="994530" y="1102805"/>
                </a:lnTo>
                <a:lnTo>
                  <a:pt x="0" y="11028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270882">
            <a:off x="14347122" y="5556611"/>
            <a:ext cx="2545402" cy="1383773"/>
          </a:xfrm>
          <a:custGeom>
            <a:avLst/>
            <a:gdLst/>
            <a:ahLst/>
            <a:cxnLst/>
            <a:rect r="r" b="b" t="t" l="l"/>
            <a:pathLst>
              <a:path h="1383773" w="2545402">
                <a:moveTo>
                  <a:pt x="0" y="0"/>
                </a:moveTo>
                <a:lnTo>
                  <a:pt x="2545402" y="0"/>
                </a:lnTo>
                <a:lnTo>
                  <a:pt x="2545402" y="1383773"/>
                </a:lnTo>
                <a:lnTo>
                  <a:pt x="0" y="13837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72273">
            <a:off x="1658762" y="6353046"/>
            <a:ext cx="1850472" cy="1012930"/>
          </a:xfrm>
          <a:custGeom>
            <a:avLst/>
            <a:gdLst/>
            <a:ahLst/>
            <a:cxnLst/>
            <a:rect r="r" b="b" t="t" l="l"/>
            <a:pathLst>
              <a:path h="1012930" w="1850472">
                <a:moveTo>
                  <a:pt x="0" y="0"/>
                </a:moveTo>
                <a:lnTo>
                  <a:pt x="1850472" y="0"/>
                </a:lnTo>
                <a:lnTo>
                  <a:pt x="1850472" y="1012930"/>
                </a:lnTo>
                <a:lnTo>
                  <a:pt x="0" y="10129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0" y="-144834"/>
            <a:ext cx="18288000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отдел по молодежой политике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34006" y="2957194"/>
            <a:ext cx="666392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подведомственные учрежения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42435" y="4348646"/>
            <a:ext cx="4740913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МОУ ДО ЦВР «Юность»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859609" y="4348646"/>
            <a:ext cx="3760214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МОУ ЦДО «Дзёмги»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7090" y="7457827"/>
            <a:ext cx="7341245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волонтерский отряд 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“Благо”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069094" y="7457827"/>
            <a:ext cx="7341245" cy="2433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волонтерский отряд 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“МОСТ”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(«Мы отдаём своё тепло»)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482264" y="1186700"/>
            <a:ext cx="2916208" cy="3827958"/>
            <a:chOff x="0" y="0"/>
            <a:chExt cx="3888277" cy="5103944"/>
          </a:xfrm>
        </p:grpSpPr>
        <p:sp>
          <p:nvSpPr>
            <p:cNvPr name="Freeform 4" id="4"/>
            <p:cNvSpPr/>
            <p:nvPr/>
          </p:nvSpPr>
          <p:spPr>
            <a:xfrm flipH="false" flipV="false" rot="-10800000">
              <a:off x="0" y="0"/>
              <a:ext cx="3888277" cy="5103944"/>
            </a:xfrm>
            <a:custGeom>
              <a:avLst/>
              <a:gdLst/>
              <a:ahLst/>
              <a:cxnLst/>
              <a:rect r="r" b="b" t="t" l="l"/>
              <a:pathLst>
                <a:path h="5103944" w="3888277">
                  <a:moveTo>
                    <a:pt x="0" y="0"/>
                  </a:moveTo>
                  <a:lnTo>
                    <a:pt x="3888277" y="0"/>
                  </a:lnTo>
                  <a:lnTo>
                    <a:pt x="3888277" y="5103944"/>
                  </a:lnTo>
                  <a:lnTo>
                    <a:pt x="0" y="5103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746188" y="1165214"/>
              <a:ext cx="2596234" cy="18508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694"/>
                </a:lnSpc>
              </a:pPr>
              <a:r>
                <a:rPr lang="en-US" sz="8474" spc="830">
                  <a:solidFill>
                    <a:srgbClr val="FFFBF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73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2035253">
            <a:off x="13886230" y="4271107"/>
            <a:ext cx="7835077" cy="10939025"/>
          </a:xfrm>
          <a:custGeom>
            <a:avLst/>
            <a:gdLst/>
            <a:ahLst/>
            <a:cxnLst/>
            <a:rect r="r" b="b" t="t" l="l"/>
            <a:pathLst>
              <a:path h="10939025" w="7835077">
                <a:moveTo>
                  <a:pt x="0" y="0"/>
                </a:moveTo>
                <a:lnTo>
                  <a:pt x="7835077" y="0"/>
                </a:lnTo>
                <a:lnTo>
                  <a:pt x="7835077" y="10939025"/>
                </a:lnTo>
                <a:lnTo>
                  <a:pt x="0" y="109390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1589541" y="5472067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2383354" y="5181474"/>
            <a:ext cx="753975" cy="616652"/>
            <a:chOff x="0" y="0"/>
            <a:chExt cx="1130838" cy="92487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30838" cy="924877"/>
            </a:xfrm>
            <a:custGeom>
              <a:avLst/>
              <a:gdLst/>
              <a:ahLst/>
              <a:cxnLst/>
              <a:rect r="r" b="b" t="t" l="l"/>
              <a:pathLst>
                <a:path h="924877" w="1130838">
                  <a:moveTo>
                    <a:pt x="565419" y="0"/>
                  </a:moveTo>
                  <a:cubicBezTo>
                    <a:pt x="253147" y="0"/>
                    <a:pt x="0" y="207041"/>
                    <a:pt x="0" y="462439"/>
                  </a:cubicBezTo>
                  <a:cubicBezTo>
                    <a:pt x="0" y="717836"/>
                    <a:pt x="253147" y="924877"/>
                    <a:pt x="565419" y="924877"/>
                  </a:cubicBezTo>
                  <a:cubicBezTo>
                    <a:pt x="877691" y="924877"/>
                    <a:pt x="1130838" y="717836"/>
                    <a:pt x="1130838" y="462439"/>
                  </a:cubicBezTo>
                  <a:cubicBezTo>
                    <a:pt x="1130838" y="207041"/>
                    <a:pt x="877691" y="0"/>
                    <a:pt x="565419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06016" y="39082"/>
              <a:ext cx="918806" cy="79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80"/>
                </a:lnSpc>
              </a:pPr>
              <a:r>
                <a:rPr lang="en-US" sz="1600">
                  <a:solidFill>
                    <a:srgbClr val="FFFFFF"/>
                  </a:solidFill>
                  <a:latin typeface="Heading Now 71-78"/>
                  <a:ea typeface="Heading Now 71-78"/>
                  <a:cs typeface="Heading Now 71-78"/>
                  <a:sym typeface="Heading Now 71-78"/>
                </a:rPr>
                <a:t>2021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0799999">
            <a:off x="-2170970" y="-7053968"/>
            <a:ext cx="7835077" cy="10939025"/>
          </a:xfrm>
          <a:custGeom>
            <a:avLst/>
            <a:gdLst/>
            <a:ahLst/>
            <a:cxnLst/>
            <a:rect r="r" b="b" t="t" l="l"/>
            <a:pathLst>
              <a:path h="10939025" w="7835077">
                <a:moveTo>
                  <a:pt x="0" y="0"/>
                </a:moveTo>
                <a:lnTo>
                  <a:pt x="7835077" y="0"/>
                </a:lnTo>
                <a:lnTo>
                  <a:pt x="7835077" y="10939025"/>
                </a:lnTo>
                <a:lnTo>
                  <a:pt x="0" y="109390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6435599" y="5143500"/>
            <a:ext cx="844391" cy="616652"/>
            <a:chOff x="0" y="0"/>
            <a:chExt cx="1266448" cy="92487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66448" cy="924877"/>
            </a:xfrm>
            <a:custGeom>
              <a:avLst/>
              <a:gdLst/>
              <a:ahLst/>
              <a:cxnLst/>
              <a:rect r="r" b="b" t="t" l="l"/>
              <a:pathLst>
                <a:path h="924877" w="1266448">
                  <a:moveTo>
                    <a:pt x="633224" y="0"/>
                  </a:moveTo>
                  <a:cubicBezTo>
                    <a:pt x="283504" y="0"/>
                    <a:pt x="0" y="207041"/>
                    <a:pt x="0" y="462439"/>
                  </a:cubicBezTo>
                  <a:cubicBezTo>
                    <a:pt x="0" y="717836"/>
                    <a:pt x="283504" y="924877"/>
                    <a:pt x="633224" y="924877"/>
                  </a:cubicBezTo>
                  <a:cubicBezTo>
                    <a:pt x="982944" y="924877"/>
                    <a:pt x="1266448" y="717836"/>
                    <a:pt x="1266448" y="462439"/>
                  </a:cubicBezTo>
                  <a:cubicBezTo>
                    <a:pt x="1266448" y="207041"/>
                    <a:pt x="982944" y="0"/>
                    <a:pt x="633224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18729" y="39082"/>
              <a:ext cx="1028989" cy="79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80"/>
                </a:lnSpc>
              </a:pPr>
              <a:r>
                <a:rPr lang="en-US" sz="1600">
                  <a:solidFill>
                    <a:srgbClr val="FFFFFF"/>
                  </a:solidFill>
                  <a:latin typeface="Heading Now 71-78"/>
                  <a:ea typeface="Heading Now 71-78"/>
                  <a:cs typeface="Heading Now 71-78"/>
                  <a:sym typeface="Heading Now 71-78"/>
                </a:rPr>
                <a:t>2022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512692" y="5181474"/>
            <a:ext cx="988019" cy="616652"/>
            <a:chOff x="0" y="0"/>
            <a:chExt cx="1481867" cy="92487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81867" cy="924877"/>
            </a:xfrm>
            <a:custGeom>
              <a:avLst/>
              <a:gdLst/>
              <a:ahLst/>
              <a:cxnLst/>
              <a:rect r="r" b="b" t="t" l="l"/>
              <a:pathLst>
                <a:path h="924877" w="1481867">
                  <a:moveTo>
                    <a:pt x="740933" y="0"/>
                  </a:moveTo>
                  <a:cubicBezTo>
                    <a:pt x="331727" y="0"/>
                    <a:pt x="0" y="207041"/>
                    <a:pt x="0" y="462439"/>
                  </a:cubicBezTo>
                  <a:cubicBezTo>
                    <a:pt x="0" y="717836"/>
                    <a:pt x="331727" y="924877"/>
                    <a:pt x="740933" y="924877"/>
                  </a:cubicBezTo>
                  <a:cubicBezTo>
                    <a:pt x="1150139" y="924877"/>
                    <a:pt x="1481867" y="717836"/>
                    <a:pt x="1481867" y="462439"/>
                  </a:cubicBezTo>
                  <a:cubicBezTo>
                    <a:pt x="1481867" y="207041"/>
                    <a:pt x="1150139" y="0"/>
                    <a:pt x="740933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38925" y="39082"/>
              <a:ext cx="1204017" cy="79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80"/>
                </a:lnSpc>
              </a:pPr>
              <a:r>
                <a:rPr lang="en-US" sz="1600">
                  <a:solidFill>
                    <a:srgbClr val="FFFFFF"/>
                  </a:solidFill>
                  <a:latin typeface="Heading Now 71-78"/>
                  <a:ea typeface="Heading Now 71-78"/>
                  <a:cs typeface="Heading Now 71-78"/>
                  <a:sym typeface="Heading Now 71-78"/>
                </a:rPr>
                <a:t>2023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10799999">
            <a:off x="-2018570" y="-6901568"/>
            <a:ext cx="7835077" cy="10939025"/>
          </a:xfrm>
          <a:custGeom>
            <a:avLst/>
            <a:gdLst/>
            <a:ahLst/>
            <a:cxnLst/>
            <a:rect r="r" b="b" t="t" l="l"/>
            <a:pathLst>
              <a:path h="10939025" w="7835077">
                <a:moveTo>
                  <a:pt x="0" y="0"/>
                </a:moveTo>
                <a:lnTo>
                  <a:pt x="7835077" y="0"/>
                </a:lnTo>
                <a:lnTo>
                  <a:pt x="7835077" y="10939025"/>
                </a:lnTo>
                <a:lnTo>
                  <a:pt x="0" y="109390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9855212" y="2266258"/>
            <a:ext cx="2093781" cy="2748400"/>
            <a:chOff x="0" y="0"/>
            <a:chExt cx="2791708" cy="3664534"/>
          </a:xfrm>
        </p:grpSpPr>
        <p:sp>
          <p:nvSpPr>
            <p:cNvPr name="Freeform 20" id="20"/>
            <p:cNvSpPr/>
            <p:nvPr/>
          </p:nvSpPr>
          <p:spPr>
            <a:xfrm flipH="false" flipV="false" rot="-10800000">
              <a:off x="0" y="0"/>
              <a:ext cx="2791708" cy="3664534"/>
            </a:xfrm>
            <a:custGeom>
              <a:avLst/>
              <a:gdLst/>
              <a:ahLst/>
              <a:cxnLst/>
              <a:rect r="r" b="b" t="t" l="l"/>
              <a:pathLst>
                <a:path h="3664534" w="2791708">
                  <a:moveTo>
                    <a:pt x="0" y="0"/>
                  </a:moveTo>
                  <a:lnTo>
                    <a:pt x="2791708" y="0"/>
                  </a:lnTo>
                  <a:lnTo>
                    <a:pt x="2791708" y="3664534"/>
                  </a:lnTo>
                  <a:lnTo>
                    <a:pt x="0" y="36645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535749" y="827569"/>
              <a:ext cx="1864046" cy="1337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96"/>
                </a:lnSpc>
              </a:pPr>
              <a:r>
                <a:rPr lang="en-US" sz="6084" spc="596">
                  <a:solidFill>
                    <a:srgbClr val="FFFBF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59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6051573" y="2984154"/>
            <a:ext cx="1546875" cy="2030504"/>
            <a:chOff x="0" y="0"/>
            <a:chExt cx="2062500" cy="2707339"/>
          </a:xfrm>
        </p:grpSpPr>
        <p:sp>
          <p:nvSpPr>
            <p:cNvPr name="Freeform 23" id="23"/>
            <p:cNvSpPr/>
            <p:nvPr/>
          </p:nvSpPr>
          <p:spPr>
            <a:xfrm flipH="false" flipV="false" rot="-10800000">
              <a:off x="0" y="0"/>
              <a:ext cx="2062500" cy="2707339"/>
            </a:xfrm>
            <a:custGeom>
              <a:avLst/>
              <a:gdLst/>
              <a:ahLst/>
              <a:cxnLst/>
              <a:rect r="r" b="b" t="t" l="l"/>
              <a:pathLst>
                <a:path h="2707339" w="2062500">
                  <a:moveTo>
                    <a:pt x="0" y="0"/>
                  </a:moveTo>
                  <a:lnTo>
                    <a:pt x="2062500" y="0"/>
                  </a:lnTo>
                  <a:lnTo>
                    <a:pt x="2062500" y="2707339"/>
                  </a:lnTo>
                  <a:lnTo>
                    <a:pt x="0" y="2707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13477" y="567549"/>
              <a:ext cx="2049023" cy="945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987"/>
                </a:lnSpc>
              </a:pPr>
              <a:r>
                <a:rPr lang="en-US" sz="4338" spc="425">
                  <a:solidFill>
                    <a:srgbClr val="FFFBF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45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5391160" y="6169602"/>
            <a:ext cx="2880124" cy="2325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45 организации волонтёрской направленности с общим количеством участников 5505 человек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20279" y="6169602"/>
            <a:ext cx="2880124" cy="2325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24 организации волонтёрской направленности с общим количеством участников 1644 человек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462041" y="6169602"/>
            <a:ext cx="2880124" cy="2325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57 организации волонтёрской направленности с общим количеством участников 7702 человек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14550957" y="5181474"/>
            <a:ext cx="903062" cy="616652"/>
            <a:chOff x="0" y="0"/>
            <a:chExt cx="1354444" cy="924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354444" cy="924877"/>
            </a:xfrm>
            <a:custGeom>
              <a:avLst/>
              <a:gdLst/>
              <a:ahLst/>
              <a:cxnLst/>
              <a:rect r="r" b="b" t="t" l="l"/>
              <a:pathLst>
                <a:path h="924877" w="1354444">
                  <a:moveTo>
                    <a:pt x="677222" y="0"/>
                  </a:moveTo>
                  <a:cubicBezTo>
                    <a:pt x="303203" y="0"/>
                    <a:pt x="0" y="207041"/>
                    <a:pt x="0" y="462439"/>
                  </a:cubicBezTo>
                  <a:cubicBezTo>
                    <a:pt x="0" y="717836"/>
                    <a:pt x="303203" y="924877"/>
                    <a:pt x="677222" y="924877"/>
                  </a:cubicBezTo>
                  <a:cubicBezTo>
                    <a:pt x="1051241" y="924877"/>
                    <a:pt x="1354444" y="717836"/>
                    <a:pt x="1354444" y="462439"/>
                  </a:cubicBezTo>
                  <a:cubicBezTo>
                    <a:pt x="1354444" y="207041"/>
                    <a:pt x="1051241" y="0"/>
                    <a:pt x="677222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126979" y="39082"/>
              <a:ext cx="1100486" cy="79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80"/>
                </a:lnSpc>
              </a:pPr>
              <a:r>
                <a:rPr lang="en-US" sz="1600">
                  <a:solidFill>
                    <a:srgbClr val="FFFFFF"/>
                  </a:solidFill>
                  <a:latin typeface="Heading Now 71-78"/>
                  <a:ea typeface="Heading Now 71-78"/>
                  <a:cs typeface="Heading Now 71-78"/>
                  <a:sym typeface="Heading Now 71-78"/>
                </a:rPr>
                <a:t>2024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694558" y="3436504"/>
            <a:ext cx="2131566" cy="1578154"/>
            <a:chOff x="0" y="0"/>
            <a:chExt cx="2842088" cy="2104205"/>
          </a:xfrm>
        </p:grpSpPr>
        <p:sp>
          <p:nvSpPr>
            <p:cNvPr name="Freeform 32" id="32"/>
            <p:cNvSpPr/>
            <p:nvPr/>
          </p:nvSpPr>
          <p:spPr>
            <a:xfrm flipH="false" flipV="false" rot="-10800000">
              <a:off x="619533" y="0"/>
              <a:ext cx="1603022" cy="2104205"/>
            </a:xfrm>
            <a:custGeom>
              <a:avLst/>
              <a:gdLst/>
              <a:ahLst/>
              <a:cxnLst/>
              <a:rect r="r" b="b" t="t" l="l"/>
              <a:pathLst>
                <a:path h="2104205" w="1603022">
                  <a:moveTo>
                    <a:pt x="0" y="0"/>
                  </a:moveTo>
                  <a:lnTo>
                    <a:pt x="1603022" y="0"/>
                  </a:lnTo>
                  <a:lnTo>
                    <a:pt x="1603022" y="2104205"/>
                  </a:lnTo>
                  <a:lnTo>
                    <a:pt x="0" y="2104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0" y="390028"/>
              <a:ext cx="2842088" cy="788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8"/>
                </a:lnSpc>
              </a:pPr>
              <a:r>
                <a:rPr lang="en-US" sz="3600" spc="352">
                  <a:solidFill>
                    <a:srgbClr val="FFFBF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24</a:t>
              </a: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13532790" y="6217227"/>
            <a:ext cx="2880124" cy="2325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73организации волонтёрской направленности с общим количеством участников 11372 человек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69132" y="2090172"/>
            <a:ext cx="9752965" cy="1192802"/>
            <a:chOff x="0" y="0"/>
            <a:chExt cx="13003953" cy="159040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1039521"/>
              <a:ext cx="13003953" cy="550881"/>
            </a:xfrm>
            <a:custGeom>
              <a:avLst/>
              <a:gdLst/>
              <a:ahLst/>
              <a:cxnLst/>
              <a:rect r="r" b="b" t="t" l="l"/>
              <a:pathLst>
                <a:path h="550881" w="13003953">
                  <a:moveTo>
                    <a:pt x="0" y="0"/>
                  </a:moveTo>
                  <a:lnTo>
                    <a:pt x="13003953" y="0"/>
                  </a:lnTo>
                  <a:lnTo>
                    <a:pt x="13003953" y="550882"/>
                  </a:lnTo>
                  <a:lnTo>
                    <a:pt x="0" y="55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1219" r="0" b="-74993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2813391" cy="1039521"/>
              <a:chOff x="0" y="0"/>
              <a:chExt cx="3682024" cy="298714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682024" cy="298714"/>
              </a:xfrm>
              <a:custGeom>
                <a:avLst/>
                <a:gdLst/>
                <a:ahLst/>
                <a:cxnLst/>
                <a:rect r="r" b="b" t="t" l="l"/>
                <a:pathLst>
                  <a:path h="298714" w="3682024">
                    <a:moveTo>
                      <a:pt x="0" y="0"/>
                    </a:moveTo>
                    <a:lnTo>
                      <a:pt x="3682024" y="0"/>
                    </a:lnTo>
                    <a:lnTo>
                      <a:pt x="3682024" y="298714"/>
                    </a:lnTo>
                    <a:lnTo>
                      <a:pt x="0" y="298714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19050"/>
                <a:ext cx="3682024" cy="3177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ПОМОЩЬ ВЕТЕРАНАМ И ВЕТЕРАНСКИМ ОРГАНИЗАЦИЯМ</a:t>
                </a:r>
              </a:p>
            </p:txBody>
          </p:sp>
        </p:grpSp>
      </p:grpSp>
      <p:grpSp>
        <p:nvGrpSpPr>
          <p:cNvPr name="Group 8" id="8"/>
          <p:cNvGrpSpPr/>
          <p:nvPr/>
        </p:nvGrpSpPr>
        <p:grpSpPr>
          <a:xfrm rot="5400000">
            <a:off x="8510383" y="-7703777"/>
            <a:ext cx="1240266" cy="17322768"/>
            <a:chOff x="0" y="0"/>
            <a:chExt cx="326654" cy="45623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6654" cy="4562375"/>
            </a:xfrm>
            <a:custGeom>
              <a:avLst/>
              <a:gdLst/>
              <a:ahLst/>
              <a:cxnLst/>
              <a:rect r="r" b="b" t="t" l="l"/>
              <a:pathLst>
                <a:path h="4562375" w="326654">
                  <a:moveTo>
                    <a:pt x="0" y="0"/>
                  </a:moveTo>
                  <a:lnTo>
                    <a:pt x="326654" y="0"/>
                  </a:lnTo>
                  <a:lnTo>
                    <a:pt x="326654" y="4562375"/>
                  </a:lnTo>
                  <a:lnTo>
                    <a:pt x="0" y="4562375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326654" cy="4581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9132" y="473426"/>
            <a:ext cx="17322768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НАПРАВЛЕНИЯ ВОЛОНТЕРСКОЙ ДЕЯТЕЛЬНОСТИ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4751857" y="5334313"/>
            <a:ext cx="9752965" cy="1192802"/>
            <a:chOff x="0" y="0"/>
            <a:chExt cx="13003953" cy="159040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1039521"/>
              <a:ext cx="13003953" cy="550881"/>
            </a:xfrm>
            <a:custGeom>
              <a:avLst/>
              <a:gdLst/>
              <a:ahLst/>
              <a:cxnLst/>
              <a:rect r="r" b="b" t="t" l="l"/>
              <a:pathLst>
                <a:path h="550881" w="13003953">
                  <a:moveTo>
                    <a:pt x="0" y="0"/>
                  </a:moveTo>
                  <a:lnTo>
                    <a:pt x="13003953" y="0"/>
                  </a:lnTo>
                  <a:lnTo>
                    <a:pt x="13003953" y="550882"/>
                  </a:lnTo>
                  <a:lnTo>
                    <a:pt x="0" y="55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1219" r="0" b="-74993"/>
              </a:stretch>
            </a:blipFill>
          </p:spPr>
        </p:sp>
        <p:grpSp>
          <p:nvGrpSpPr>
            <p:cNvPr name="Group 14" id="14"/>
            <p:cNvGrpSpPr/>
            <p:nvPr/>
          </p:nvGrpSpPr>
          <p:grpSpPr>
            <a:xfrm rot="0">
              <a:off x="0" y="0"/>
              <a:ext cx="12813391" cy="1039521"/>
              <a:chOff x="0" y="0"/>
              <a:chExt cx="3682024" cy="298714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3682024" cy="298714"/>
              </a:xfrm>
              <a:custGeom>
                <a:avLst/>
                <a:gdLst/>
                <a:ahLst/>
                <a:cxnLst/>
                <a:rect r="r" b="b" t="t" l="l"/>
                <a:pathLst>
                  <a:path h="298714" w="3682024">
                    <a:moveTo>
                      <a:pt x="0" y="0"/>
                    </a:moveTo>
                    <a:lnTo>
                      <a:pt x="3682024" y="0"/>
                    </a:lnTo>
                    <a:lnTo>
                      <a:pt x="3682024" y="298714"/>
                    </a:lnTo>
                    <a:lnTo>
                      <a:pt x="0" y="298714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19050"/>
                <a:ext cx="3682024" cy="3177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ФЕДЕРАЛЬНЫЙ ПРОЕКТ «МЫВМЕСТЕ»</a:t>
                </a:r>
              </a:p>
            </p:txBody>
          </p:sp>
        </p:grpSp>
      </p:grpSp>
      <p:grpSp>
        <p:nvGrpSpPr>
          <p:cNvPr name="Group 17" id="17"/>
          <p:cNvGrpSpPr/>
          <p:nvPr/>
        </p:nvGrpSpPr>
        <p:grpSpPr>
          <a:xfrm rot="0">
            <a:off x="2544417" y="3712243"/>
            <a:ext cx="9752965" cy="1192802"/>
            <a:chOff x="0" y="0"/>
            <a:chExt cx="13003953" cy="159040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1039521"/>
              <a:ext cx="13003953" cy="550881"/>
            </a:xfrm>
            <a:custGeom>
              <a:avLst/>
              <a:gdLst/>
              <a:ahLst/>
              <a:cxnLst/>
              <a:rect r="r" b="b" t="t" l="l"/>
              <a:pathLst>
                <a:path h="550881" w="13003953">
                  <a:moveTo>
                    <a:pt x="0" y="0"/>
                  </a:moveTo>
                  <a:lnTo>
                    <a:pt x="13003953" y="0"/>
                  </a:lnTo>
                  <a:lnTo>
                    <a:pt x="13003953" y="550882"/>
                  </a:lnTo>
                  <a:lnTo>
                    <a:pt x="0" y="55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1219" r="0" b="-74993"/>
              </a:stretch>
            </a:blipFill>
          </p:spPr>
        </p:sp>
        <p:grpSp>
          <p:nvGrpSpPr>
            <p:cNvPr name="Group 19" id="19"/>
            <p:cNvGrpSpPr/>
            <p:nvPr/>
          </p:nvGrpSpPr>
          <p:grpSpPr>
            <a:xfrm rot="0">
              <a:off x="0" y="0"/>
              <a:ext cx="12813391" cy="1039521"/>
              <a:chOff x="0" y="0"/>
              <a:chExt cx="3682024" cy="298714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3682024" cy="298714"/>
              </a:xfrm>
              <a:custGeom>
                <a:avLst/>
                <a:gdLst/>
                <a:ahLst/>
                <a:cxnLst/>
                <a:rect r="r" b="b" t="t" l="l"/>
                <a:pathLst>
                  <a:path h="298714" w="3682024">
                    <a:moveTo>
                      <a:pt x="0" y="0"/>
                    </a:moveTo>
                    <a:lnTo>
                      <a:pt x="3682024" y="0"/>
                    </a:lnTo>
                    <a:lnTo>
                      <a:pt x="3682024" y="298714"/>
                    </a:lnTo>
                    <a:lnTo>
                      <a:pt x="0" y="298714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19050"/>
                <a:ext cx="3682024" cy="3177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«ВЕСЕННЯЯ НЕДЕЛЯ ДОБРА В Г. КОМСОМОЛЬСКЕ-НА-АМУРЕ».</a:t>
                </a:r>
              </a:p>
            </p:txBody>
          </p:sp>
        </p:grpSp>
      </p:grpSp>
      <p:grpSp>
        <p:nvGrpSpPr>
          <p:cNvPr name="Group 22" id="22"/>
          <p:cNvGrpSpPr/>
          <p:nvPr/>
        </p:nvGrpSpPr>
        <p:grpSpPr>
          <a:xfrm rot="0">
            <a:off x="6737093" y="6955740"/>
            <a:ext cx="9752965" cy="1192802"/>
            <a:chOff x="0" y="0"/>
            <a:chExt cx="13003953" cy="159040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1039521"/>
              <a:ext cx="13003953" cy="550881"/>
            </a:xfrm>
            <a:custGeom>
              <a:avLst/>
              <a:gdLst/>
              <a:ahLst/>
              <a:cxnLst/>
              <a:rect r="r" b="b" t="t" l="l"/>
              <a:pathLst>
                <a:path h="550881" w="13003953">
                  <a:moveTo>
                    <a:pt x="0" y="0"/>
                  </a:moveTo>
                  <a:lnTo>
                    <a:pt x="13003953" y="0"/>
                  </a:lnTo>
                  <a:lnTo>
                    <a:pt x="13003953" y="550882"/>
                  </a:lnTo>
                  <a:lnTo>
                    <a:pt x="0" y="55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1219" r="0" b="-74993"/>
              </a:stretch>
            </a:blipFill>
          </p:spPr>
        </p:sp>
        <p:grpSp>
          <p:nvGrpSpPr>
            <p:cNvPr name="Group 24" id="24"/>
            <p:cNvGrpSpPr/>
            <p:nvPr/>
          </p:nvGrpSpPr>
          <p:grpSpPr>
            <a:xfrm rot="0">
              <a:off x="0" y="0"/>
              <a:ext cx="12813391" cy="1129013"/>
              <a:chOff x="0" y="0"/>
              <a:chExt cx="3682024" cy="32443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3682024" cy="324430"/>
              </a:xfrm>
              <a:custGeom>
                <a:avLst/>
                <a:gdLst/>
                <a:ahLst/>
                <a:cxnLst/>
                <a:rect r="r" b="b" t="t" l="l"/>
                <a:pathLst>
                  <a:path h="324430" w="3682024">
                    <a:moveTo>
                      <a:pt x="0" y="0"/>
                    </a:moveTo>
                    <a:lnTo>
                      <a:pt x="3682024" y="0"/>
                    </a:lnTo>
                    <a:lnTo>
                      <a:pt x="3682024" y="324430"/>
                    </a:lnTo>
                    <a:lnTo>
                      <a:pt x="0" y="324430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19050"/>
                <a:ext cx="3682024" cy="3434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ФЕДЕРАЛЬНЫЙ ПРОЕКТ «ФОРМИРОВАНИЕ КОМФОРТНОЙ ГОРОДСКОЙ СРЕДЫ»</a:t>
                </a:r>
              </a:p>
            </p:txBody>
          </p:sp>
        </p:grpSp>
      </p:grpSp>
      <p:sp>
        <p:nvSpPr>
          <p:cNvPr name="Freeform 27" id="27"/>
          <p:cNvSpPr/>
          <p:nvPr/>
        </p:nvSpPr>
        <p:spPr>
          <a:xfrm flipH="false" flipV="false" rot="0">
            <a:off x="-1600051" y="5946953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7" y="0"/>
                </a:lnTo>
                <a:lnTo>
                  <a:pt x="7616557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8038935" y="8577167"/>
            <a:ext cx="9752965" cy="1192802"/>
            <a:chOff x="0" y="0"/>
            <a:chExt cx="13003953" cy="159040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1039521"/>
              <a:ext cx="13003953" cy="550881"/>
            </a:xfrm>
            <a:custGeom>
              <a:avLst/>
              <a:gdLst/>
              <a:ahLst/>
              <a:cxnLst/>
              <a:rect r="r" b="b" t="t" l="l"/>
              <a:pathLst>
                <a:path h="550881" w="13003953">
                  <a:moveTo>
                    <a:pt x="0" y="0"/>
                  </a:moveTo>
                  <a:lnTo>
                    <a:pt x="13003953" y="0"/>
                  </a:lnTo>
                  <a:lnTo>
                    <a:pt x="13003953" y="550882"/>
                  </a:lnTo>
                  <a:lnTo>
                    <a:pt x="0" y="55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1219" r="0" b="-74993"/>
              </a:stretch>
            </a:blipFill>
          </p:spPr>
        </p:sp>
        <p:grpSp>
          <p:nvGrpSpPr>
            <p:cNvPr name="Group 30" id="30"/>
            <p:cNvGrpSpPr/>
            <p:nvPr/>
          </p:nvGrpSpPr>
          <p:grpSpPr>
            <a:xfrm rot="0">
              <a:off x="0" y="0"/>
              <a:ext cx="12813391" cy="1039521"/>
              <a:chOff x="0" y="0"/>
              <a:chExt cx="3682024" cy="298714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3682024" cy="298714"/>
              </a:xfrm>
              <a:custGeom>
                <a:avLst/>
                <a:gdLst/>
                <a:ahLst/>
                <a:cxnLst/>
                <a:rect r="r" b="b" t="t" l="l"/>
                <a:pathLst>
                  <a:path h="298714" w="3682024">
                    <a:moveTo>
                      <a:pt x="0" y="0"/>
                    </a:moveTo>
                    <a:lnTo>
                      <a:pt x="3682024" y="0"/>
                    </a:lnTo>
                    <a:lnTo>
                      <a:pt x="3682024" y="298714"/>
                    </a:lnTo>
                    <a:lnTo>
                      <a:pt x="0" y="298714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19050"/>
                <a:ext cx="3682024" cy="3177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«СОБЫТИЙНОЕ ВОЛОНТЁРСТВО». </a:t>
                </a: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69132" y="2090172"/>
            <a:ext cx="9752965" cy="1192802"/>
            <a:chOff x="0" y="0"/>
            <a:chExt cx="13003953" cy="159040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1039521"/>
              <a:ext cx="13003953" cy="550881"/>
            </a:xfrm>
            <a:custGeom>
              <a:avLst/>
              <a:gdLst/>
              <a:ahLst/>
              <a:cxnLst/>
              <a:rect r="r" b="b" t="t" l="l"/>
              <a:pathLst>
                <a:path h="550881" w="13003953">
                  <a:moveTo>
                    <a:pt x="0" y="0"/>
                  </a:moveTo>
                  <a:lnTo>
                    <a:pt x="13003953" y="0"/>
                  </a:lnTo>
                  <a:lnTo>
                    <a:pt x="13003953" y="550882"/>
                  </a:lnTo>
                  <a:lnTo>
                    <a:pt x="0" y="55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1219" r="0" b="-74993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2813391" cy="1039521"/>
              <a:chOff x="0" y="0"/>
              <a:chExt cx="3682024" cy="298714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682024" cy="298714"/>
              </a:xfrm>
              <a:custGeom>
                <a:avLst/>
                <a:gdLst/>
                <a:ahLst/>
                <a:cxnLst/>
                <a:rect r="r" b="b" t="t" l="l"/>
                <a:pathLst>
                  <a:path h="298714" w="3682024">
                    <a:moveTo>
                      <a:pt x="0" y="0"/>
                    </a:moveTo>
                    <a:lnTo>
                      <a:pt x="3682024" y="0"/>
                    </a:lnTo>
                    <a:lnTo>
                      <a:pt x="3682024" y="298714"/>
                    </a:lnTo>
                    <a:lnTo>
                      <a:pt x="0" y="298714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19050"/>
                <a:ext cx="3682024" cy="3177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ФЕДЕРАЛЬНЫЙ ПРОЕКТ «ДАРИ ЕДУ»</a:t>
                </a:r>
              </a:p>
            </p:txBody>
          </p:sp>
        </p:grpSp>
      </p:grpSp>
      <p:grpSp>
        <p:nvGrpSpPr>
          <p:cNvPr name="Group 8" id="8"/>
          <p:cNvGrpSpPr/>
          <p:nvPr/>
        </p:nvGrpSpPr>
        <p:grpSpPr>
          <a:xfrm rot="5400000">
            <a:off x="8510383" y="-7703777"/>
            <a:ext cx="1240266" cy="17322768"/>
            <a:chOff x="0" y="0"/>
            <a:chExt cx="326654" cy="45623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6654" cy="4562375"/>
            </a:xfrm>
            <a:custGeom>
              <a:avLst/>
              <a:gdLst/>
              <a:ahLst/>
              <a:cxnLst/>
              <a:rect r="r" b="b" t="t" l="l"/>
              <a:pathLst>
                <a:path h="4562375" w="326654">
                  <a:moveTo>
                    <a:pt x="0" y="0"/>
                  </a:moveTo>
                  <a:lnTo>
                    <a:pt x="326654" y="0"/>
                  </a:lnTo>
                  <a:lnTo>
                    <a:pt x="326654" y="4562375"/>
                  </a:lnTo>
                  <a:lnTo>
                    <a:pt x="0" y="4562375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326654" cy="4581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9132" y="473426"/>
            <a:ext cx="17322768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НАПРАВЛЕНИЯ ВОЛОНТЕРСКОЙ ДЕЯТЕЛЬНОСТИ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4751857" y="5334313"/>
            <a:ext cx="9752965" cy="1192802"/>
            <a:chOff x="0" y="0"/>
            <a:chExt cx="13003953" cy="159040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1039521"/>
              <a:ext cx="13003953" cy="550881"/>
            </a:xfrm>
            <a:custGeom>
              <a:avLst/>
              <a:gdLst/>
              <a:ahLst/>
              <a:cxnLst/>
              <a:rect r="r" b="b" t="t" l="l"/>
              <a:pathLst>
                <a:path h="550881" w="13003953">
                  <a:moveTo>
                    <a:pt x="0" y="0"/>
                  </a:moveTo>
                  <a:lnTo>
                    <a:pt x="13003953" y="0"/>
                  </a:lnTo>
                  <a:lnTo>
                    <a:pt x="13003953" y="550882"/>
                  </a:lnTo>
                  <a:lnTo>
                    <a:pt x="0" y="55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1219" r="0" b="-74993"/>
              </a:stretch>
            </a:blipFill>
          </p:spPr>
        </p:sp>
        <p:grpSp>
          <p:nvGrpSpPr>
            <p:cNvPr name="Group 14" id="14"/>
            <p:cNvGrpSpPr/>
            <p:nvPr/>
          </p:nvGrpSpPr>
          <p:grpSpPr>
            <a:xfrm rot="0">
              <a:off x="0" y="0"/>
              <a:ext cx="12813391" cy="1039521"/>
              <a:chOff x="0" y="0"/>
              <a:chExt cx="3682024" cy="298714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3682024" cy="298714"/>
              </a:xfrm>
              <a:custGeom>
                <a:avLst/>
                <a:gdLst/>
                <a:ahLst/>
                <a:cxnLst/>
                <a:rect r="r" b="b" t="t" l="l"/>
                <a:pathLst>
                  <a:path h="298714" w="3682024">
                    <a:moveTo>
                      <a:pt x="0" y="0"/>
                    </a:moveTo>
                    <a:lnTo>
                      <a:pt x="3682024" y="0"/>
                    </a:lnTo>
                    <a:lnTo>
                      <a:pt x="3682024" y="298714"/>
                    </a:lnTo>
                    <a:lnTo>
                      <a:pt x="0" y="298714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19050"/>
                <a:ext cx="3682024" cy="3177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«МЕДИАВОЛОНТЁРЫ»</a:t>
                </a:r>
              </a:p>
            </p:txBody>
          </p:sp>
        </p:grpSp>
      </p:grpSp>
      <p:grpSp>
        <p:nvGrpSpPr>
          <p:cNvPr name="Group 17" id="17"/>
          <p:cNvGrpSpPr/>
          <p:nvPr/>
        </p:nvGrpSpPr>
        <p:grpSpPr>
          <a:xfrm rot="0">
            <a:off x="2544417" y="3712243"/>
            <a:ext cx="9752965" cy="1192802"/>
            <a:chOff x="0" y="0"/>
            <a:chExt cx="13003953" cy="159040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1039521"/>
              <a:ext cx="13003953" cy="550881"/>
            </a:xfrm>
            <a:custGeom>
              <a:avLst/>
              <a:gdLst/>
              <a:ahLst/>
              <a:cxnLst/>
              <a:rect r="r" b="b" t="t" l="l"/>
              <a:pathLst>
                <a:path h="550881" w="13003953">
                  <a:moveTo>
                    <a:pt x="0" y="0"/>
                  </a:moveTo>
                  <a:lnTo>
                    <a:pt x="13003953" y="0"/>
                  </a:lnTo>
                  <a:lnTo>
                    <a:pt x="13003953" y="550882"/>
                  </a:lnTo>
                  <a:lnTo>
                    <a:pt x="0" y="55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1219" r="0" b="-74993"/>
              </a:stretch>
            </a:blipFill>
          </p:spPr>
        </p:sp>
        <p:grpSp>
          <p:nvGrpSpPr>
            <p:cNvPr name="Group 19" id="19"/>
            <p:cNvGrpSpPr/>
            <p:nvPr/>
          </p:nvGrpSpPr>
          <p:grpSpPr>
            <a:xfrm rot="0">
              <a:off x="0" y="0"/>
              <a:ext cx="12813391" cy="1039521"/>
              <a:chOff x="0" y="0"/>
              <a:chExt cx="3682024" cy="298714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3682024" cy="298714"/>
              </a:xfrm>
              <a:custGeom>
                <a:avLst/>
                <a:gdLst/>
                <a:ahLst/>
                <a:cxnLst/>
                <a:rect r="r" b="b" t="t" l="l"/>
                <a:pathLst>
                  <a:path h="298714" w="3682024">
                    <a:moveTo>
                      <a:pt x="0" y="0"/>
                    </a:moveTo>
                    <a:lnTo>
                      <a:pt x="3682024" y="0"/>
                    </a:lnTo>
                    <a:lnTo>
                      <a:pt x="3682024" y="298714"/>
                    </a:lnTo>
                    <a:lnTo>
                      <a:pt x="0" y="298714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19050"/>
                <a:ext cx="3682024" cy="3177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«ВОЛОНТЁРЫ КУЛЬТУРЫ»</a:t>
                </a:r>
              </a:p>
            </p:txBody>
          </p:sp>
        </p:grpSp>
      </p:grpSp>
      <p:grpSp>
        <p:nvGrpSpPr>
          <p:cNvPr name="Group 22" id="22"/>
          <p:cNvGrpSpPr/>
          <p:nvPr/>
        </p:nvGrpSpPr>
        <p:grpSpPr>
          <a:xfrm rot="0">
            <a:off x="6737093" y="6955740"/>
            <a:ext cx="9752965" cy="1192802"/>
            <a:chOff x="0" y="0"/>
            <a:chExt cx="13003953" cy="159040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1039521"/>
              <a:ext cx="13003953" cy="550881"/>
            </a:xfrm>
            <a:custGeom>
              <a:avLst/>
              <a:gdLst/>
              <a:ahLst/>
              <a:cxnLst/>
              <a:rect r="r" b="b" t="t" l="l"/>
              <a:pathLst>
                <a:path h="550881" w="13003953">
                  <a:moveTo>
                    <a:pt x="0" y="0"/>
                  </a:moveTo>
                  <a:lnTo>
                    <a:pt x="13003953" y="0"/>
                  </a:lnTo>
                  <a:lnTo>
                    <a:pt x="13003953" y="550882"/>
                  </a:lnTo>
                  <a:lnTo>
                    <a:pt x="0" y="55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1219" r="0" b="-74993"/>
              </a:stretch>
            </a:blipFill>
          </p:spPr>
        </p:sp>
        <p:grpSp>
          <p:nvGrpSpPr>
            <p:cNvPr name="Group 24" id="24"/>
            <p:cNvGrpSpPr/>
            <p:nvPr/>
          </p:nvGrpSpPr>
          <p:grpSpPr>
            <a:xfrm rot="0">
              <a:off x="0" y="0"/>
              <a:ext cx="12813391" cy="1039521"/>
              <a:chOff x="0" y="0"/>
              <a:chExt cx="3682024" cy="298714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3682024" cy="298714"/>
              </a:xfrm>
              <a:custGeom>
                <a:avLst/>
                <a:gdLst/>
                <a:ahLst/>
                <a:cxnLst/>
                <a:rect r="r" b="b" t="t" l="l"/>
                <a:pathLst>
                  <a:path h="298714" w="3682024">
                    <a:moveTo>
                      <a:pt x="0" y="0"/>
                    </a:moveTo>
                    <a:lnTo>
                      <a:pt x="3682024" y="0"/>
                    </a:lnTo>
                    <a:lnTo>
                      <a:pt x="3682024" y="298714"/>
                    </a:lnTo>
                    <a:lnTo>
                      <a:pt x="0" y="298714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19050"/>
                <a:ext cx="3682024" cy="3177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«ВОЛОНТЁРЫ ПАВОДКА»</a:t>
                </a:r>
              </a:p>
            </p:txBody>
          </p:sp>
        </p:grpSp>
      </p:grpSp>
      <p:sp>
        <p:nvSpPr>
          <p:cNvPr name="Freeform 27" id="27"/>
          <p:cNvSpPr/>
          <p:nvPr/>
        </p:nvSpPr>
        <p:spPr>
          <a:xfrm flipH="false" flipV="false" rot="0">
            <a:off x="-1600051" y="5946953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7" y="0"/>
                </a:lnTo>
                <a:lnTo>
                  <a:pt x="7616557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8038935" y="8577167"/>
            <a:ext cx="9752965" cy="1192802"/>
            <a:chOff x="0" y="0"/>
            <a:chExt cx="13003953" cy="159040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1039521"/>
              <a:ext cx="13003953" cy="550881"/>
            </a:xfrm>
            <a:custGeom>
              <a:avLst/>
              <a:gdLst/>
              <a:ahLst/>
              <a:cxnLst/>
              <a:rect r="r" b="b" t="t" l="l"/>
              <a:pathLst>
                <a:path h="550881" w="13003953">
                  <a:moveTo>
                    <a:pt x="0" y="0"/>
                  </a:moveTo>
                  <a:lnTo>
                    <a:pt x="13003953" y="0"/>
                  </a:lnTo>
                  <a:lnTo>
                    <a:pt x="13003953" y="550882"/>
                  </a:lnTo>
                  <a:lnTo>
                    <a:pt x="0" y="55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1219" r="0" b="-74993"/>
              </a:stretch>
            </a:blipFill>
          </p:spPr>
        </p:sp>
        <p:grpSp>
          <p:nvGrpSpPr>
            <p:cNvPr name="Group 30" id="30"/>
            <p:cNvGrpSpPr/>
            <p:nvPr/>
          </p:nvGrpSpPr>
          <p:grpSpPr>
            <a:xfrm rot="0">
              <a:off x="0" y="0"/>
              <a:ext cx="12813391" cy="1039521"/>
              <a:chOff x="0" y="0"/>
              <a:chExt cx="3682024" cy="298714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3682024" cy="298714"/>
              </a:xfrm>
              <a:custGeom>
                <a:avLst/>
                <a:gdLst/>
                <a:ahLst/>
                <a:cxnLst/>
                <a:rect r="r" b="b" t="t" l="l"/>
                <a:pathLst>
                  <a:path h="298714" w="3682024">
                    <a:moveTo>
                      <a:pt x="0" y="0"/>
                    </a:moveTo>
                    <a:lnTo>
                      <a:pt x="3682024" y="0"/>
                    </a:lnTo>
                    <a:lnTo>
                      <a:pt x="3682024" y="298714"/>
                    </a:lnTo>
                    <a:lnTo>
                      <a:pt x="0" y="298714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19050"/>
                <a:ext cx="3682024" cy="3177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«ЭКОВОЛОНТЁРСТВО»</a:t>
                </a: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59214" y="6620282"/>
            <a:ext cx="3474003" cy="1015992"/>
            <a:chOff x="0" y="0"/>
            <a:chExt cx="914964" cy="26758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14964" cy="267586"/>
            </a:xfrm>
            <a:custGeom>
              <a:avLst/>
              <a:gdLst/>
              <a:ahLst/>
              <a:cxnLst/>
              <a:rect r="r" b="b" t="t" l="l"/>
              <a:pathLst>
                <a:path h="267586" w="914964">
                  <a:moveTo>
                    <a:pt x="0" y="0"/>
                  </a:moveTo>
                  <a:lnTo>
                    <a:pt x="914964" y="0"/>
                  </a:lnTo>
                  <a:lnTo>
                    <a:pt x="914964" y="267586"/>
                  </a:lnTo>
                  <a:lnTo>
                    <a:pt x="0" y="267586"/>
                  </a:lnTo>
                  <a:close/>
                </a:path>
              </a:pathLst>
            </a:custGeom>
            <a:solidFill>
              <a:srgbClr val="72717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914964" cy="315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424"/>
                </a:lnSpc>
                <a:spcBef>
                  <a:spcPct val="0"/>
                </a:spcBef>
              </a:pPr>
              <a:r>
                <a:rPr lang="en-US" sz="2481" spc="24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охват более 1000 ветеранов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62387" y="258000"/>
            <a:ext cx="17441912" cy="2107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83"/>
              </a:lnSpc>
            </a:pPr>
            <a:r>
              <a:rPr lang="en-US" sz="6147" spc="325">
                <a:solidFill>
                  <a:srgbClr val="231F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ПОМОЩЬ ВЕТЕРАНАМ И ВЕТЕРАНСКИМ ОРГАНИЗАЦИЯМ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176364">
            <a:off x="-2135417" y="8151845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7" y="0"/>
                </a:lnTo>
                <a:lnTo>
                  <a:pt x="7616557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917887" y="-1743543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7" y="0"/>
                </a:lnTo>
                <a:lnTo>
                  <a:pt x="7616557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0859558" y="4847147"/>
            <a:ext cx="6944741" cy="5115959"/>
            <a:chOff x="0" y="0"/>
            <a:chExt cx="19050000" cy="14033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7"/>
              <a:stretch>
                <a:fillRect l="-3899" t="0" r="-3899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8"/>
              <a:stretch>
                <a:fillRect l="0" t="-226" r="0" b="-226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659214" y="2591757"/>
            <a:ext cx="10562787" cy="3764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74"/>
              </a:lnSpc>
              <a:spcBef>
                <a:spcPct val="0"/>
              </a:spcBef>
            </a:pPr>
            <a:r>
              <a:rPr lang="en-US" sz="2010" spc="197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Ежегодно волонтерскими отрядами, отрядами организуются акции «Ветеран живет рядом», «Нет забытым могилам». «Как живешь ветеран?», «Внук на час» и другие. Например, участники добровольческого движения совета молодёжи завода «Амурсталь» в рамках Дня Победы и Всероссийской акции «Весенняя неделя добра» оказывают безвозмездную бытовую помощь одиноким ветеранам, которые входят в состав совета ветеранов завода «Амурсталь» (участники Великой Отечественной войны). Активисты волонтёрского отряда «МОСТ» МОУ ЦДО «Дзёмги» в течение года по заявкам оказывают помощь по хозяйственной части (собирают мусор во дворе, моют окна и т.д.) одиноким ветеранам.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2343942"/>
            <a:chOff x="0" y="0"/>
            <a:chExt cx="4816593" cy="6173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617334"/>
            </a:xfrm>
            <a:custGeom>
              <a:avLst/>
              <a:gdLst/>
              <a:ahLst/>
              <a:cxnLst/>
              <a:rect r="r" b="b" t="t" l="l"/>
              <a:pathLst>
                <a:path h="61733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617334"/>
                  </a:lnTo>
                  <a:lnTo>
                    <a:pt x="0" y="617334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816593" cy="6363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451022" y="-5471555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3354966" y="-3442596"/>
            <a:ext cx="6709932" cy="6885191"/>
          </a:xfrm>
          <a:custGeom>
            <a:avLst/>
            <a:gdLst/>
            <a:ahLst/>
            <a:cxnLst/>
            <a:rect r="r" b="b" t="t" l="l"/>
            <a:pathLst>
              <a:path h="6885191" w="6709932">
                <a:moveTo>
                  <a:pt x="0" y="0"/>
                </a:moveTo>
                <a:lnTo>
                  <a:pt x="6709932" y="0"/>
                </a:lnTo>
                <a:lnTo>
                  <a:pt x="6709932" y="6885192"/>
                </a:lnTo>
                <a:lnTo>
                  <a:pt x="0" y="68851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163000" y="3442596"/>
            <a:ext cx="4473739" cy="636748"/>
            <a:chOff x="0" y="0"/>
            <a:chExt cx="1178269" cy="16770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78269" cy="167703"/>
            </a:xfrm>
            <a:custGeom>
              <a:avLst/>
              <a:gdLst/>
              <a:ahLst/>
              <a:cxnLst/>
              <a:rect r="r" b="b" t="t" l="l"/>
              <a:pathLst>
                <a:path h="167703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1178269" cy="2248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893475" y="3510391"/>
            <a:ext cx="9034431" cy="2808103"/>
            <a:chOff x="0" y="0"/>
            <a:chExt cx="1744696" cy="5422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44696" cy="542290"/>
            </a:xfrm>
            <a:custGeom>
              <a:avLst/>
              <a:gdLst/>
              <a:ahLst/>
              <a:cxnLst/>
              <a:rect r="r" b="b" t="t" l="l"/>
              <a:pathLst>
                <a:path h="542290" w="1744696">
                  <a:moveTo>
                    <a:pt x="0" y="0"/>
                  </a:moveTo>
                  <a:lnTo>
                    <a:pt x="1744696" y="0"/>
                  </a:lnTo>
                  <a:lnTo>
                    <a:pt x="1744696" y="542290"/>
                  </a:lnTo>
                  <a:lnTo>
                    <a:pt x="0" y="5422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744696" cy="5613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410691" y="6504266"/>
            <a:ext cx="4517216" cy="636748"/>
            <a:chOff x="0" y="0"/>
            <a:chExt cx="1189719" cy="16770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89719" cy="167703"/>
            </a:xfrm>
            <a:custGeom>
              <a:avLst/>
              <a:gdLst/>
              <a:ahLst/>
              <a:cxnLst/>
              <a:rect r="r" b="b" t="t" l="l"/>
              <a:pathLst>
                <a:path h="167703" w="1189719">
                  <a:moveTo>
                    <a:pt x="0" y="0"/>
                  </a:moveTo>
                  <a:lnTo>
                    <a:pt x="1189719" y="0"/>
                  </a:lnTo>
                  <a:lnTo>
                    <a:pt x="118971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189719" cy="2248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179166" y="6572062"/>
            <a:ext cx="9034431" cy="2808103"/>
            <a:chOff x="0" y="0"/>
            <a:chExt cx="1744696" cy="5422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744696" cy="542290"/>
            </a:xfrm>
            <a:custGeom>
              <a:avLst/>
              <a:gdLst/>
              <a:ahLst/>
              <a:cxnLst/>
              <a:rect r="r" b="b" t="t" l="l"/>
              <a:pathLst>
                <a:path h="542290" w="1744696">
                  <a:moveTo>
                    <a:pt x="0" y="0"/>
                  </a:moveTo>
                  <a:lnTo>
                    <a:pt x="1744696" y="0"/>
                  </a:lnTo>
                  <a:lnTo>
                    <a:pt x="1744696" y="542290"/>
                  </a:lnTo>
                  <a:lnTo>
                    <a:pt x="0" y="5422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1744696" cy="5613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На сегодняшний день общее количество постоянных волонтёров в отрядах «Благо» и «МОСТ» составляет – 112 человек. Деятельность отрядов позволяет привлекать молодежь к различным видам социальных акций и событиям города.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163000" y="4079343"/>
            <a:ext cx="4473739" cy="2239151"/>
            <a:chOff x="0" y="0"/>
            <a:chExt cx="812800" cy="40681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406815"/>
            </a:xfrm>
            <a:custGeom>
              <a:avLst/>
              <a:gdLst/>
              <a:ahLst/>
              <a:cxnLst/>
              <a:rect r="r" b="b" t="t" l="l"/>
              <a:pathLst>
                <a:path h="40681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406815"/>
                  </a:lnTo>
                  <a:lnTo>
                    <a:pt x="0" y="406815"/>
                  </a:lnTo>
                  <a:close/>
                </a:path>
              </a:pathLst>
            </a:custGeom>
            <a:blipFill>
              <a:blip r:embed="rId5"/>
              <a:stretch>
                <a:fillRect l="0" t="-39908" r="0" b="-39908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261980" y="169530"/>
            <a:ext cx="17341627" cy="1919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70"/>
              </a:lnSpc>
            </a:pPr>
            <a:r>
              <a:rPr lang="en-US" sz="5630" spc="55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«ВЕСЕННЯЯ НЕДЕЛЯ ДОБРА </a:t>
            </a:r>
          </a:p>
          <a:p>
            <a:pPr algn="ctr">
              <a:lnSpc>
                <a:spcPts val="7770"/>
              </a:lnSpc>
            </a:pPr>
            <a:r>
              <a:rPr lang="en-US" sz="5630" spc="55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В Г. КОМСОМОЛЬСКЕ-НА-АМУРЕ».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191649" y="3823513"/>
            <a:ext cx="8438084" cy="2162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 2024 году было проведено  46 акций (мероприятия для детей-сирот, помощь ветеранам, мероприятия для инвалидов, сбор помощи для животных ЗООСПАСС и «Питон», сбор гуманитарной помощи для ЛНР и ДНР и другое), общее количество участников акций достигает 3000 чел.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1454168" y="7141014"/>
            <a:ext cx="4473739" cy="2239151"/>
            <a:chOff x="0" y="0"/>
            <a:chExt cx="812800" cy="40681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406815"/>
            </a:xfrm>
            <a:custGeom>
              <a:avLst/>
              <a:gdLst/>
              <a:ahLst/>
              <a:cxnLst/>
              <a:rect r="r" b="b" t="t" l="l"/>
              <a:pathLst>
                <a:path h="40681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406815"/>
                  </a:lnTo>
                  <a:lnTo>
                    <a:pt x="0" y="406815"/>
                  </a:lnTo>
                  <a:close/>
                </a:path>
              </a:pathLst>
            </a:custGeom>
            <a:blipFill>
              <a:blip r:embed="rId6"/>
              <a:stretch>
                <a:fillRect l="0" t="-24923" r="0" b="-24923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2717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343302" y="-10576440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9963" y="373920"/>
            <a:ext cx="17275396" cy="1005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80"/>
              </a:lnSpc>
            </a:pPr>
            <a:r>
              <a:rPr lang="en-US" sz="6000" spc="588" u="sng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6000" spc="588" u="sng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Федеральный проект «МыВместе»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590294" y="-8763068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145673" y="6126453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145673" y="6328549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2660566" y="2582002"/>
            <a:ext cx="5184793" cy="3930301"/>
            <a:chOff x="0" y="0"/>
            <a:chExt cx="6913057" cy="5240401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6913057" cy="1530626"/>
              <a:chOff x="0" y="0"/>
              <a:chExt cx="1365542" cy="302346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365542" cy="302346"/>
              </a:xfrm>
              <a:custGeom>
                <a:avLst/>
                <a:gdLst/>
                <a:ahLst/>
                <a:cxnLst/>
                <a:rect r="r" b="b" t="t" l="l"/>
                <a:pathLst>
                  <a:path h="302346" w="1365542">
                    <a:moveTo>
                      <a:pt x="0" y="0"/>
                    </a:moveTo>
                    <a:lnTo>
                      <a:pt x="1365542" y="0"/>
                    </a:lnTo>
                    <a:lnTo>
                      <a:pt x="1365542" y="302346"/>
                    </a:lnTo>
                    <a:lnTo>
                      <a:pt x="0" y="302346"/>
                    </a:lnTo>
                    <a:close/>
                  </a:path>
                </a:pathLst>
              </a:custGeom>
              <a:solidFill>
                <a:srgbClr val="363636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28575"/>
                <a:ext cx="1365542" cy="3309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49"/>
                  </a:lnSpc>
                </a:pPr>
                <a:r>
                  <a:rPr lang="en-US" sz="2499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2499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общий вес отправленных товаров около 17 тонн</a:t>
                </a: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0" y="1530626"/>
              <a:ext cx="6913057" cy="3709775"/>
            </a:xfrm>
            <a:custGeom>
              <a:avLst/>
              <a:gdLst/>
              <a:ahLst/>
              <a:cxnLst/>
              <a:rect r="r" b="b" t="t" l="l"/>
              <a:pathLst>
                <a:path h="3709775" w="6913057">
                  <a:moveTo>
                    <a:pt x="0" y="0"/>
                  </a:moveTo>
                  <a:lnTo>
                    <a:pt x="6913057" y="0"/>
                  </a:lnTo>
                  <a:lnTo>
                    <a:pt x="6913057" y="3709775"/>
                  </a:lnTo>
                  <a:lnTo>
                    <a:pt x="0" y="3709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31682" t="-166417" r="-392208" b="0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403723" y="2469429"/>
            <a:ext cx="5488064" cy="4042874"/>
            <a:chOff x="0" y="0"/>
            <a:chExt cx="19050000" cy="140335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9"/>
              <a:stretch>
                <a:fillRect l="0" t="-27442" r="0" b="-27442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10"/>
              <a:stretch>
                <a:fillRect l="0" t="-226" r="0" b="-226"/>
              </a:stretch>
            </a:blip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443212" y="5679193"/>
            <a:ext cx="5788508" cy="4264201"/>
            <a:chOff x="0" y="0"/>
            <a:chExt cx="19050000" cy="140335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11"/>
              <a:stretch>
                <a:fillRect l="-3911" t="0" r="-3911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10"/>
              <a:stretch>
                <a:fillRect l="0" t="-226" r="0" b="-226"/>
              </a:stretch>
            </a:blip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6246595" y="3553868"/>
            <a:ext cx="4015974" cy="2958434"/>
            <a:chOff x="0" y="0"/>
            <a:chExt cx="19050000" cy="140335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12"/>
              <a:stretch>
                <a:fillRect l="0" t="-25767" r="0" b="-25767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10"/>
              <a:stretch>
                <a:fillRect l="0" t="-226" r="0" b="-226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2755886" y="1614719"/>
            <a:ext cx="12776228" cy="162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сбор гуманитарной помощи </a:t>
            </a:r>
          </a:p>
          <a:p>
            <a:pPr algn="ctr">
              <a:lnSpc>
                <a:spcPts val="6580"/>
              </a:lnSpc>
            </a:pPr>
            <a:r>
              <a:rPr lang="en-US" sz="47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ЛНР и ДНР </a:t>
            </a:r>
          </a:p>
        </p:txBody>
      </p: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7817486" y="6971389"/>
            <a:ext cx="4034395" cy="2972005"/>
            <a:chOff x="0" y="0"/>
            <a:chExt cx="19050000" cy="140335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13"/>
              <a:stretch>
                <a:fillRect l="-4216" t="0" r="-4216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10"/>
              <a:stretch>
                <a:fillRect l="0" t="-226" r="0" b="-226"/>
              </a:stretch>
            </a:blipFill>
          </p:spPr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11851882" y="5871805"/>
            <a:ext cx="5993478" cy="4415195"/>
            <a:chOff x="0" y="0"/>
            <a:chExt cx="19050000" cy="140335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14"/>
              <a:stretch>
                <a:fillRect l="0" t="-2201" r="0" b="-2201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10"/>
              <a:stretch>
                <a:fillRect l="0" t="-226" r="0" b="-226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2717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347049" y="-12693369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2" y="0"/>
                </a:lnTo>
                <a:lnTo>
                  <a:pt x="15841852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9963" y="373920"/>
            <a:ext cx="17275396" cy="1005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80"/>
              </a:lnSpc>
            </a:pPr>
            <a:r>
              <a:rPr lang="en-US" sz="6000" spc="588" u="sng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6000" spc="588" u="sng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Федеральный проект «МыВместе»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590294" y="-8763068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145673" y="6126453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145673" y="6328549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69963" y="3562264"/>
            <a:ext cx="5184793" cy="4363568"/>
            <a:chOff x="0" y="0"/>
            <a:chExt cx="6913057" cy="5818090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6913057" cy="2108315"/>
              <a:chOff x="0" y="0"/>
              <a:chExt cx="1365542" cy="416457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365542" cy="416457"/>
              </a:xfrm>
              <a:custGeom>
                <a:avLst/>
                <a:gdLst/>
                <a:ahLst/>
                <a:cxnLst/>
                <a:rect r="r" b="b" t="t" l="l"/>
                <a:pathLst>
                  <a:path h="416457" w="1365542">
                    <a:moveTo>
                      <a:pt x="0" y="0"/>
                    </a:moveTo>
                    <a:lnTo>
                      <a:pt x="1365542" y="0"/>
                    </a:lnTo>
                    <a:lnTo>
                      <a:pt x="1365542" y="416457"/>
                    </a:lnTo>
                    <a:lnTo>
                      <a:pt x="0" y="416457"/>
                    </a:lnTo>
                    <a:close/>
                  </a:path>
                </a:pathLst>
              </a:custGeom>
              <a:solidFill>
                <a:srgbClr val="363636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19050"/>
                <a:ext cx="1365542" cy="4355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FFFFFF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сбор гуманитарной помощи для мобилизованных граждан </a:t>
                </a:r>
              </a:p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FFFFFF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( более 10 тонн)</a:t>
                </a: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0" y="2108315"/>
              <a:ext cx="6913057" cy="3709775"/>
            </a:xfrm>
            <a:custGeom>
              <a:avLst/>
              <a:gdLst/>
              <a:ahLst/>
              <a:cxnLst/>
              <a:rect r="r" b="b" t="t" l="l"/>
              <a:pathLst>
                <a:path h="3709775" w="6913057">
                  <a:moveTo>
                    <a:pt x="0" y="0"/>
                  </a:moveTo>
                  <a:lnTo>
                    <a:pt x="6913057" y="0"/>
                  </a:lnTo>
                  <a:lnTo>
                    <a:pt x="6913057" y="3709775"/>
                  </a:lnTo>
                  <a:lnTo>
                    <a:pt x="0" y="3709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31682" t="-166417" r="-39220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664365" y="3562264"/>
            <a:ext cx="5184793" cy="4352991"/>
            <a:chOff x="0" y="0"/>
            <a:chExt cx="6913057" cy="5803988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6913057" cy="2094213"/>
              <a:chOff x="0" y="0"/>
              <a:chExt cx="1365542" cy="413672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365542" cy="413672"/>
              </a:xfrm>
              <a:custGeom>
                <a:avLst/>
                <a:gdLst/>
                <a:ahLst/>
                <a:cxnLst/>
                <a:rect r="r" b="b" t="t" l="l"/>
                <a:pathLst>
                  <a:path h="413672" w="1365542">
                    <a:moveTo>
                      <a:pt x="0" y="0"/>
                    </a:moveTo>
                    <a:lnTo>
                      <a:pt x="1365542" y="0"/>
                    </a:lnTo>
                    <a:lnTo>
                      <a:pt x="1365542" y="413672"/>
                    </a:lnTo>
                    <a:lnTo>
                      <a:pt x="0" y="413672"/>
                    </a:lnTo>
                    <a:close/>
                  </a:path>
                </a:pathLst>
              </a:custGeom>
              <a:solidFill>
                <a:srgbClr val="363636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19050"/>
                <a:ext cx="1365542" cy="432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FFFFFF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помощь в быту семьям мобилизованных граждан  (пилят и рубят дрова зимой, помогают на огороде летом)</a:t>
                </a: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0" y="2094213"/>
              <a:ext cx="6913057" cy="3709775"/>
            </a:xfrm>
            <a:custGeom>
              <a:avLst/>
              <a:gdLst/>
              <a:ahLst/>
              <a:cxnLst/>
              <a:rect r="r" b="b" t="t" l="l"/>
              <a:pathLst>
                <a:path h="3709775" w="6913057">
                  <a:moveTo>
                    <a:pt x="0" y="0"/>
                  </a:moveTo>
                  <a:lnTo>
                    <a:pt x="6913057" y="0"/>
                  </a:lnTo>
                  <a:lnTo>
                    <a:pt x="6913057" y="3709775"/>
                  </a:lnTo>
                  <a:lnTo>
                    <a:pt x="0" y="3709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31682" t="-166417" r="-392208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6103383" y="3562264"/>
            <a:ext cx="6208557" cy="1581236"/>
            <a:chOff x="0" y="0"/>
            <a:chExt cx="1635176" cy="41645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635176" cy="416457"/>
            </a:xfrm>
            <a:custGeom>
              <a:avLst/>
              <a:gdLst/>
              <a:ahLst/>
              <a:cxnLst/>
              <a:rect r="r" b="b" t="t" l="l"/>
              <a:pathLst>
                <a:path h="416457" w="1635176">
                  <a:moveTo>
                    <a:pt x="0" y="0"/>
                  </a:moveTo>
                  <a:lnTo>
                    <a:pt x="1635176" y="0"/>
                  </a:lnTo>
                  <a:lnTo>
                    <a:pt x="1635176" y="416457"/>
                  </a:lnTo>
                  <a:lnTo>
                    <a:pt x="0" y="416457"/>
                  </a:lnTo>
                  <a:close/>
                </a:path>
              </a:pathLst>
            </a:custGeom>
            <a:solidFill>
              <a:srgbClr val="363636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1635176" cy="4355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организация новогодних мероприятий для детей, мобилизованных граждан.  Погрузка  подарков, проведение утренников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6103383" y="5143500"/>
            <a:ext cx="6208557" cy="2782331"/>
          </a:xfrm>
          <a:custGeom>
            <a:avLst/>
            <a:gdLst/>
            <a:ahLst/>
            <a:cxnLst/>
            <a:rect r="r" b="b" t="t" l="l"/>
            <a:pathLst>
              <a:path h="2782331" w="6208557">
                <a:moveTo>
                  <a:pt x="0" y="0"/>
                </a:moveTo>
                <a:lnTo>
                  <a:pt x="6208557" y="0"/>
                </a:lnTo>
                <a:lnTo>
                  <a:pt x="6208557" y="2782331"/>
                </a:lnTo>
                <a:lnTo>
                  <a:pt x="0" y="27823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85234" t="-166417" r="-319290" b="0"/>
            </a:stretch>
          </a:blipFill>
        </p:spPr>
      </p: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335720" y="5557784"/>
            <a:ext cx="3653280" cy="4278980"/>
            <a:chOff x="0" y="0"/>
            <a:chExt cx="4597400" cy="5384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350520" y="69850"/>
              <a:ext cx="4161790" cy="4737100"/>
            </a:xfrm>
            <a:custGeom>
              <a:avLst/>
              <a:gdLst/>
              <a:ahLst/>
              <a:cxnLst/>
              <a:rect r="r" b="b" t="t" l="l"/>
              <a:pathLst>
                <a:path h="4737100" w="4161790">
                  <a:moveTo>
                    <a:pt x="4149090" y="327660"/>
                  </a:moveTo>
                  <a:lnTo>
                    <a:pt x="398780" y="1270"/>
                  </a:lnTo>
                  <a:cubicBezTo>
                    <a:pt x="391160" y="0"/>
                    <a:pt x="384810" y="6350"/>
                    <a:pt x="383540" y="13970"/>
                  </a:cubicBezTo>
                  <a:lnTo>
                    <a:pt x="1270" y="4395470"/>
                  </a:lnTo>
                  <a:cubicBezTo>
                    <a:pt x="0" y="4403090"/>
                    <a:pt x="6350" y="4409440"/>
                    <a:pt x="13970" y="4409440"/>
                  </a:cubicBezTo>
                  <a:lnTo>
                    <a:pt x="3764280" y="4735830"/>
                  </a:lnTo>
                  <a:cubicBezTo>
                    <a:pt x="3771900" y="4737100"/>
                    <a:pt x="3778250" y="4730750"/>
                    <a:pt x="3779520" y="4723130"/>
                  </a:cubicBezTo>
                  <a:lnTo>
                    <a:pt x="4161790" y="341630"/>
                  </a:lnTo>
                  <a:cubicBezTo>
                    <a:pt x="4161790" y="335280"/>
                    <a:pt x="4156710" y="328930"/>
                    <a:pt x="4149090" y="327660"/>
                  </a:cubicBezTo>
                  <a:close/>
                  <a:moveTo>
                    <a:pt x="3934460" y="529590"/>
                  </a:moveTo>
                  <a:lnTo>
                    <a:pt x="3652520" y="3763010"/>
                  </a:lnTo>
                  <a:cubicBezTo>
                    <a:pt x="3651250" y="3770630"/>
                    <a:pt x="3644900" y="3775710"/>
                    <a:pt x="3638550" y="3775710"/>
                  </a:cubicBezTo>
                  <a:lnTo>
                    <a:pt x="269240" y="3482340"/>
                  </a:lnTo>
                  <a:cubicBezTo>
                    <a:pt x="261620" y="3481070"/>
                    <a:pt x="256540" y="3474720"/>
                    <a:pt x="256540" y="3468370"/>
                  </a:cubicBezTo>
                  <a:lnTo>
                    <a:pt x="538480" y="233680"/>
                  </a:lnTo>
                  <a:cubicBezTo>
                    <a:pt x="539750" y="226060"/>
                    <a:pt x="546100" y="220980"/>
                    <a:pt x="553720" y="220980"/>
                  </a:cubicBezTo>
                  <a:lnTo>
                    <a:pt x="3921760" y="514350"/>
                  </a:lnTo>
                  <a:cubicBezTo>
                    <a:pt x="3929380" y="515620"/>
                    <a:pt x="3934460" y="521970"/>
                    <a:pt x="3934460" y="52959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605790" y="289560"/>
              <a:ext cx="3679190" cy="3557270"/>
            </a:xfrm>
            <a:custGeom>
              <a:avLst/>
              <a:gdLst/>
              <a:ahLst/>
              <a:cxnLst/>
              <a:rect r="r" b="b" t="t" l="l"/>
              <a:pathLst>
                <a:path h="3557270" w="3679190">
                  <a:moveTo>
                    <a:pt x="3666490" y="294640"/>
                  </a:moveTo>
                  <a:lnTo>
                    <a:pt x="297180" y="1270"/>
                  </a:lnTo>
                  <a:cubicBezTo>
                    <a:pt x="289560" y="0"/>
                    <a:pt x="283210" y="6350"/>
                    <a:pt x="281940" y="13970"/>
                  </a:cubicBezTo>
                  <a:lnTo>
                    <a:pt x="1270" y="3247390"/>
                  </a:lnTo>
                  <a:cubicBezTo>
                    <a:pt x="0" y="3255010"/>
                    <a:pt x="6350" y="3261360"/>
                    <a:pt x="13970" y="3262630"/>
                  </a:cubicBezTo>
                  <a:lnTo>
                    <a:pt x="3382010" y="3556000"/>
                  </a:lnTo>
                  <a:cubicBezTo>
                    <a:pt x="3389630" y="3557270"/>
                    <a:pt x="3395980" y="3550920"/>
                    <a:pt x="3397250" y="3543300"/>
                  </a:cubicBezTo>
                  <a:lnTo>
                    <a:pt x="3679190" y="309880"/>
                  </a:lnTo>
                  <a:cubicBezTo>
                    <a:pt x="3679190" y="302260"/>
                    <a:pt x="3674110" y="295910"/>
                    <a:pt x="3666490" y="294640"/>
                  </a:cubicBezTo>
                  <a:close/>
                </a:path>
              </a:pathLst>
            </a:custGeom>
            <a:blipFill>
              <a:blip r:embed="rId9"/>
              <a:stretch>
                <a:fillRect l="-22623" t="0" r="-22623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877570" y="289560"/>
              <a:ext cx="3407410" cy="3554730"/>
            </a:xfrm>
            <a:custGeom>
              <a:avLst/>
              <a:gdLst/>
              <a:ahLst/>
              <a:cxnLst/>
              <a:rect r="r" b="b" t="t" l="l"/>
              <a:pathLst>
                <a:path h="3554730" w="3407410">
                  <a:moveTo>
                    <a:pt x="3407410" y="304800"/>
                  </a:moveTo>
                  <a:cubicBezTo>
                    <a:pt x="3407410" y="304800"/>
                    <a:pt x="3406140" y="297180"/>
                    <a:pt x="3395980" y="294640"/>
                  </a:cubicBezTo>
                  <a:lnTo>
                    <a:pt x="3394710" y="294640"/>
                  </a:lnTo>
                  <a:lnTo>
                    <a:pt x="3383280" y="293370"/>
                  </a:lnTo>
                  <a:lnTo>
                    <a:pt x="15240" y="0"/>
                  </a:lnTo>
                  <a:cubicBezTo>
                    <a:pt x="8890" y="0"/>
                    <a:pt x="1270" y="1270"/>
                    <a:pt x="0" y="8890"/>
                  </a:cubicBezTo>
                  <a:lnTo>
                    <a:pt x="1270" y="15240"/>
                  </a:lnTo>
                  <a:cubicBezTo>
                    <a:pt x="3810" y="12700"/>
                    <a:pt x="8890" y="10160"/>
                    <a:pt x="13970" y="10160"/>
                  </a:cubicBezTo>
                  <a:lnTo>
                    <a:pt x="3393440" y="304800"/>
                  </a:lnTo>
                  <a:lnTo>
                    <a:pt x="3398520" y="304800"/>
                  </a:lnTo>
                  <a:lnTo>
                    <a:pt x="3116580" y="3543300"/>
                  </a:lnTo>
                  <a:cubicBezTo>
                    <a:pt x="3116580" y="3548380"/>
                    <a:pt x="3114040" y="3552190"/>
                    <a:pt x="3110230" y="3554730"/>
                  </a:cubicBezTo>
                  <a:lnTo>
                    <a:pt x="3114040" y="3554730"/>
                  </a:lnTo>
                  <a:cubicBezTo>
                    <a:pt x="3120390" y="3554730"/>
                    <a:pt x="3126740" y="3550920"/>
                    <a:pt x="3126740" y="3544570"/>
                  </a:cubicBezTo>
                  <a:lnTo>
                    <a:pt x="3407410" y="30480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353060" y="4452620"/>
              <a:ext cx="3789680" cy="356870"/>
            </a:xfrm>
            <a:custGeom>
              <a:avLst/>
              <a:gdLst/>
              <a:ahLst/>
              <a:cxnLst/>
              <a:rect r="r" b="b" t="t" l="l"/>
              <a:pathLst>
                <a:path h="356870" w="3789680">
                  <a:moveTo>
                    <a:pt x="15240" y="15240"/>
                  </a:moveTo>
                  <a:cubicBezTo>
                    <a:pt x="7620" y="13970"/>
                    <a:pt x="2540" y="7620"/>
                    <a:pt x="2540" y="0"/>
                  </a:cubicBezTo>
                  <a:lnTo>
                    <a:pt x="1270" y="13970"/>
                  </a:lnTo>
                  <a:cubicBezTo>
                    <a:pt x="0" y="21590"/>
                    <a:pt x="6350" y="27940"/>
                    <a:pt x="13970" y="29210"/>
                  </a:cubicBezTo>
                  <a:lnTo>
                    <a:pt x="3780790" y="356870"/>
                  </a:lnTo>
                  <a:cubicBezTo>
                    <a:pt x="3784600" y="356870"/>
                    <a:pt x="3787140" y="355600"/>
                    <a:pt x="3789680" y="354330"/>
                  </a:cubicBezTo>
                  <a:lnTo>
                    <a:pt x="3775710" y="342900"/>
                  </a:lnTo>
                  <a:lnTo>
                    <a:pt x="15240" y="1524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353060" y="74930"/>
              <a:ext cx="396240" cy="4408170"/>
            </a:xfrm>
            <a:custGeom>
              <a:avLst/>
              <a:gdLst/>
              <a:ahLst/>
              <a:cxnLst/>
              <a:rect r="r" b="b" t="t" l="l"/>
              <a:pathLst>
                <a:path h="4408170" w="396240">
                  <a:moveTo>
                    <a:pt x="13970" y="4392930"/>
                  </a:moveTo>
                  <a:lnTo>
                    <a:pt x="396240" y="8890"/>
                  </a:lnTo>
                  <a:lnTo>
                    <a:pt x="387350" y="0"/>
                  </a:lnTo>
                  <a:cubicBezTo>
                    <a:pt x="384810" y="1270"/>
                    <a:pt x="383540" y="5080"/>
                    <a:pt x="382270" y="8890"/>
                  </a:cubicBezTo>
                  <a:lnTo>
                    <a:pt x="1270" y="4391660"/>
                  </a:lnTo>
                  <a:cubicBezTo>
                    <a:pt x="0" y="4399280"/>
                    <a:pt x="6350" y="4405630"/>
                    <a:pt x="13970" y="4406900"/>
                  </a:cubicBezTo>
                  <a:lnTo>
                    <a:pt x="27940" y="4408170"/>
                  </a:lnTo>
                  <a:cubicBezTo>
                    <a:pt x="19050" y="4406900"/>
                    <a:pt x="13970" y="4400550"/>
                    <a:pt x="13970" y="4392930"/>
                  </a:cubicBez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591820" y="292100"/>
              <a:ext cx="297180" cy="3260090"/>
            </a:xfrm>
            <a:custGeom>
              <a:avLst/>
              <a:gdLst/>
              <a:ahLst/>
              <a:cxnLst/>
              <a:rect r="r" b="b" t="t" l="l"/>
              <a:pathLst>
                <a:path h="3260090" w="297180">
                  <a:moveTo>
                    <a:pt x="15240" y="3244850"/>
                  </a:moveTo>
                  <a:lnTo>
                    <a:pt x="297180" y="11430"/>
                  </a:lnTo>
                  <a:lnTo>
                    <a:pt x="297180" y="8890"/>
                  </a:lnTo>
                  <a:lnTo>
                    <a:pt x="288290" y="0"/>
                  </a:lnTo>
                  <a:cubicBezTo>
                    <a:pt x="285750" y="2540"/>
                    <a:pt x="283210" y="5080"/>
                    <a:pt x="283210" y="10160"/>
                  </a:cubicBezTo>
                  <a:lnTo>
                    <a:pt x="1270" y="3243580"/>
                  </a:lnTo>
                  <a:cubicBezTo>
                    <a:pt x="0" y="3251200"/>
                    <a:pt x="6350" y="3257550"/>
                    <a:pt x="13970" y="3258820"/>
                  </a:cubicBezTo>
                  <a:lnTo>
                    <a:pt x="27940" y="3260090"/>
                  </a:lnTo>
                  <a:cubicBezTo>
                    <a:pt x="20320" y="3258820"/>
                    <a:pt x="13970" y="3252470"/>
                    <a:pt x="15240" y="32448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0" cy="0"/>
            </a:xfrm>
            <a:custGeom>
              <a:avLst/>
              <a:gdLst/>
              <a:ahLst/>
              <a:cxnLst/>
              <a:rect r="r" b="b" t="t" l="l"/>
              <a:pathLst>
                <a:path h="0" w="0"/>
              </a:pathLst>
            </a:custGeom>
            <a:solidFill>
              <a:srgbClr val="FFFFFF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593090" y="3526790"/>
              <a:ext cx="3404870" cy="322580"/>
            </a:xfrm>
            <a:custGeom>
              <a:avLst/>
              <a:gdLst/>
              <a:ahLst/>
              <a:cxnLst/>
              <a:rect r="r" b="b" t="t" l="l"/>
              <a:pathLst>
                <a:path h="322580" w="3404870">
                  <a:moveTo>
                    <a:pt x="3399790" y="308610"/>
                  </a:moveTo>
                  <a:lnTo>
                    <a:pt x="3395980" y="308610"/>
                  </a:lnTo>
                  <a:lnTo>
                    <a:pt x="15240" y="13970"/>
                  </a:lnTo>
                  <a:cubicBezTo>
                    <a:pt x="7620" y="12700"/>
                    <a:pt x="2540" y="6350"/>
                    <a:pt x="2540" y="0"/>
                  </a:cubicBezTo>
                  <a:lnTo>
                    <a:pt x="1270" y="13970"/>
                  </a:lnTo>
                  <a:cubicBezTo>
                    <a:pt x="0" y="21590"/>
                    <a:pt x="6350" y="27940"/>
                    <a:pt x="13970" y="29210"/>
                  </a:cubicBezTo>
                  <a:lnTo>
                    <a:pt x="3394710" y="322580"/>
                  </a:lnTo>
                  <a:cubicBezTo>
                    <a:pt x="3398520" y="322580"/>
                    <a:pt x="3402330" y="321310"/>
                    <a:pt x="3404870" y="318770"/>
                  </a:cubicBezTo>
                  <a:lnTo>
                    <a:pt x="3399790" y="3086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749300" y="80010"/>
              <a:ext cx="1270" cy="3810"/>
            </a:xfrm>
            <a:custGeom>
              <a:avLst/>
              <a:gdLst/>
              <a:ahLst/>
              <a:cxnLst/>
              <a:rect r="r" b="b" t="t" l="l"/>
              <a:pathLst>
                <a:path h="3810" w="1270">
                  <a:moveTo>
                    <a:pt x="0" y="3810"/>
                  </a:moveTo>
                  <a:lnTo>
                    <a:pt x="1270" y="0"/>
                  </a:lnTo>
                  <a:cubicBezTo>
                    <a:pt x="0" y="1270"/>
                    <a:pt x="0" y="2540"/>
                    <a:pt x="0" y="381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741680" y="71120"/>
              <a:ext cx="3789680" cy="355600"/>
            </a:xfrm>
            <a:custGeom>
              <a:avLst/>
              <a:gdLst/>
              <a:ahLst/>
              <a:cxnLst/>
              <a:rect r="r" b="b" t="t" l="l"/>
              <a:pathLst>
                <a:path h="355600" w="3789680">
                  <a:moveTo>
                    <a:pt x="3776980" y="327660"/>
                  </a:moveTo>
                  <a:lnTo>
                    <a:pt x="22860" y="1270"/>
                  </a:lnTo>
                  <a:lnTo>
                    <a:pt x="10160" y="0"/>
                  </a:lnTo>
                  <a:cubicBezTo>
                    <a:pt x="6350" y="0"/>
                    <a:pt x="2540" y="1270"/>
                    <a:pt x="0" y="3810"/>
                  </a:cubicBezTo>
                  <a:lnTo>
                    <a:pt x="7620" y="12700"/>
                  </a:lnTo>
                  <a:lnTo>
                    <a:pt x="8890" y="12700"/>
                  </a:lnTo>
                  <a:lnTo>
                    <a:pt x="3775710" y="340360"/>
                  </a:lnTo>
                  <a:cubicBezTo>
                    <a:pt x="3783330" y="341630"/>
                    <a:pt x="3788410" y="347980"/>
                    <a:pt x="3788410" y="355600"/>
                  </a:cubicBezTo>
                  <a:lnTo>
                    <a:pt x="3789680" y="341630"/>
                  </a:lnTo>
                  <a:cubicBezTo>
                    <a:pt x="3789680" y="335280"/>
                    <a:pt x="3784600" y="328930"/>
                    <a:pt x="3776980" y="3276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4130040" y="408940"/>
              <a:ext cx="400050" cy="4396740"/>
            </a:xfrm>
            <a:custGeom>
              <a:avLst/>
              <a:gdLst/>
              <a:ahLst/>
              <a:cxnLst/>
              <a:rect r="r" b="b" t="t" l="l"/>
              <a:pathLst>
                <a:path h="4396740" w="400050">
                  <a:moveTo>
                    <a:pt x="19050" y="4387850"/>
                  </a:moveTo>
                  <a:lnTo>
                    <a:pt x="400050" y="13970"/>
                  </a:lnTo>
                  <a:cubicBezTo>
                    <a:pt x="400050" y="13970"/>
                    <a:pt x="392430" y="5080"/>
                    <a:pt x="389890" y="2540"/>
                  </a:cubicBezTo>
                  <a:cubicBezTo>
                    <a:pt x="389890" y="2540"/>
                    <a:pt x="387350" y="0"/>
                    <a:pt x="382270" y="0"/>
                  </a:cubicBezTo>
                  <a:lnTo>
                    <a:pt x="0" y="4385310"/>
                  </a:lnTo>
                  <a:lnTo>
                    <a:pt x="13970" y="4396740"/>
                  </a:lnTo>
                  <a:cubicBezTo>
                    <a:pt x="16510" y="4395470"/>
                    <a:pt x="19050" y="4391660"/>
                    <a:pt x="19050" y="43878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78740" y="900430"/>
              <a:ext cx="3792220" cy="4425950"/>
            </a:xfrm>
            <a:custGeom>
              <a:avLst/>
              <a:gdLst/>
              <a:ahLst/>
              <a:cxnLst/>
              <a:rect r="r" b="b" t="t" l="l"/>
              <a:pathLst>
                <a:path h="4425950" w="3792220">
                  <a:moveTo>
                    <a:pt x="377825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4411980"/>
                  </a:lnTo>
                  <a:cubicBezTo>
                    <a:pt x="0" y="4419600"/>
                    <a:pt x="6350" y="4425950"/>
                    <a:pt x="13970" y="4425950"/>
                  </a:cubicBezTo>
                  <a:lnTo>
                    <a:pt x="3778250" y="4425950"/>
                  </a:lnTo>
                  <a:cubicBezTo>
                    <a:pt x="3785870" y="4425950"/>
                    <a:pt x="3792220" y="4419600"/>
                    <a:pt x="3792220" y="4411980"/>
                  </a:cubicBezTo>
                  <a:lnTo>
                    <a:pt x="3792220" y="12700"/>
                  </a:lnTo>
                  <a:cubicBezTo>
                    <a:pt x="3792220" y="5080"/>
                    <a:pt x="3785870" y="0"/>
                    <a:pt x="3778250" y="0"/>
                  </a:cubicBezTo>
                  <a:close/>
                  <a:moveTo>
                    <a:pt x="3582670" y="218440"/>
                  </a:moveTo>
                  <a:lnTo>
                    <a:pt x="3582670" y="3464560"/>
                  </a:lnTo>
                  <a:cubicBezTo>
                    <a:pt x="3582670" y="3472180"/>
                    <a:pt x="3576320" y="3478530"/>
                    <a:pt x="3568700" y="3478530"/>
                  </a:cubicBezTo>
                  <a:lnTo>
                    <a:pt x="186690" y="3478530"/>
                  </a:lnTo>
                  <a:cubicBezTo>
                    <a:pt x="179070" y="3478530"/>
                    <a:pt x="172720" y="3472180"/>
                    <a:pt x="172720" y="3464560"/>
                  </a:cubicBezTo>
                  <a:lnTo>
                    <a:pt x="172720" y="218440"/>
                  </a:lnTo>
                  <a:cubicBezTo>
                    <a:pt x="172720" y="210820"/>
                    <a:pt x="179070" y="204470"/>
                    <a:pt x="186690" y="204470"/>
                  </a:cubicBezTo>
                  <a:lnTo>
                    <a:pt x="3568700" y="204470"/>
                  </a:lnTo>
                  <a:cubicBezTo>
                    <a:pt x="3576320" y="204470"/>
                    <a:pt x="3582670" y="210820"/>
                    <a:pt x="3582670" y="21844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251460" y="1104900"/>
              <a:ext cx="3409950" cy="3274060"/>
            </a:xfrm>
            <a:custGeom>
              <a:avLst/>
              <a:gdLst/>
              <a:ahLst/>
              <a:cxnLst/>
              <a:rect r="r" b="b" t="t" l="l"/>
              <a:pathLst>
                <a:path h="3274060" w="3409950">
                  <a:moveTo>
                    <a:pt x="339598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3260090"/>
                  </a:lnTo>
                  <a:cubicBezTo>
                    <a:pt x="0" y="3267710"/>
                    <a:pt x="6350" y="3274060"/>
                    <a:pt x="13970" y="3274060"/>
                  </a:cubicBezTo>
                  <a:lnTo>
                    <a:pt x="3395980" y="3274060"/>
                  </a:lnTo>
                  <a:cubicBezTo>
                    <a:pt x="3403600" y="3274060"/>
                    <a:pt x="3409950" y="3267710"/>
                    <a:pt x="3409950" y="3260090"/>
                  </a:cubicBezTo>
                  <a:lnTo>
                    <a:pt x="3409950" y="13970"/>
                  </a:lnTo>
                  <a:cubicBezTo>
                    <a:pt x="3409950" y="6350"/>
                    <a:pt x="3403600" y="0"/>
                    <a:pt x="3395980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19469" r="0" b="-19469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240030" y="1106170"/>
              <a:ext cx="3421380" cy="3274060"/>
            </a:xfrm>
            <a:custGeom>
              <a:avLst/>
              <a:gdLst/>
              <a:ahLst/>
              <a:cxnLst/>
              <a:rect r="r" b="b" t="t" l="l"/>
              <a:pathLst>
                <a:path h="3274060" w="3421380">
                  <a:moveTo>
                    <a:pt x="3421380" y="8890"/>
                  </a:moveTo>
                  <a:cubicBezTo>
                    <a:pt x="3421380" y="8890"/>
                    <a:pt x="3418840" y="1270"/>
                    <a:pt x="3408680" y="0"/>
                  </a:cubicBezTo>
                  <a:lnTo>
                    <a:pt x="13970" y="0"/>
                  </a:lnTo>
                  <a:cubicBezTo>
                    <a:pt x="7620" y="0"/>
                    <a:pt x="0" y="2540"/>
                    <a:pt x="0" y="10160"/>
                  </a:cubicBezTo>
                  <a:lnTo>
                    <a:pt x="2540" y="16510"/>
                  </a:lnTo>
                  <a:cubicBezTo>
                    <a:pt x="5080" y="12700"/>
                    <a:pt x="10160" y="11430"/>
                    <a:pt x="13970" y="11430"/>
                  </a:cubicBezTo>
                  <a:lnTo>
                    <a:pt x="3411220" y="11430"/>
                  </a:lnTo>
                  <a:lnTo>
                    <a:pt x="3411220" y="3262630"/>
                  </a:lnTo>
                  <a:cubicBezTo>
                    <a:pt x="3411220" y="3267710"/>
                    <a:pt x="3408680" y="3271520"/>
                    <a:pt x="3406140" y="3274060"/>
                  </a:cubicBezTo>
                  <a:lnTo>
                    <a:pt x="3409950" y="3274060"/>
                  </a:lnTo>
                  <a:cubicBezTo>
                    <a:pt x="3416300" y="3274060"/>
                    <a:pt x="3421380" y="3268980"/>
                    <a:pt x="3421380" y="3262630"/>
                  </a:cubicBezTo>
                  <a:lnTo>
                    <a:pt x="3421380" y="889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81280" y="5299710"/>
              <a:ext cx="3804920" cy="27940"/>
            </a:xfrm>
            <a:custGeom>
              <a:avLst/>
              <a:gdLst/>
              <a:ahLst/>
              <a:cxnLst/>
              <a:rect r="r" b="b" t="t" l="l"/>
              <a:pathLst>
                <a:path h="27940" w="3804920">
                  <a:moveTo>
                    <a:pt x="13970" y="13970"/>
                  </a:moveTo>
                  <a:cubicBezTo>
                    <a:pt x="6350" y="13970"/>
                    <a:pt x="0" y="7620"/>
                    <a:pt x="0" y="0"/>
                  </a:cubicBezTo>
                  <a:lnTo>
                    <a:pt x="0" y="13970"/>
                  </a:lnTo>
                  <a:cubicBezTo>
                    <a:pt x="0" y="21590"/>
                    <a:pt x="6350" y="27940"/>
                    <a:pt x="13970" y="27940"/>
                  </a:cubicBezTo>
                  <a:lnTo>
                    <a:pt x="3796030" y="27940"/>
                  </a:lnTo>
                  <a:cubicBezTo>
                    <a:pt x="3799840" y="27940"/>
                    <a:pt x="3802380" y="26670"/>
                    <a:pt x="3804920" y="24130"/>
                  </a:cubicBezTo>
                  <a:lnTo>
                    <a:pt x="3790950" y="13970"/>
                  </a:lnTo>
                  <a:lnTo>
                    <a:pt x="13970" y="1397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81280" y="904240"/>
              <a:ext cx="27940" cy="4422140"/>
            </a:xfrm>
            <a:custGeom>
              <a:avLst/>
              <a:gdLst/>
              <a:ahLst/>
              <a:cxnLst/>
              <a:rect r="r" b="b" t="t" l="l"/>
              <a:pathLst>
                <a:path h="4422140" w="27940">
                  <a:moveTo>
                    <a:pt x="12700" y="4409440"/>
                  </a:moveTo>
                  <a:lnTo>
                    <a:pt x="12700" y="8890"/>
                  </a:lnTo>
                  <a:lnTo>
                    <a:pt x="3810" y="0"/>
                  </a:lnTo>
                  <a:cubicBezTo>
                    <a:pt x="1270" y="2540"/>
                    <a:pt x="0" y="5080"/>
                    <a:pt x="0" y="8890"/>
                  </a:cubicBezTo>
                  <a:lnTo>
                    <a:pt x="0" y="4408170"/>
                  </a:lnTo>
                  <a:cubicBezTo>
                    <a:pt x="0" y="4415790"/>
                    <a:pt x="6350" y="4422140"/>
                    <a:pt x="13970" y="4422140"/>
                  </a:cubicBezTo>
                  <a:lnTo>
                    <a:pt x="27940" y="4422140"/>
                  </a:lnTo>
                  <a:cubicBezTo>
                    <a:pt x="19050" y="4422140"/>
                    <a:pt x="12700" y="4415790"/>
                    <a:pt x="12700" y="4409440"/>
                  </a:cubicBez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238760" y="1108710"/>
              <a:ext cx="27940" cy="3270250"/>
            </a:xfrm>
            <a:custGeom>
              <a:avLst/>
              <a:gdLst/>
              <a:ahLst/>
              <a:cxnLst/>
              <a:rect r="r" b="b" t="t" l="l"/>
              <a:pathLst>
                <a:path h="3270250" w="27940">
                  <a:moveTo>
                    <a:pt x="12700" y="3256280"/>
                  </a:moveTo>
                  <a:lnTo>
                    <a:pt x="12700" y="7620"/>
                  </a:lnTo>
                  <a:lnTo>
                    <a:pt x="3810" y="0"/>
                  </a:lnTo>
                  <a:cubicBezTo>
                    <a:pt x="1270" y="2540"/>
                    <a:pt x="0" y="6350"/>
                    <a:pt x="0" y="10160"/>
                  </a:cubicBezTo>
                  <a:lnTo>
                    <a:pt x="0" y="3256280"/>
                  </a:lnTo>
                  <a:cubicBezTo>
                    <a:pt x="0" y="3263900"/>
                    <a:pt x="6350" y="3270250"/>
                    <a:pt x="13970" y="3270250"/>
                  </a:cubicBezTo>
                  <a:lnTo>
                    <a:pt x="27940" y="3270250"/>
                  </a:lnTo>
                  <a:cubicBezTo>
                    <a:pt x="19050" y="3270250"/>
                    <a:pt x="12700" y="3263900"/>
                    <a:pt x="12700" y="325628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0" cy="0"/>
            </a:xfrm>
            <a:custGeom>
              <a:avLst/>
              <a:gdLst/>
              <a:ahLst/>
              <a:cxnLst/>
              <a:rect r="r" b="b" t="t" l="l"/>
              <a:pathLst>
                <a:path h="0" w="0"/>
              </a:pathLst>
            </a:custGeom>
            <a:solidFill>
              <a:srgbClr val="FFFFFF"/>
            </a:solid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240030" y="4354830"/>
              <a:ext cx="3417570" cy="27940"/>
            </a:xfrm>
            <a:custGeom>
              <a:avLst/>
              <a:gdLst/>
              <a:ahLst/>
              <a:cxnLst/>
              <a:rect r="r" b="b" t="t" l="l"/>
              <a:pathLst>
                <a:path h="27940" w="3417570">
                  <a:moveTo>
                    <a:pt x="3411220" y="12700"/>
                  </a:moveTo>
                  <a:cubicBezTo>
                    <a:pt x="3409950" y="12700"/>
                    <a:pt x="3408680" y="13970"/>
                    <a:pt x="3407410" y="13970"/>
                  </a:cubicBezTo>
                  <a:lnTo>
                    <a:pt x="13970" y="13970"/>
                  </a:lnTo>
                  <a:cubicBezTo>
                    <a:pt x="6350" y="13970"/>
                    <a:pt x="0" y="7620"/>
                    <a:pt x="0" y="0"/>
                  </a:cubicBezTo>
                  <a:lnTo>
                    <a:pt x="0" y="13970"/>
                  </a:lnTo>
                  <a:cubicBezTo>
                    <a:pt x="0" y="21590"/>
                    <a:pt x="6350" y="27940"/>
                    <a:pt x="13970" y="27940"/>
                  </a:cubicBezTo>
                  <a:lnTo>
                    <a:pt x="3407410" y="27940"/>
                  </a:lnTo>
                  <a:cubicBezTo>
                    <a:pt x="3411220" y="27940"/>
                    <a:pt x="3415030" y="25400"/>
                    <a:pt x="3417570" y="22860"/>
                  </a:cubicBezTo>
                  <a:lnTo>
                    <a:pt x="3411220" y="127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93980" y="909320"/>
              <a:ext cx="1270" cy="3810"/>
            </a:xfrm>
            <a:custGeom>
              <a:avLst/>
              <a:gdLst/>
              <a:ahLst/>
              <a:cxnLst/>
              <a:rect r="r" b="b" t="t" l="l"/>
              <a:pathLst>
                <a:path h="3810" w="1270">
                  <a:moveTo>
                    <a:pt x="0" y="3810"/>
                  </a:moveTo>
                  <a:lnTo>
                    <a:pt x="1270" y="0"/>
                  </a:lnTo>
                  <a:cubicBezTo>
                    <a:pt x="0" y="1270"/>
                    <a:pt x="0" y="2540"/>
                    <a:pt x="0" y="381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85090" y="899160"/>
              <a:ext cx="3806190" cy="27940"/>
            </a:xfrm>
            <a:custGeom>
              <a:avLst/>
              <a:gdLst/>
              <a:ahLst/>
              <a:cxnLst/>
              <a:rect r="r" b="b" t="t" l="l"/>
              <a:pathLst>
                <a:path h="27940" w="3806190">
                  <a:moveTo>
                    <a:pt x="3790950" y="0"/>
                  </a:moveTo>
                  <a:lnTo>
                    <a:pt x="10160" y="0"/>
                  </a:lnTo>
                  <a:cubicBezTo>
                    <a:pt x="6350" y="0"/>
                    <a:pt x="2540" y="2540"/>
                    <a:pt x="0" y="5080"/>
                  </a:cubicBezTo>
                  <a:lnTo>
                    <a:pt x="8890" y="13970"/>
                  </a:lnTo>
                  <a:lnTo>
                    <a:pt x="3792220" y="13970"/>
                  </a:lnTo>
                  <a:cubicBezTo>
                    <a:pt x="3799840" y="13970"/>
                    <a:pt x="3806190" y="20320"/>
                    <a:pt x="3806190" y="27940"/>
                  </a:cubicBezTo>
                  <a:lnTo>
                    <a:pt x="3806190" y="13970"/>
                  </a:lnTo>
                  <a:cubicBezTo>
                    <a:pt x="3804920" y="6350"/>
                    <a:pt x="3798570" y="0"/>
                    <a:pt x="379095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3869690" y="910590"/>
              <a:ext cx="20320" cy="4413250"/>
            </a:xfrm>
            <a:custGeom>
              <a:avLst/>
              <a:gdLst/>
              <a:ahLst/>
              <a:cxnLst/>
              <a:rect r="r" b="b" t="t" l="l"/>
              <a:pathLst>
                <a:path h="4413250" w="20320">
                  <a:moveTo>
                    <a:pt x="20320" y="4401820"/>
                  </a:moveTo>
                  <a:lnTo>
                    <a:pt x="20320" y="12700"/>
                  </a:lnTo>
                  <a:cubicBezTo>
                    <a:pt x="20320" y="12700"/>
                    <a:pt x="11430" y="5080"/>
                    <a:pt x="8890" y="2540"/>
                  </a:cubicBezTo>
                  <a:cubicBezTo>
                    <a:pt x="8890" y="2540"/>
                    <a:pt x="6350" y="0"/>
                    <a:pt x="0" y="0"/>
                  </a:cubicBezTo>
                  <a:lnTo>
                    <a:pt x="0" y="4403090"/>
                  </a:lnTo>
                  <a:lnTo>
                    <a:pt x="15240" y="4413250"/>
                  </a:lnTo>
                  <a:cubicBezTo>
                    <a:pt x="19050" y="4410710"/>
                    <a:pt x="20320" y="4406900"/>
                    <a:pt x="20320" y="44018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4" id="44"/>
          <p:cNvGrpSpPr>
            <a:grpSpLocks noChangeAspect="true"/>
          </p:cNvGrpSpPr>
          <p:nvPr/>
        </p:nvGrpSpPr>
        <p:grpSpPr>
          <a:xfrm rot="0">
            <a:off x="7492393" y="5557784"/>
            <a:ext cx="3653280" cy="4278980"/>
            <a:chOff x="0" y="0"/>
            <a:chExt cx="4597400" cy="53848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350520" y="69850"/>
              <a:ext cx="4161790" cy="4737100"/>
            </a:xfrm>
            <a:custGeom>
              <a:avLst/>
              <a:gdLst/>
              <a:ahLst/>
              <a:cxnLst/>
              <a:rect r="r" b="b" t="t" l="l"/>
              <a:pathLst>
                <a:path h="4737100" w="4161790">
                  <a:moveTo>
                    <a:pt x="4149090" y="327660"/>
                  </a:moveTo>
                  <a:lnTo>
                    <a:pt x="398780" y="1270"/>
                  </a:lnTo>
                  <a:cubicBezTo>
                    <a:pt x="391160" y="0"/>
                    <a:pt x="384810" y="6350"/>
                    <a:pt x="383540" y="13970"/>
                  </a:cubicBezTo>
                  <a:lnTo>
                    <a:pt x="1270" y="4395470"/>
                  </a:lnTo>
                  <a:cubicBezTo>
                    <a:pt x="0" y="4403090"/>
                    <a:pt x="6350" y="4409440"/>
                    <a:pt x="13970" y="4409440"/>
                  </a:cubicBezTo>
                  <a:lnTo>
                    <a:pt x="3764280" y="4735830"/>
                  </a:lnTo>
                  <a:cubicBezTo>
                    <a:pt x="3771900" y="4737100"/>
                    <a:pt x="3778250" y="4730750"/>
                    <a:pt x="3779520" y="4723130"/>
                  </a:cubicBezTo>
                  <a:lnTo>
                    <a:pt x="4161790" y="341630"/>
                  </a:lnTo>
                  <a:cubicBezTo>
                    <a:pt x="4161790" y="335280"/>
                    <a:pt x="4156710" y="328930"/>
                    <a:pt x="4149090" y="327660"/>
                  </a:cubicBezTo>
                  <a:close/>
                  <a:moveTo>
                    <a:pt x="3934460" y="529590"/>
                  </a:moveTo>
                  <a:lnTo>
                    <a:pt x="3652520" y="3763010"/>
                  </a:lnTo>
                  <a:cubicBezTo>
                    <a:pt x="3651250" y="3770630"/>
                    <a:pt x="3644900" y="3775710"/>
                    <a:pt x="3638550" y="3775710"/>
                  </a:cubicBezTo>
                  <a:lnTo>
                    <a:pt x="269240" y="3482340"/>
                  </a:lnTo>
                  <a:cubicBezTo>
                    <a:pt x="261620" y="3481070"/>
                    <a:pt x="256540" y="3474720"/>
                    <a:pt x="256540" y="3468370"/>
                  </a:cubicBezTo>
                  <a:lnTo>
                    <a:pt x="538480" y="233680"/>
                  </a:lnTo>
                  <a:cubicBezTo>
                    <a:pt x="539750" y="226060"/>
                    <a:pt x="546100" y="220980"/>
                    <a:pt x="553720" y="220980"/>
                  </a:cubicBezTo>
                  <a:lnTo>
                    <a:pt x="3921760" y="514350"/>
                  </a:lnTo>
                  <a:cubicBezTo>
                    <a:pt x="3929380" y="515620"/>
                    <a:pt x="3934460" y="521970"/>
                    <a:pt x="3934460" y="52959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605790" y="289560"/>
              <a:ext cx="3679190" cy="3557270"/>
            </a:xfrm>
            <a:custGeom>
              <a:avLst/>
              <a:gdLst/>
              <a:ahLst/>
              <a:cxnLst/>
              <a:rect r="r" b="b" t="t" l="l"/>
              <a:pathLst>
                <a:path h="3557270" w="3679190">
                  <a:moveTo>
                    <a:pt x="3666490" y="294640"/>
                  </a:moveTo>
                  <a:lnTo>
                    <a:pt x="297180" y="1270"/>
                  </a:lnTo>
                  <a:cubicBezTo>
                    <a:pt x="289560" y="0"/>
                    <a:pt x="283210" y="6350"/>
                    <a:pt x="281940" y="13970"/>
                  </a:cubicBezTo>
                  <a:lnTo>
                    <a:pt x="1270" y="3247390"/>
                  </a:lnTo>
                  <a:cubicBezTo>
                    <a:pt x="0" y="3255010"/>
                    <a:pt x="6350" y="3261360"/>
                    <a:pt x="13970" y="3262630"/>
                  </a:cubicBezTo>
                  <a:lnTo>
                    <a:pt x="3382010" y="3556000"/>
                  </a:lnTo>
                  <a:cubicBezTo>
                    <a:pt x="3389630" y="3557270"/>
                    <a:pt x="3395980" y="3550920"/>
                    <a:pt x="3397250" y="3543300"/>
                  </a:cubicBezTo>
                  <a:lnTo>
                    <a:pt x="3679190" y="309880"/>
                  </a:lnTo>
                  <a:cubicBezTo>
                    <a:pt x="3679190" y="302260"/>
                    <a:pt x="3674110" y="295910"/>
                    <a:pt x="3666490" y="294640"/>
                  </a:cubicBezTo>
                  <a:close/>
                </a:path>
              </a:pathLst>
            </a:custGeom>
            <a:blipFill>
              <a:blip r:embed="rId11"/>
              <a:stretch>
                <a:fillRect l="0" t="-14461" r="0" b="-14461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877570" y="289560"/>
              <a:ext cx="3407410" cy="3554730"/>
            </a:xfrm>
            <a:custGeom>
              <a:avLst/>
              <a:gdLst/>
              <a:ahLst/>
              <a:cxnLst/>
              <a:rect r="r" b="b" t="t" l="l"/>
              <a:pathLst>
                <a:path h="3554730" w="3407410">
                  <a:moveTo>
                    <a:pt x="3407410" y="304800"/>
                  </a:moveTo>
                  <a:cubicBezTo>
                    <a:pt x="3407410" y="304800"/>
                    <a:pt x="3406140" y="297180"/>
                    <a:pt x="3395980" y="294640"/>
                  </a:cubicBezTo>
                  <a:lnTo>
                    <a:pt x="3394710" y="294640"/>
                  </a:lnTo>
                  <a:lnTo>
                    <a:pt x="3383280" y="293370"/>
                  </a:lnTo>
                  <a:lnTo>
                    <a:pt x="15240" y="0"/>
                  </a:lnTo>
                  <a:cubicBezTo>
                    <a:pt x="8890" y="0"/>
                    <a:pt x="1270" y="1270"/>
                    <a:pt x="0" y="8890"/>
                  </a:cubicBezTo>
                  <a:lnTo>
                    <a:pt x="1270" y="15240"/>
                  </a:lnTo>
                  <a:cubicBezTo>
                    <a:pt x="3810" y="12700"/>
                    <a:pt x="8890" y="10160"/>
                    <a:pt x="13970" y="10160"/>
                  </a:cubicBezTo>
                  <a:lnTo>
                    <a:pt x="3393440" y="304800"/>
                  </a:lnTo>
                  <a:lnTo>
                    <a:pt x="3398520" y="304800"/>
                  </a:lnTo>
                  <a:lnTo>
                    <a:pt x="3116580" y="3543300"/>
                  </a:lnTo>
                  <a:cubicBezTo>
                    <a:pt x="3116580" y="3548380"/>
                    <a:pt x="3114040" y="3552190"/>
                    <a:pt x="3110230" y="3554730"/>
                  </a:cubicBezTo>
                  <a:lnTo>
                    <a:pt x="3114040" y="3554730"/>
                  </a:lnTo>
                  <a:cubicBezTo>
                    <a:pt x="3120390" y="3554730"/>
                    <a:pt x="3126740" y="3550920"/>
                    <a:pt x="3126740" y="3544570"/>
                  </a:cubicBezTo>
                  <a:lnTo>
                    <a:pt x="3407410" y="30480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353060" y="4452620"/>
              <a:ext cx="3789680" cy="356870"/>
            </a:xfrm>
            <a:custGeom>
              <a:avLst/>
              <a:gdLst/>
              <a:ahLst/>
              <a:cxnLst/>
              <a:rect r="r" b="b" t="t" l="l"/>
              <a:pathLst>
                <a:path h="356870" w="3789680">
                  <a:moveTo>
                    <a:pt x="15240" y="15240"/>
                  </a:moveTo>
                  <a:cubicBezTo>
                    <a:pt x="7620" y="13970"/>
                    <a:pt x="2540" y="7620"/>
                    <a:pt x="2540" y="0"/>
                  </a:cubicBezTo>
                  <a:lnTo>
                    <a:pt x="1270" y="13970"/>
                  </a:lnTo>
                  <a:cubicBezTo>
                    <a:pt x="0" y="21590"/>
                    <a:pt x="6350" y="27940"/>
                    <a:pt x="13970" y="29210"/>
                  </a:cubicBezTo>
                  <a:lnTo>
                    <a:pt x="3780790" y="356870"/>
                  </a:lnTo>
                  <a:cubicBezTo>
                    <a:pt x="3784600" y="356870"/>
                    <a:pt x="3787140" y="355600"/>
                    <a:pt x="3789680" y="354330"/>
                  </a:cubicBezTo>
                  <a:lnTo>
                    <a:pt x="3775710" y="342900"/>
                  </a:lnTo>
                  <a:lnTo>
                    <a:pt x="15240" y="1524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353060" y="74930"/>
              <a:ext cx="396240" cy="4408170"/>
            </a:xfrm>
            <a:custGeom>
              <a:avLst/>
              <a:gdLst/>
              <a:ahLst/>
              <a:cxnLst/>
              <a:rect r="r" b="b" t="t" l="l"/>
              <a:pathLst>
                <a:path h="4408170" w="396240">
                  <a:moveTo>
                    <a:pt x="13970" y="4392930"/>
                  </a:moveTo>
                  <a:lnTo>
                    <a:pt x="396240" y="8890"/>
                  </a:lnTo>
                  <a:lnTo>
                    <a:pt x="387350" y="0"/>
                  </a:lnTo>
                  <a:cubicBezTo>
                    <a:pt x="384810" y="1270"/>
                    <a:pt x="383540" y="5080"/>
                    <a:pt x="382270" y="8890"/>
                  </a:cubicBezTo>
                  <a:lnTo>
                    <a:pt x="1270" y="4391660"/>
                  </a:lnTo>
                  <a:cubicBezTo>
                    <a:pt x="0" y="4399280"/>
                    <a:pt x="6350" y="4405630"/>
                    <a:pt x="13970" y="4406900"/>
                  </a:cubicBezTo>
                  <a:lnTo>
                    <a:pt x="27940" y="4408170"/>
                  </a:lnTo>
                  <a:cubicBezTo>
                    <a:pt x="19050" y="4406900"/>
                    <a:pt x="13970" y="4400550"/>
                    <a:pt x="13970" y="4392930"/>
                  </a:cubicBez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591820" y="292100"/>
              <a:ext cx="297180" cy="3260090"/>
            </a:xfrm>
            <a:custGeom>
              <a:avLst/>
              <a:gdLst/>
              <a:ahLst/>
              <a:cxnLst/>
              <a:rect r="r" b="b" t="t" l="l"/>
              <a:pathLst>
                <a:path h="3260090" w="297180">
                  <a:moveTo>
                    <a:pt x="15240" y="3244850"/>
                  </a:moveTo>
                  <a:lnTo>
                    <a:pt x="297180" y="11430"/>
                  </a:lnTo>
                  <a:lnTo>
                    <a:pt x="297180" y="8890"/>
                  </a:lnTo>
                  <a:lnTo>
                    <a:pt x="288290" y="0"/>
                  </a:lnTo>
                  <a:cubicBezTo>
                    <a:pt x="285750" y="2540"/>
                    <a:pt x="283210" y="5080"/>
                    <a:pt x="283210" y="10160"/>
                  </a:cubicBezTo>
                  <a:lnTo>
                    <a:pt x="1270" y="3243580"/>
                  </a:lnTo>
                  <a:cubicBezTo>
                    <a:pt x="0" y="3251200"/>
                    <a:pt x="6350" y="3257550"/>
                    <a:pt x="13970" y="3258820"/>
                  </a:cubicBezTo>
                  <a:lnTo>
                    <a:pt x="27940" y="3260090"/>
                  </a:lnTo>
                  <a:cubicBezTo>
                    <a:pt x="20320" y="3258820"/>
                    <a:pt x="13970" y="3252470"/>
                    <a:pt x="15240" y="32448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0" cy="0"/>
            </a:xfrm>
            <a:custGeom>
              <a:avLst/>
              <a:gdLst/>
              <a:ahLst/>
              <a:cxnLst/>
              <a:rect r="r" b="b" t="t" l="l"/>
              <a:pathLst>
                <a:path h="0" w="0"/>
              </a:pathLst>
            </a:custGeom>
            <a:solidFill>
              <a:srgbClr val="FFFFFF"/>
            </a:solidFill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593090" y="3526790"/>
              <a:ext cx="3404870" cy="322580"/>
            </a:xfrm>
            <a:custGeom>
              <a:avLst/>
              <a:gdLst/>
              <a:ahLst/>
              <a:cxnLst/>
              <a:rect r="r" b="b" t="t" l="l"/>
              <a:pathLst>
                <a:path h="322580" w="3404870">
                  <a:moveTo>
                    <a:pt x="3399790" y="308610"/>
                  </a:moveTo>
                  <a:lnTo>
                    <a:pt x="3395980" y="308610"/>
                  </a:lnTo>
                  <a:lnTo>
                    <a:pt x="15240" y="13970"/>
                  </a:lnTo>
                  <a:cubicBezTo>
                    <a:pt x="7620" y="12700"/>
                    <a:pt x="2540" y="6350"/>
                    <a:pt x="2540" y="0"/>
                  </a:cubicBezTo>
                  <a:lnTo>
                    <a:pt x="1270" y="13970"/>
                  </a:lnTo>
                  <a:cubicBezTo>
                    <a:pt x="0" y="21590"/>
                    <a:pt x="6350" y="27940"/>
                    <a:pt x="13970" y="29210"/>
                  </a:cubicBezTo>
                  <a:lnTo>
                    <a:pt x="3394710" y="322580"/>
                  </a:lnTo>
                  <a:cubicBezTo>
                    <a:pt x="3398520" y="322580"/>
                    <a:pt x="3402330" y="321310"/>
                    <a:pt x="3404870" y="318770"/>
                  </a:cubicBezTo>
                  <a:lnTo>
                    <a:pt x="3399790" y="3086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749300" y="80010"/>
              <a:ext cx="1270" cy="3810"/>
            </a:xfrm>
            <a:custGeom>
              <a:avLst/>
              <a:gdLst/>
              <a:ahLst/>
              <a:cxnLst/>
              <a:rect r="r" b="b" t="t" l="l"/>
              <a:pathLst>
                <a:path h="3810" w="1270">
                  <a:moveTo>
                    <a:pt x="0" y="3810"/>
                  </a:moveTo>
                  <a:lnTo>
                    <a:pt x="1270" y="0"/>
                  </a:lnTo>
                  <a:cubicBezTo>
                    <a:pt x="0" y="1270"/>
                    <a:pt x="0" y="2540"/>
                    <a:pt x="0" y="381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741680" y="71120"/>
              <a:ext cx="3789680" cy="355600"/>
            </a:xfrm>
            <a:custGeom>
              <a:avLst/>
              <a:gdLst/>
              <a:ahLst/>
              <a:cxnLst/>
              <a:rect r="r" b="b" t="t" l="l"/>
              <a:pathLst>
                <a:path h="355600" w="3789680">
                  <a:moveTo>
                    <a:pt x="3776980" y="327660"/>
                  </a:moveTo>
                  <a:lnTo>
                    <a:pt x="22860" y="1270"/>
                  </a:lnTo>
                  <a:lnTo>
                    <a:pt x="10160" y="0"/>
                  </a:lnTo>
                  <a:cubicBezTo>
                    <a:pt x="6350" y="0"/>
                    <a:pt x="2540" y="1270"/>
                    <a:pt x="0" y="3810"/>
                  </a:cubicBezTo>
                  <a:lnTo>
                    <a:pt x="7620" y="12700"/>
                  </a:lnTo>
                  <a:lnTo>
                    <a:pt x="8890" y="12700"/>
                  </a:lnTo>
                  <a:lnTo>
                    <a:pt x="3775710" y="340360"/>
                  </a:lnTo>
                  <a:cubicBezTo>
                    <a:pt x="3783330" y="341630"/>
                    <a:pt x="3788410" y="347980"/>
                    <a:pt x="3788410" y="355600"/>
                  </a:cubicBezTo>
                  <a:lnTo>
                    <a:pt x="3789680" y="341630"/>
                  </a:lnTo>
                  <a:cubicBezTo>
                    <a:pt x="3789680" y="335280"/>
                    <a:pt x="3784600" y="328930"/>
                    <a:pt x="3776980" y="3276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4130040" y="408940"/>
              <a:ext cx="400050" cy="4396740"/>
            </a:xfrm>
            <a:custGeom>
              <a:avLst/>
              <a:gdLst/>
              <a:ahLst/>
              <a:cxnLst/>
              <a:rect r="r" b="b" t="t" l="l"/>
              <a:pathLst>
                <a:path h="4396740" w="400050">
                  <a:moveTo>
                    <a:pt x="19050" y="4387850"/>
                  </a:moveTo>
                  <a:lnTo>
                    <a:pt x="400050" y="13970"/>
                  </a:lnTo>
                  <a:cubicBezTo>
                    <a:pt x="400050" y="13970"/>
                    <a:pt x="392430" y="5080"/>
                    <a:pt x="389890" y="2540"/>
                  </a:cubicBezTo>
                  <a:cubicBezTo>
                    <a:pt x="389890" y="2540"/>
                    <a:pt x="387350" y="0"/>
                    <a:pt x="382270" y="0"/>
                  </a:cubicBezTo>
                  <a:lnTo>
                    <a:pt x="0" y="4385310"/>
                  </a:lnTo>
                  <a:lnTo>
                    <a:pt x="13970" y="4396740"/>
                  </a:lnTo>
                  <a:cubicBezTo>
                    <a:pt x="16510" y="4395470"/>
                    <a:pt x="19050" y="4391660"/>
                    <a:pt x="19050" y="43878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6" id="56"/>
            <p:cNvSpPr/>
            <p:nvPr/>
          </p:nvSpPr>
          <p:spPr>
            <a:xfrm flipH="false" flipV="false" rot="0">
              <a:off x="78740" y="900430"/>
              <a:ext cx="3792220" cy="4425950"/>
            </a:xfrm>
            <a:custGeom>
              <a:avLst/>
              <a:gdLst/>
              <a:ahLst/>
              <a:cxnLst/>
              <a:rect r="r" b="b" t="t" l="l"/>
              <a:pathLst>
                <a:path h="4425950" w="3792220">
                  <a:moveTo>
                    <a:pt x="377825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4411980"/>
                  </a:lnTo>
                  <a:cubicBezTo>
                    <a:pt x="0" y="4419600"/>
                    <a:pt x="6350" y="4425950"/>
                    <a:pt x="13970" y="4425950"/>
                  </a:cubicBezTo>
                  <a:lnTo>
                    <a:pt x="3778250" y="4425950"/>
                  </a:lnTo>
                  <a:cubicBezTo>
                    <a:pt x="3785870" y="4425950"/>
                    <a:pt x="3792220" y="4419600"/>
                    <a:pt x="3792220" y="4411980"/>
                  </a:cubicBezTo>
                  <a:lnTo>
                    <a:pt x="3792220" y="12700"/>
                  </a:lnTo>
                  <a:cubicBezTo>
                    <a:pt x="3792220" y="5080"/>
                    <a:pt x="3785870" y="0"/>
                    <a:pt x="3778250" y="0"/>
                  </a:cubicBezTo>
                  <a:close/>
                  <a:moveTo>
                    <a:pt x="3582670" y="218440"/>
                  </a:moveTo>
                  <a:lnTo>
                    <a:pt x="3582670" y="3464560"/>
                  </a:lnTo>
                  <a:cubicBezTo>
                    <a:pt x="3582670" y="3472180"/>
                    <a:pt x="3576320" y="3478530"/>
                    <a:pt x="3568700" y="3478530"/>
                  </a:cubicBezTo>
                  <a:lnTo>
                    <a:pt x="186690" y="3478530"/>
                  </a:lnTo>
                  <a:cubicBezTo>
                    <a:pt x="179070" y="3478530"/>
                    <a:pt x="172720" y="3472180"/>
                    <a:pt x="172720" y="3464560"/>
                  </a:cubicBezTo>
                  <a:lnTo>
                    <a:pt x="172720" y="218440"/>
                  </a:lnTo>
                  <a:cubicBezTo>
                    <a:pt x="172720" y="210820"/>
                    <a:pt x="179070" y="204470"/>
                    <a:pt x="186690" y="204470"/>
                  </a:cubicBezTo>
                  <a:lnTo>
                    <a:pt x="3568700" y="204470"/>
                  </a:lnTo>
                  <a:cubicBezTo>
                    <a:pt x="3576320" y="204470"/>
                    <a:pt x="3582670" y="210820"/>
                    <a:pt x="3582670" y="21844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251460" y="1104900"/>
              <a:ext cx="3409950" cy="3274060"/>
            </a:xfrm>
            <a:custGeom>
              <a:avLst/>
              <a:gdLst/>
              <a:ahLst/>
              <a:cxnLst/>
              <a:rect r="r" b="b" t="t" l="l"/>
              <a:pathLst>
                <a:path h="3274060" w="3409950">
                  <a:moveTo>
                    <a:pt x="339598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3260090"/>
                  </a:lnTo>
                  <a:cubicBezTo>
                    <a:pt x="0" y="3267710"/>
                    <a:pt x="6350" y="3274060"/>
                    <a:pt x="13970" y="3274060"/>
                  </a:cubicBezTo>
                  <a:lnTo>
                    <a:pt x="3395980" y="3274060"/>
                  </a:lnTo>
                  <a:cubicBezTo>
                    <a:pt x="3403600" y="3274060"/>
                    <a:pt x="3409950" y="3267710"/>
                    <a:pt x="3409950" y="3260090"/>
                  </a:cubicBezTo>
                  <a:lnTo>
                    <a:pt x="3409950" y="13970"/>
                  </a:lnTo>
                  <a:cubicBezTo>
                    <a:pt x="3409950" y="6350"/>
                    <a:pt x="3403600" y="0"/>
                    <a:pt x="3395980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28041" r="0" b="-28041"/>
              </a:stretch>
            </a:blipFill>
          </p:spPr>
        </p:sp>
        <p:sp>
          <p:nvSpPr>
            <p:cNvPr name="Freeform 58" id="58"/>
            <p:cNvSpPr/>
            <p:nvPr/>
          </p:nvSpPr>
          <p:spPr>
            <a:xfrm flipH="false" flipV="false" rot="0">
              <a:off x="240030" y="1106170"/>
              <a:ext cx="3421380" cy="3274060"/>
            </a:xfrm>
            <a:custGeom>
              <a:avLst/>
              <a:gdLst/>
              <a:ahLst/>
              <a:cxnLst/>
              <a:rect r="r" b="b" t="t" l="l"/>
              <a:pathLst>
                <a:path h="3274060" w="3421380">
                  <a:moveTo>
                    <a:pt x="3421380" y="8890"/>
                  </a:moveTo>
                  <a:cubicBezTo>
                    <a:pt x="3421380" y="8890"/>
                    <a:pt x="3418840" y="1270"/>
                    <a:pt x="3408680" y="0"/>
                  </a:cubicBezTo>
                  <a:lnTo>
                    <a:pt x="13970" y="0"/>
                  </a:lnTo>
                  <a:cubicBezTo>
                    <a:pt x="7620" y="0"/>
                    <a:pt x="0" y="2540"/>
                    <a:pt x="0" y="10160"/>
                  </a:cubicBezTo>
                  <a:lnTo>
                    <a:pt x="2540" y="16510"/>
                  </a:lnTo>
                  <a:cubicBezTo>
                    <a:pt x="5080" y="12700"/>
                    <a:pt x="10160" y="11430"/>
                    <a:pt x="13970" y="11430"/>
                  </a:cubicBezTo>
                  <a:lnTo>
                    <a:pt x="3411220" y="11430"/>
                  </a:lnTo>
                  <a:lnTo>
                    <a:pt x="3411220" y="3262630"/>
                  </a:lnTo>
                  <a:cubicBezTo>
                    <a:pt x="3411220" y="3267710"/>
                    <a:pt x="3408680" y="3271520"/>
                    <a:pt x="3406140" y="3274060"/>
                  </a:cubicBezTo>
                  <a:lnTo>
                    <a:pt x="3409950" y="3274060"/>
                  </a:lnTo>
                  <a:cubicBezTo>
                    <a:pt x="3416300" y="3274060"/>
                    <a:pt x="3421380" y="3268980"/>
                    <a:pt x="3421380" y="3262630"/>
                  </a:cubicBezTo>
                  <a:lnTo>
                    <a:pt x="3421380" y="889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81280" y="5299710"/>
              <a:ext cx="3804920" cy="27940"/>
            </a:xfrm>
            <a:custGeom>
              <a:avLst/>
              <a:gdLst/>
              <a:ahLst/>
              <a:cxnLst/>
              <a:rect r="r" b="b" t="t" l="l"/>
              <a:pathLst>
                <a:path h="27940" w="3804920">
                  <a:moveTo>
                    <a:pt x="13970" y="13970"/>
                  </a:moveTo>
                  <a:cubicBezTo>
                    <a:pt x="6350" y="13970"/>
                    <a:pt x="0" y="7620"/>
                    <a:pt x="0" y="0"/>
                  </a:cubicBezTo>
                  <a:lnTo>
                    <a:pt x="0" y="13970"/>
                  </a:lnTo>
                  <a:cubicBezTo>
                    <a:pt x="0" y="21590"/>
                    <a:pt x="6350" y="27940"/>
                    <a:pt x="13970" y="27940"/>
                  </a:cubicBezTo>
                  <a:lnTo>
                    <a:pt x="3796030" y="27940"/>
                  </a:lnTo>
                  <a:cubicBezTo>
                    <a:pt x="3799840" y="27940"/>
                    <a:pt x="3802380" y="26670"/>
                    <a:pt x="3804920" y="24130"/>
                  </a:cubicBezTo>
                  <a:lnTo>
                    <a:pt x="3790950" y="13970"/>
                  </a:lnTo>
                  <a:lnTo>
                    <a:pt x="13970" y="1397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60" id="60"/>
            <p:cNvSpPr/>
            <p:nvPr/>
          </p:nvSpPr>
          <p:spPr>
            <a:xfrm flipH="false" flipV="false" rot="0">
              <a:off x="81280" y="904240"/>
              <a:ext cx="27940" cy="4422140"/>
            </a:xfrm>
            <a:custGeom>
              <a:avLst/>
              <a:gdLst/>
              <a:ahLst/>
              <a:cxnLst/>
              <a:rect r="r" b="b" t="t" l="l"/>
              <a:pathLst>
                <a:path h="4422140" w="27940">
                  <a:moveTo>
                    <a:pt x="12700" y="4409440"/>
                  </a:moveTo>
                  <a:lnTo>
                    <a:pt x="12700" y="8890"/>
                  </a:lnTo>
                  <a:lnTo>
                    <a:pt x="3810" y="0"/>
                  </a:lnTo>
                  <a:cubicBezTo>
                    <a:pt x="1270" y="2540"/>
                    <a:pt x="0" y="5080"/>
                    <a:pt x="0" y="8890"/>
                  </a:cubicBezTo>
                  <a:lnTo>
                    <a:pt x="0" y="4408170"/>
                  </a:lnTo>
                  <a:cubicBezTo>
                    <a:pt x="0" y="4415790"/>
                    <a:pt x="6350" y="4422140"/>
                    <a:pt x="13970" y="4422140"/>
                  </a:cubicBezTo>
                  <a:lnTo>
                    <a:pt x="27940" y="4422140"/>
                  </a:lnTo>
                  <a:cubicBezTo>
                    <a:pt x="19050" y="4422140"/>
                    <a:pt x="12700" y="4415790"/>
                    <a:pt x="12700" y="4409440"/>
                  </a:cubicBez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238760" y="1108710"/>
              <a:ext cx="27940" cy="3270250"/>
            </a:xfrm>
            <a:custGeom>
              <a:avLst/>
              <a:gdLst/>
              <a:ahLst/>
              <a:cxnLst/>
              <a:rect r="r" b="b" t="t" l="l"/>
              <a:pathLst>
                <a:path h="3270250" w="27940">
                  <a:moveTo>
                    <a:pt x="12700" y="3256280"/>
                  </a:moveTo>
                  <a:lnTo>
                    <a:pt x="12700" y="7620"/>
                  </a:lnTo>
                  <a:lnTo>
                    <a:pt x="3810" y="0"/>
                  </a:lnTo>
                  <a:cubicBezTo>
                    <a:pt x="1270" y="2540"/>
                    <a:pt x="0" y="6350"/>
                    <a:pt x="0" y="10160"/>
                  </a:cubicBezTo>
                  <a:lnTo>
                    <a:pt x="0" y="3256280"/>
                  </a:lnTo>
                  <a:cubicBezTo>
                    <a:pt x="0" y="3263900"/>
                    <a:pt x="6350" y="3270250"/>
                    <a:pt x="13970" y="3270250"/>
                  </a:cubicBezTo>
                  <a:lnTo>
                    <a:pt x="27940" y="3270250"/>
                  </a:lnTo>
                  <a:cubicBezTo>
                    <a:pt x="19050" y="3270250"/>
                    <a:pt x="12700" y="3263900"/>
                    <a:pt x="12700" y="325628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0" cy="0"/>
            </a:xfrm>
            <a:custGeom>
              <a:avLst/>
              <a:gdLst/>
              <a:ahLst/>
              <a:cxnLst/>
              <a:rect r="r" b="b" t="t" l="l"/>
              <a:pathLst>
                <a:path h="0" w="0"/>
              </a:pathLst>
            </a:custGeom>
            <a:solidFill>
              <a:srgbClr val="FFFFFF"/>
            </a:solidFill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240030" y="4354830"/>
              <a:ext cx="3417570" cy="27940"/>
            </a:xfrm>
            <a:custGeom>
              <a:avLst/>
              <a:gdLst/>
              <a:ahLst/>
              <a:cxnLst/>
              <a:rect r="r" b="b" t="t" l="l"/>
              <a:pathLst>
                <a:path h="27940" w="3417570">
                  <a:moveTo>
                    <a:pt x="3411220" y="12700"/>
                  </a:moveTo>
                  <a:cubicBezTo>
                    <a:pt x="3409950" y="12700"/>
                    <a:pt x="3408680" y="13970"/>
                    <a:pt x="3407410" y="13970"/>
                  </a:cubicBezTo>
                  <a:lnTo>
                    <a:pt x="13970" y="13970"/>
                  </a:lnTo>
                  <a:cubicBezTo>
                    <a:pt x="6350" y="13970"/>
                    <a:pt x="0" y="7620"/>
                    <a:pt x="0" y="0"/>
                  </a:cubicBezTo>
                  <a:lnTo>
                    <a:pt x="0" y="13970"/>
                  </a:lnTo>
                  <a:cubicBezTo>
                    <a:pt x="0" y="21590"/>
                    <a:pt x="6350" y="27940"/>
                    <a:pt x="13970" y="27940"/>
                  </a:cubicBezTo>
                  <a:lnTo>
                    <a:pt x="3407410" y="27940"/>
                  </a:lnTo>
                  <a:cubicBezTo>
                    <a:pt x="3411220" y="27940"/>
                    <a:pt x="3415030" y="25400"/>
                    <a:pt x="3417570" y="22860"/>
                  </a:cubicBezTo>
                  <a:lnTo>
                    <a:pt x="3411220" y="127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93980" y="909320"/>
              <a:ext cx="1270" cy="3810"/>
            </a:xfrm>
            <a:custGeom>
              <a:avLst/>
              <a:gdLst/>
              <a:ahLst/>
              <a:cxnLst/>
              <a:rect r="r" b="b" t="t" l="l"/>
              <a:pathLst>
                <a:path h="3810" w="1270">
                  <a:moveTo>
                    <a:pt x="0" y="3810"/>
                  </a:moveTo>
                  <a:lnTo>
                    <a:pt x="1270" y="0"/>
                  </a:lnTo>
                  <a:cubicBezTo>
                    <a:pt x="0" y="1270"/>
                    <a:pt x="0" y="2540"/>
                    <a:pt x="0" y="381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5" id="65"/>
            <p:cNvSpPr/>
            <p:nvPr/>
          </p:nvSpPr>
          <p:spPr>
            <a:xfrm flipH="false" flipV="false" rot="0">
              <a:off x="85090" y="899160"/>
              <a:ext cx="3806190" cy="27940"/>
            </a:xfrm>
            <a:custGeom>
              <a:avLst/>
              <a:gdLst/>
              <a:ahLst/>
              <a:cxnLst/>
              <a:rect r="r" b="b" t="t" l="l"/>
              <a:pathLst>
                <a:path h="27940" w="3806190">
                  <a:moveTo>
                    <a:pt x="3790950" y="0"/>
                  </a:moveTo>
                  <a:lnTo>
                    <a:pt x="10160" y="0"/>
                  </a:lnTo>
                  <a:cubicBezTo>
                    <a:pt x="6350" y="0"/>
                    <a:pt x="2540" y="2540"/>
                    <a:pt x="0" y="5080"/>
                  </a:cubicBezTo>
                  <a:lnTo>
                    <a:pt x="8890" y="13970"/>
                  </a:lnTo>
                  <a:lnTo>
                    <a:pt x="3792220" y="13970"/>
                  </a:lnTo>
                  <a:cubicBezTo>
                    <a:pt x="3799840" y="13970"/>
                    <a:pt x="3806190" y="20320"/>
                    <a:pt x="3806190" y="27940"/>
                  </a:cubicBezTo>
                  <a:lnTo>
                    <a:pt x="3806190" y="13970"/>
                  </a:lnTo>
                  <a:cubicBezTo>
                    <a:pt x="3804920" y="6350"/>
                    <a:pt x="3798570" y="0"/>
                    <a:pt x="379095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6" id="66"/>
            <p:cNvSpPr/>
            <p:nvPr/>
          </p:nvSpPr>
          <p:spPr>
            <a:xfrm flipH="false" flipV="false" rot="0">
              <a:off x="3869690" y="910590"/>
              <a:ext cx="20320" cy="4413250"/>
            </a:xfrm>
            <a:custGeom>
              <a:avLst/>
              <a:gdLst/>
              <a:ahLst/>
              <a:cxnLst/>
              <a:rect r="r" b="b" t="t" l="l"/>
              <a:pathLst>
                <a:path h="4413250" w="20320">
                  <a:moveTo>
                    <a:pt x="20320" y="4401820"/>
                  </a:moveTo>
                  <a:lnTo>
                    <a:pt x="20320" y="12700"/>
                  </a:lnTo>
                  <a:cubicBezTo>
                    <a:pt x="20320" y="12700"/>
                    <a:pt x="11430" y="5080"/>
                    <a:pt x="8890" y="2540"/>
                  </a:cubicBezTo>
                  <a:cubicBezTo>
                    <a:pt x="8890" y="2540"/>
                    <a:pt x="6350" y="0"/>
                    <a:pt x="0" y="0"/>
                  </a:cubicBezTo>
                  <a:lnTo>
                    <a:pt x="0" y="4403090"/>
                  </a:lnTo>
                  <a:lnTo>
                    <a:pt x="15240" y="4413250"/>
                  </a:lnTo>
                  <a:cubicBezTo>
                    <a:pt x="19050" y="4410710"/>
                    <a:pt x="20320" y="4406900"/>
                    <a:pt x="20320" y="44018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7" id="67"/>
          <p:cNvGrpSpPr>
            <a:grpSpLocks noChangeAspect="true"/>
          </p:cNvGrpSpPr>
          <p:nvPr/>
        </p:nvGrpSpPr>
        <p:grpSpPr>
          <a:xfrm rot="0">
            <a:off x="13606020" y="5557784"/>
            <a:ext cx="3653280" cy="4278980"/>
            <a:chOff x="0" y="0"/>
            <a:chExt cx="4597400" cy="538480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350520" y="69850"/>
              <a:ext cx="4161790" cy="4737100"/>
            </a:xfrm>
            <a:custGeom>
              <a:avLst/>
              <a:gdLst/>
              <a:ahLst/>
              <a:cxnLst/>
              <a:rect r="r" b="b" t="t" l="l"/>
              <a:pathLst>
                <a:path h="4737100" w="4161790">
                  <a:moveTo>
                    <a:pt x="4149090" y="327660"/>
                  </a:moveTo>
                  <a:lnTo>
                    <a:pt x="398780" y="1270"/>
                  </a:lnTo>
                  <a:cubicBezTo>
                    <a:pt x="391160" y="0"/>
                    <a:pt x="384810" y="6350"/>
                    <a:pt x="383540" y="13970"/>
                  </a:cubicBezTo>
                  <a:lnTo>
                    <a:pt x="1270" y="4395470"/>
                  </a:lnTo>
                  <a:cubicBezTo>
                    <a:pt x="0" y="4403090"/>
                    <a:pt x="6350" y="4409440"/>
                    <a:pt x="13970" y="4409440"/>
                  </a:cubicBezTo>
                  <a:lnTo>
                    <a:pt x="3764280" y="4735830"/>
                  </a:lnTo>
                  <a:cubicBezTo>
                    <a:pt x="3771900" y="4737100"/>
                    <a:pt x="3778250" y="4730750"/>
                    <a:pt x="3779520" y="4723130"/>
                  </a:cubicBezTo>
                  <a:lnTo>
                    <a:pt x="4161790" y="341630"/>
                  </a:lnTo>
                  <a:cubicBezTo>
                    <a:pt x="4161790" y="335280"/>
                    <a:pt x="4156710" y="328930"/>
                    <a:pt x="4149090" y="327660"/>
                  </a:cubicBezTo>
                  <a:close/>
                  <a:moveTo>
                    <a:pt x="3934460" y="529590"/>
                  </a:moveTo>
                  <a:lnTo>
                    <a:pt x="3652520" y="3763010"/>
                  </a:lnTo>
                  <a:cubicBezTo>
                    <a:pt x="3651250" y="3770630"/>
                    <a:pt x="3644900" y="3775710"/>
                    <a:pt x="3638550" y="3775710"/>
                  </a:cubicBezTo>
                  <a:lnTo>
                    <a:pt x="269240" y="3482340"/>
                  </a:lnTo>
                  <a:cubicBezTo>
                    <a:pt x="261620" y="3481070"/>
                    <a:pt x="256540" y="3474720"/>
                    <a:pt x="256540" y="3468370"/>
                  </a:cubicBezTo>
                  <a:lnTo>
                    <a:pt x="538480" y="233680"/>
                  </a:lnTo>
                  <a:cubicBezTo>
                    <a:pt x="539750" y="226060"/>
                    <a:pt x="546100" y="220980"/>
                    <a:pt x="553720" y="220980"/>
                  </a:cubicBezTo>
                  <a:lnTo>
                    <a:pt x="3921760" y="514350"/>
                  </a:lnTo>
                  <a:cubicBezTo>
                    <a:pt x="3929380" y="515620"/>
                    <a:pt x="3934460" y="521970"/>
                    <a:pt x="3934460" y="52959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name="Freeform 69" id="69"/>
            <p:cNvSpPr/>
            <p:nvPr/>
          </p:nvSpPr>
          <p:spPr>
            <a:xfrm flipH="false" flipV="false" rot="0">
              <a:off x="605790" y="289560"/>
              <a:ext cx="3679190" cy="3557270"/>
            </a:xfrm>
            <a:custGeom>
              <a:avLst/>
              <a:gdLst/>
              <a:ahLst/>
              <a:cxnLst/>
              <a:rect r="r" b="b" t="t" l="l"/>
              <a:pathLst>
                <a:path h="3557270" w="3679190">
                  <a:moveTo>
                    <a:pt x="3666490" y="294640"/>
                  </a:moveTo>
                  <a:lnTo>
                    <a:pt x="297180" y="1270"/>
                  </a:lnTo>
                  <a:cubicBezTo>
                    <a:pt x="289560" y="0"/>
                    <a:pt x="283210" y="6350"/>
                    <a:pt x="281940" y="13970"/>
                  </a:cubicBezTo>
                  <a:lnTo>
                    <a:pt x="1270" y="3247390"/>
                  </a:lnTo>
                  <a:cubicBezTo>
                    <a:pt x="0" y="3255010"/>
                    <a:pt x="6350" y="3261360"/>
                    <a:pt x="13970" y="3262630"/>
                  </a:cubicBezTo>
                  <a:lnTo>
                    <a:pt x="3382010" y="3556000"/>
                  </a:lnTo>
                  <a:cubicBezTo>
                    <a:pt x="3389630" y="3557270"/>
                    <a:pt x="3395980" y="3550920"/>
                    <a:pt x="3397250" y="3543300"/>
                  </a:cubicBezTo>
                  <a:lnTo>
                    <a:pt x="3679190" y="309880"/>
                  </a:lnTo>
                  <a:cubicBezTo>
                    <a:pt x="3679190" y="302260"/>
                    <a:pt x="3674110" y="295910"/>
                    <a:pt x="3666490" y="294640"/>
                  </a:cubicBezTo>
                  <a:close/>
                </a:path>
              </a:pathLst>
            </a:custGeom>
            <a:blipFill>
              <a:blip r:embed="rId13"/>
              <a:stretch>
                <a:fillRect l="-22623" t="0" r="-22623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877570" y="289560"/>
              <a:ext cx="3407410" cy="3554730"/>
            </a:xfrm>
            <a:custGeom>
              <a:avLst/>
              <a:gdLst/>
              <a:ahLst/>
              <a:cxnLst/>
              <a:rect r="r" b="b" t="t" l="l"/>
              <a:pathLst>
                <a:path h="3554730" w="3407410">
                  <a:moveTo>
                    <a:pt x="3407410" y="304800"/>
                  </a:moveTo>
                  <a:cubicBezTo>
                    <a:pt x="3407410" y="304800"/>
                    <a:pt x="3406140" y="297180"/>
                    <a:pt x="3395980" y="294640"/>
                  </a:cubicBezTo>
                  <a:lnTo>
                    <a:pt x="3394710" y="294640"/>
                  </a:lnTo>
                  <a:lnTo>
                    <a:pt x="3383280" y="293370"/>
                  </a:lnTo>
                  <a:lnTo>
                    <a:pt x="15240" y="0"/>
                  </a:lnTo>
                  <a:cubicBezTo>
                    <a:pt x="8890" y="0"/>
                    <a:pt x="1270" y="1270"/>
                    <a:pt x="0" y="8890"/>
                  </a:cubicBezTo>
                  <a:lnTo>
                    <a:pt x="1270" y="15240"/>
                  </a:lnTo>
                  <a:cubicBezTo>
                    <a:pt x="3810" y="12700"/>
                    <a:pt x="8890" y="10160"/>
                    <a:pt x="13970" y="10160"/>
                  </a:cubicBezTo>
                  <a:lnTo>
                    <a:pt x="3393440" y="304800"/>
                  </a:lnTo>
                  <a:lnTo>
                    <a:pt x="3398520" y="304800"/>
                  </a:lnTo>
                  <a:lnTo>
                    <a:pt x="3116580" y="3543300"/>
                  </a:lnTo>
                  <a:cubicBezTo>
                    <a:pt x="3116580" y="3548380"/>
                    <a:pt x="3114040" y="3552190"/>
                    <a:pt x="3110230" y="3554730"/>
                  </a:cubicBezTo>
                  <a:lnTo>
                    <a:pt x="3114040" y="3554730"/>
                  </a:lnTo>
                  <a:cubicBezTo>
                    <a:pt x="3120390" y="3554730"/>
                    <a:pt x="3126740" y="3550920"/>
                    <a:pt x="3126740" y="3544570"/>
                  </a:cubicBezTo>
                  <a:lnTo>
                    <a:pt x="3407410" y="30480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71" id="71"/>
            <p:cNvSpPr/>
            <p:nvPr/>
          </p:nvSpPr>
          <p:spPr>
            <a:xfrm flipH="false" flipV="false" rot="0">
              <a:off x="353060" y="4452620"/>
              <a:ext cx="3789680" cy="356870"/>
            </a:xfrm>
            <a:custGeom>
              <a:avLst/>
              <a:gdLst/>
              <a:ahLst/>
              <a:cxnLst/>
              <a:rect r="r" b="b" t="t" l="l"/>
              <a:pathLst>
                <a:path h="356870" w="3789680">
                  <a:moveTo>
                    <a:pt x="15240" y="15240"/>
                  </a:moveTo>
                  <a:cubicBezTo>
                    <a:pt x="7620" y="13970"/>
                    <a:pt x="2540" y="7620"/>
                    <a:pt x="2540" y="0"/>
                  </a:cubicBezTo>
                  <a:lnTo>
                    <a:pt x="1270" y="13970"/>
                  </a:lnTo>
                  <a:cubicBezTo>
                    <a:pt x="0" y="21590"/>
                    <a:pt x="6350" y="27940"/>
                    <a:pt x="13970" y="29210"/>
                  </a:cubicBezTo>
                  <a:lnTo>
                    <a:pt x="3780790" y="356870"/>
                  </a:lnTo>
                  <a:cubicBezTo>
                    <a:pt x="3784600" y="356870"/>
                    <a:pt x="3787140" y="355600"/>
                    <a:pt x="3789680" y="354330"/>
                  </a:cubicBezTo>
                  <a:lnTo>
                    <a:pt x="3775710" y="342900"/>
                  </a:lnTo>
                  <a:lnTo>
                    <a:pt x="15240" y="1524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72" id="72"/>
            <p:cNvSpPr/>
            <p:nvPr/>
          </p:nvSpPr>
          <p:spPr>
            <a:xfrm flipH="false" flipV="false" rot="0">
              <a:off x="353060" y="74930"/>
              <a:ext cx="396240" cy="4408170"/>
            </a:xfrm>
            <a:custGeom>
              <a:avLst/>
              <a:gdLst/>
              <a:ahLst/>
              <a:cxnLst/>
              <a:rect r="r" b="b" t="t" l="l"/>
              <a:pathLst>
                <a:path h="4408170" w="396240">
                  <a:moveTo>
                    <a:pt x="13970" y="4392930"/>
                  </a:moveTo>
                  <a:lnTo>
                    <a:pt x="396240" y="8890"/>
                  </a:lnTo>
                  <a:lnTo>
                    <a:pt x="387350" y="0"/>
                  </a:lnTo>
                  <a:cubicBezTo>
                    <a:pt x="384810" y="1270"/>
                    <a:pt x="383540" y="5080"/>
                    <a:pt x="382270" y="8890"/>
                  </a:cubicBezTo>
                  <a:lnTo>
                    <a:pt x="1270" y="4391660"/>
                  </a:lnTo>
                  <a:cubicBezTo>
                    <a:pt x="0" y="4399280"/>
                    <a:pt x="6350" y="4405630"/>
                    <a:pt x="13970" y="4406900"/>
                  </a:cubicBezTo>
                  <a:lnTo>
                    <a:pt x="27940" y="4408170"/>
                  </a:lnTo>
                  <a:cubicBezTo>
                    <a:pt x="19050" y="4406900"/>
                    <a:pt x="13970" y="4400550"/>
                    <a:pt x="13970" y="4392930"/>
                  </a:cubicBez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73" id="73"/>
            <p:cNvSpPr/>
            <p:nvPr/>
          </p:nvSpPr>
          <p:spPr>
            <a:xfrm flipH="false" flipV="false" rot="0">
              <a:off x="591820" y="292100"/>
              <a:ext cx="297180" cy="3260090"/>
            </a:xfrm>
            <a:custGeom>
              <a:avLst/>
              <a:gdLst/>
              <a:ahLst/>
              <a:cxnLst/>
              <a:rect r="r" b="b" t="t" l="l"/>
              <a:pathLst>
                <a:path h="3260090" w="297180">
                  <a:moveTo>
                    <a:pt x="15240" y="3244850"/>
                  </a:moveTo>
                  <a:lnTo>
                    <a:pt x="297180" y="11430"/>
                  </a:lnTo>
                  <a:lnTo>
                    <a:pt x="297180" y="8890"/>
                  </a:lnTo>
                  <a:lnTo>
                    <a:pt x="288290" y="0"/>
                  </a:lnTo>
                  <a:cubicBezTo>
                    <a:pt x="285750" y="2540"/>
                    <a:pt x="283210" y="5080"/>
                    <a:pt x="283210" y="10160"/>
                  </a:cubicBezTo>
                  <a:lnTo>
                    <a:pt x="1270" y="3243580"/>
                  </a:lnTo>
                  <a:cubicBezTo>
                    <a:pt x="0" y="3251200"/>
                    <a:pt x="6350" y="3257550"/>
                    <a:pt x="13970" y="3258820"/>
                  </a:cubicBezTo>
                  <a:lnTo>
                    <a:pt x="27940" y="3260090"/>
                  </a:lnTo>
                  <a:cubicBezTo>
                    <a:pt x="20320" y="3258820"/>
                    <a:pt x="13970" y="3252470"/>
                    <a:pt x="15240" y="32448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0" cy="0"/>
            </a:xfrm>
            <a:custGeom>
              <a:avLst/>
              <a:gdLst/>
              <a:ahLst/>
              <a:cxnLst/>
              <a:rect r="r" b="b" t="t" l="l"/>
              <a:pathLst>
                <a:path h="0" w="0"/>
              </a:pathLst>
            </a:custGeom>
            <a:solidFill>
              <a:srgbClr val="FFFFFF"/>
            </a:solidFill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593090" y="3526790"/>
              <a:ext cx="3404870" cy="322580"/>
            </a:xfrm>
            <a:custGeom>
              <a:avLst/>
              <a:gdLst/>
              <a:ahLst/>
              <a:cxnLst/>
              <a:rect r="r" b="b" t="t" l="l"/>
              <a:pathLst>
                <a:path h="322580" w="3404870">
                  <a:moveTo>
                    <a:pt x="3399790" y="308610"/>
                  </a:moveTo>
                  <a:lnTo>
                    <a:pt x="3395980" y="308610"/>
                  </a:lnTo>
                  <a:lnTo>
                    <a:pt x="15240" y="13970"/>
                  </a:lnTo>
                  <a:cubicBezTo>
                    <a:pt x="7620" y="12700"/>
                    <a:pt x="2540" y="6350"/>
                    <a:pt x="2540" y="0"/>
                  </a:cubicBezTo>
                  <a:lnTo>
                    <a:pt x="1270" y="13970"/>
                  </a:lnTo>
                  <a:cubicBezTo>
                    <a:pt x="0" y="21590"/>
                    <a:pt x="6350" y="27940"/>
                    <a:pt x="13970" y="29210"/>
                  </a:cubicBezTo>
                  <a:lnTo>
                    <a:pt x="3394710" y="322580"/>
                  </a:lnTo>
                  <a:cubicBezTo>
                    <a:pt x="3398520" y="322580"/>
                    <a:pt x="3402330" y="321310"/>
                    <a:pt x="3404870" y="318770"/>
                  </a:cubicBezTo>
                  <a:lnTo>
                    <a:pt x="3399790" y="3086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6" id="76"/>
            <p:cNvSpPr/>
            <p:nvPr/>
          </p:nvSpPr>
          <p:spPr>
            <a:xfrm flipH="false" flipV="false" rot="0">
              <a:off x="749300" y="80010"/>
              <a:ext cx="1270" cy="3810"/>
            </a:xfrm>
            <a:custGeom>
              <a:avLst/>
              <a:gdLst/>
              <a:ahLst/>
              <a:cxnLst/>
              <a:rect r="r" b="b" t="t" l="l"/>
              <a:pathLst>
                <a:path h="3810" w="1270">
                  <a:moveTo>
                    <a:pt x="0" y="3810"/>
                  </a:moveTo>
                  <a:lnTo>
                    <a:pt x="1270" y="0"/>
                  </a:lnTo>
                  <a:cubicBezTo>
                    <a:pt x="0" y="1270"/>
                    <a:pt x="0" y="2540"/>
                    <a:pt x="0" y="381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7" id="77"/>
            <p:cNvSpPr/>
            <p:nvPr/>
          </p:nvSpPr>
          <p:spPr>
            <a:xfrm flipH="false" flipV="false" rot="0">
              <a:off x="741680" y="71120"/>
              <a:ext cx="3789680" cy="355600"/>
            </a:xfrm>
            <a:custGeom>
              <a:avLst/>
              <a:gdLst/>
              <a:ahLst/>
              <a:cxnLst/>
              <a:rect r="r" b="b" t="t" l="l"/>
              <a:pathLst>
                <a:path h="355600" w="3789680">
                  <a:moveTo>
                    <a:pt x="3776980" y="327660"/>
                  </a:moveTo>
                  <a:lnTo>
                    <a:pt x="22860" y="1270"/>
                  </a:lnTo>
                  <a:lnTo>
                    <a:pt x="10160" y="0"/>
                  </a:lnTo>
                  <a:cubicBezTo>
                    <a:pt x="6350" y="0"/>
                    <a:pt x="2540" y="1270"/>
                    <a:pt x="0" y="3810"/>
                  </a:cubicBezTo>
                  <a:lnTo>
                    <a:pt x="7620" y="12700"/>
                  </a:lnTo>
                  <a:lnTo>
                    <a:pt x="8890" y="12700"/>
                  </a:lnTo>
                  <a:lnTo>
                    <a:pt x="3775710" y="340360"/>
                  </a:lnTo>
                  <a:cubicBezTo>
                    <a:pt x="3783330" y="341630"/>
                    <a:pt x="3788410" y="347980"/>
                    <a:pt x="3788410" y="355600"/>
                  </a:cubicBezTo>
                  <a:lnTo>
                    <a:pt x="3789680" y="341630"/>
                  </a:lnTo>
                  <a:cubicBezTo>
                    <a:pt x="3789680" y="335280"/>
                    <a:pt x="3784600" y="328930"/>
                    <a:pt x="3776980" y="3276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8" id="78"/>
            <p:cNvSpPr/>
            <p:nvPr/>
          </p:nvSpPr>
          <p:spPr>
            <a:xfrm flipH="false" flipV="false" rot="0">
              <a:off x="4130040" y="408940"/>
              <a:ext cx="400050" cy="4396740"/>
            </a:xfrm>
            <a:custGeom>
              <a:avLst/>
              <a:gdLst/>
              <a:ahLst/>
              <a:cxnLst/>
              <a:rect r="r" b="b" t="t" l="l"/>
              <a:pathLst>
                <a:path h="4396740" w="400050">
                  <a:moveTo>
                    <a:pt x="19050" y="4387850"/>
                  </a:moveTo>
                  <a:lnTo>
                    <a:pt x="400050" y="13970"/>
                  </a:lnTo>
                  <a:cubicBezTo>
                    <a:pt x="400050" y="13970"/>
                    <a:pt x="392430" y="5080"/>
                    <a:pt x="389890" y="2540"/>
                  </a:cubicBezTo>
                  <a:cubicBezTo>
                    <a:pt x="389890" y="2540"/>
                    <a:pt x="387350" y="0"/>
                    <a:pt x="382270" y="0"/>
                  </a:cubicBezTo>
                  <a:lnTo>
                    <a:pt x="0" y="4385310"/>
                  </a:lnTo>
                  <a:lnTo>
                    <a:pt x="13970" y="4396740"/>
                  </a:lnTo>
                  <a:cubicBezTo>
                    <a:pt x="16510" y="4395470"/>
                    <a:pt x="19050" y="4391660"/>
                    <a:pt x="19050" y="43878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9" id="79"/>
            <p:cNvSpPr/>
            <p:nvPr/>
          </p:nvSpPr>
          <p:spPr>
            <a:xfrm flipH="false" flipV="false" rot="0">
              <a:off x="78740" y="900430"/>
              <a:ext cx="3792220" cy="4425950"/>
            </a:xfrm>
            <a:custGeom>
              <a:avLst/>
              <a:gdLst/>
              <a:ahLst/>
              <a:cxnLst/>
              <a:rect r="r" b="b" t="t" l="l"/>
              <a:pathLst>
                <a:path h="4425950" w="3792220">
                  <a:moveTo>
                    <a:pt x="377825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4411980"/>
                  </a:lnTo>
                  <a:cubicBezTo>
                    <a:pt x="0" y="4419600"/>
                    <a:pt x="6350" y="4425950"/>
                    <a:pt x="13970" y="4425950"/>
                  </a:cubicBezTo>
                  <a:lnTo>
                    <a:pt x="3778250" y="4425950"/>
                  </a:lnTo>
                  <a:cubicBezTo>
                    <a:pt x="3785870" y="4425950"/>
                    <a:pt x="3792220" y="4419600"/>
                    <a:pt x="3792220" y="4411980"/>
                  </a:cubicBezTo>
                  <a:lnTo>
                    <a:pt x="3792220" y="12700"/>
                  </a:lnTo>
                  <a:cubicBezTo>
                    <a:pt x="3792220" y="5080"/>
                    <a:pt x="3785870" y="0"/>
                    <a:pt x="3778250" y="0"/>
                  </a:cubicBezTo>
                  <a:close/>
                  <a:moveTo>
                    <a:pt x="3582670" y="218440"/>
                  </a:moveTo>
                  <a:lnTo>
                    <a:pt x="3582670" y="3464560"/>
                  </a:lnTo>
                  <a:cubicBezTo>
                    <a:pt x="3582670" y="3472180"/>
                    <a:pt x="3576320" y="3478530"/>
                    <a:pt x="3568700" y="3478530"/>
                  </a:cubicBezTo>
                  <a:lnTo>
                    <a:pt x="186690" y="3478530"/>
                  </a:lnTo>
                  <a:cubicBezTo>
                    <a:pt x="179070" y="3478530"/>
                    <a:pt x="172720" y="3472180"/>
                    <a:pt x="172720" y="3464560"/>
                  </a:cubicBezTo>
                  <a:lnTo>
                    <a:pt x="172720" y="218440"/>
                  </a:lnTo>
                  <a:cubicBezTo>
                    <a:pt x="172720" y="210820"/>
                    <a:pt x="179070" y="204470"/>
                    <a:pt x="186690" y="204470"/>
                  </a:cubicBezTo>
                  <a:lnTo>
                    <a:pt x="3568700" y="204470"/>
                  </a:lnTo>
                  <a:cubicBezTo>
                    <a:pt x="3576320" y="204470"/>
                    <a:pt x="3582670" y="210820"/>
                    <a:pt x="3582670" y="21844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name="Freeform 80" id="80"/>
            <p:cNvSpPr/>
            <p:nvPr/>
          </p:nvSpPr>
          <p:spPr>
            <a:xfrm flipH="false" flipV="false" rot="0">
              <a:off x="251460" y="1104900"/>
              <a:ext cx="3409950" cy="3274060"/>
            </a:xfrm>
            <a:custGeom>
              <a:avLst/>
              <a:gdLst/>
              <a:ahLst/>
              <a:cxnLst/>
              <a:rect r="r" b="b" t="t" l="l"/>
              <a:pathLst>
                <a:path h="3274060" w="3409950">
                  <a:moveTo>
                    <a:pt x="339598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3260090"/>
                  </a:lnTo>
                  <a:cubicBezTo>
                    <a:pt x="0" y="3267710"/>
                    <a:pt x="6350" y="3274060"/>
                    <a:pt x="13970" y="3274060"/>
                  </a:cubicBezTo>
                  <a:lnTo>
                    <a:pt x="3395980" y="3274060"/>
                  </a:lnTo>
                  <a:cubicBezTo>
                    <a:pt x="3403600" y="3274060"/>
                    <a:pt x="3409950" y="3267710"/>
                    <a:pt x="3409950" y="3260090"/>
                  </a:cubicBezTo>
                  <a:lnTo>
                    <a:pt x="3409950" y="13970"/>
                  </a:lnTo>
                  <a:cubicBezTo>
                    <a:pt x="3409950" y="6350"/>
                    <a:pt x="3403600" y="0"/>
                    <a:pt x="3395980" y="0"/>
                  </a:cubicBezTo>
                  <a:close/>
                </a:path>
              </a:pathLst>
            </a:custGeom>
            <a:blipFill>
              <a:blip r:embed="rId14"/>
              <a:stretch>
                <a:fillRect l="-14087" t="0" r="-14087" b="0"/>
              </a:stretch>
            </a:blipFill>
          </p:spPr>
        </p:sp>
        <p:sp>
          <p:nvSpPr>
            <p:cNvPr name="Freeform 81" id="81"/>
            <p:cNvSpPr/>
            <p:nvPr/>
          </p:nvSpPr>
          <p:spPr>
            <a:xfrm flipH="false" flipV="false" rot="0">
              <a:off x="240030" y="1106170"/>
              <a:ext cx="3421380" cy="3274060"/>
            </a:xfrm>
            <a:custGeom>
              <a:avLst/>
              <a:gdLst/>
              <a:ahLst/>
              <a:cxnLst/>
              <a:rect r="r" b="b" t="t" l="l"/>
              <a:pathLst>
                <a:path h="3274060" w="3421380">
                  <a:moveTo>
                    <a:pt x="3421380" y="8890"/>
                  </a:moveTo>
                  <a:cubicBezTo>
                    <a:pt x="3421380" y="8890"/>
                    <a:pt x="3418840" y="1270"/>
                    <a:pt x="3408680" y="0"/>
                  </a:cubicBezTo>
                  <a:lnTo>
                    <a:pt x="13970" y="0"/>
                  </a:lnTo>
                  <a:cubicBezTo>
                    <a:pt x="7620" y="0"/>
                    <a:pt x="0" y="2540"/>
                    <a:pt x="0" y="10160"/>
                  </a:cubicBezTo>
                  <a:lnTo>
                    <a:pt x="2540" y="16510"/>
                  </a:lnTo>
                  <a:cubicBezTo>
                    <a:pt x="5080" y="12700"/>
                    <a:pt x="10160" y="11430"/>
                    <a:pt x="13970" y="11430"/>
                  </a:cubicBezTo>
                  <a:lnTo>
                    <a:pt x="3411220" y="11430"/>
                  </a:lnTo>
                  <a:lnTo>
                    <a:pt x="3411220" y="3262630"/>
                  </a:lnTo>
                  <a:cubicBezTo>
                    <a:pt x="3411220" y="3267710"/>
                    <a:pt x="3408680" y="3271520"/>
                    <a:pt x="3406140" y="3274060"/>
                  </a:cubicBezTo>
                  <a:lnTo>
                    <a:pt x="3409950" y="3274060"/>
                  </a:lnTo>
                  <a:cubicBezTo>
                    <a:pt x="3416300" y="3274060"/>
                    <a:pt x="3421380" y="3268980"/>
                    <a:pt x="3421380" y="3262630"/>
                  </a:cubicBezTo>
                  <a:lnTo>
                    <a:pt x="3421380" y="889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81280" y="5299710"/>
              <a:ext cx="3804920" cy="27940"/>
            </a:xfrm>
            <a:custGeom>
              <a:avLst/>
              <a:gdLst/>
              <a:ahLst/>
              <a:cxnLst/>
              <a:rect r="r" b="b" t="t" l="l"/>
              <a:pathLst>
                <a:path h="27940" w="3804920">
                  <a:moveTo>
                    <a:pt x="13970" y="13970"/>
                  </a:moveTo>
                  <a:cubicBezTo>
                    <a:pt x="6350" y="13970"/>
                    <a:pt x="0" y="7620"/>
                    <a:pt x="0" y="0"/>
                  </a:cubicBezTo>
                  <a:lnTo>
                    <a:pt x="0" y="13970"/>
                  </a:lnTo>
                  <a:cubicBezTo>
                    <a:pt x="0" y="21590"/>
                    <a:pt x="6350" y="27940"/>
                    <a:pt x="13970" y="27940"/>
                  </a:cubicBezTo>
                  <a:lnTo>
                    <a:pt x="3796030" y="27940"/>
                  </a:lnTo>
                  <a:cubicBezTo>
                    <a:pt x="3799840" y="27940"/>
                    <a:pt x="3802380" y="26670"/>
                    <a:pt x="3804920" y="24130"/>
                  </a:cubicBezTo>
                  <a:lnTo>
                    <a:pt x="3790950" y="13970"/>
                  </a:lnTo>
                  <a:lnTo>
                    <a:pt x="13970" y="13970"/>
                  </a:ln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83" id="83"/>
            <p:cNvSpPr/>
            <p:nvPr/>
          </p:nvSpPr>
          <p:spPr>
            <a:xfrm flipH="false" flipV="false" rot="0">
              <a:off x="81280" y="904240"/>
              <a:ext cx="27940" cy="4422140"/>
            </a:xfrm>
            <a:custGeom>
              <a:avLst/>
              <a:gdLst/>
              <a:ahLst/>
              <a:cxnLst/>
              <a:rect r="r" b="b" t="t" l="l"/>
              <a:pathLst>
                <a:path h="4422140" w="27940">
                  <a:moveTo>
                    <a:pt x="12700" y="4409440"/>
                  </a:moveTo>
                  <a:lnTo>
                    <a:pt x="12700" y="8890"/>
                  </a:lnTo>
                  <a:lnTo>
                    <a:pt x="3810" y="0"/>
                  </a:lnTo>
                  <a:cubicBezTo>
                    <a:pt x="1270" y="2540"/>
                    <a:pt x="0" y="5080"/>
                    <a:pt x="0" y="8890"/>
                  </a:cubicBezTo>
                  <a:lnTo>
                    <a:pt x="0" y="4408170"/>
                  </a:lnTo>
                  <a:cubicBezTo>
                    <a:pt x="0" y="4415790"/>
                    <a:pt x="6350" y="4422140"/>
                    <a:pt x="13970" y="4422140"/>
                  </a:cubicBezTo>
                  <a:lnTo>
                    <a:pt x="27940" y="4422140"/>
                  </a:lnTo>
                  <a:cubicBezTo>
                    <a:pt x="19050" y="4422140"/>
                    <a:pt x="12700" y="4415790"/>
                    <a:pt x="12700" y="4409440"/>
                  </a:cubicBezTo>
                  <a:close/>
                </a:path>
              </a:pathLst>
            </a:custGeom>
            <a:solidFill>
              <a:srgbClr val="898888"/>
            </a:solidFill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238760" y="1108710"/>
              <a:ext cx="27940" cy="3270250"/>
            </a:xfrm>
            <a:custGeom>
              <a:avLst/>
              <a:gdLst/>
              <a:ahLst/>
              <a:cxnLst/>
              <a:rect r="r" b="b" t="t" l="l"/>
              <a:pathLst>
                <a:path h="3270250" w="27940">
                  <a:moveTo>
                    <a:pt x="12700" y="3256280"/>
                  </a:moveTo>
                  <a:lnTo>
                    <a:pt x="12700" y="7620"/>
                  </a:lnTo>
                  <a:lnTo>
                    <a:pt x="3810" y="0"/>
                  </a:lnTo>
                  <a:cubicBezTo>
                    <a:pt x="1270" y="2540"/>
                    <a:pt x="0" y="6350"/>
                    <a:pt x="0" y="10160"/>
                  </a:cubicBezTo>
                  <a:lnTo>
                    <a:pt x="0" y="3256280"/>
                  </a:lnTo>
                  <a:cubicBezTo>
                    <a:pt x="0" y="3263900"/>
                    <a:pt x="6350" y="3270250"/>
                    <a:pt x="13970" y="3270250"/>
                  </a:cubicBezTo>
                  <a:lnTo>
                    <a:pt x="27940" y="3270250"/>
                  </a:lnTo>
                  <a:cubicBezTo>
                    <a:pt x="19050" y="3270250"/>
                    <a:pt x="12700" y="3263900"/>
                    <a:pt x="12700" y="325628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0" cy="0"/>
            </a:xfrm>
            <a:custGeom>
              <a:avLst/>
              <a:gdLst/>
              <a:ahLst/>
              <a:cxnLst/>
              <a:rect r="r" b="b" t="t" l="l"/>
              <a:pathLst>
                <a:path h="0" w="0"/>
              </a:pathLst>
            </a:custGeom>
            <a:solidFill>
              <a:srgbClr val="FFFFFF"/>
            </a:solidFill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240030" y="4354830"/>
              <a:ext cx="3417570" cy="27940"/>
            </a:xfrm>
            <a:custGeom>
              <a:avLst/>
              <a:gdLst/>
              <a:ahLst/>
              <a:cxnLst/>
              <a:rect r="r" b="b" t="t" l="l"/>
              <a:pathLst>
                <a:path h="27940" w="3417570">
                  <a:moveTo>
                    <a:pt x="3411220" y="12700"/>
                  </a:moveTo>
                  <a:cubicBezTo>
                    <a:pt x="3409950" y="12700"/>
                    <a:pt x="3408680" y="13970"/>
                    <a:pt x="3407410" y="13970"/>
                  </a:cubicBezTo>
                  <a:lnTo>
                    <a:pt x="13970" y="13970"/>
                  </a:lnTo>
                  <a:cubicBezTo>
                    <a:pt x="6350" y="13970"/>
                    <a:pt x="0" y="7620"/>
                    <a:pt x="0" y="0"/>
                  </a:cubicBezTo>
                  <a:lnTo>
                    <a:pt x="0" y="13970"/>
                  </a:lnTo>
                  <a:cubicBezTo>
                    <a:pt x="0" y="21590"/>
                    <a:pt x="6350" y="27940"/>
                    <a:pt x="13970" y="27940"/>
                  </a:cubicBezTo>
                  <a:lnTo>
                    <a:pt x="3407410" y="27940"/>
                  </a:lnTo>
                  <a:cubicBezTo>
                    <a:pt x="3411220" y="27940"/>
                    <a:pt x="3415030" y="25400"/>
                    <a:pt x="3417570" y="22860"/>
                  </a:cubicBezTo>
                  <a:lnTo>
                    <a:pt x="3411220" y="127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7" id="87"/>
            <p:cNvSpPr/>
            <p:nvPr/>
          </p:nvSpPr>
          <p:spPr>
            <a:xfrm flipH="false" flipV="false" rot="0">
              <a:off x="93980" y="909320"/>
              <a:ext cx="1270" cy="3810"/>
            </a:xfrm>
            <a:custGeom>
              <a:avLst/>
              <a:gdLst/>
              <a:ahLst/>
              <a:cxnLst/>
              <a:rect r="r" b="b" t="t" l="l"/>
              <a:pathLst>
                <a:path h="3810" w="1270">
                  <a:moveTo>
                    <a:pt x="0" y="3810"/>
                  </a:moveTo>
                  <a:lnTo>
                    <a:pt x="1270" y="0"/>
                  </a:lnTo>
                  <a:cubicBezTo>
                    <a:pt x="0" y="1270"/>
                    <a:pt x="0" y="2540"/>
                    <a:pt x="0" y="381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8" id="88"/>
            <p:cNvSpPr/>
            <p:nvPr/>
          </p:nvSpPr>
          <p:spPr>
            <a:xfrm flipH="false" flipV="false" rot="0">
              <a:off x="85090" y="899160"/>
              <a:ext cx="3806190" cy="27940"/>
            </a:xfrm>
            <a:custGeom>
              <a:avLst/>
              <a:gdLst/>
              <a:ahLst/>
              <a:cxnLst/>
              <a:rect r="r" b="b" t="t" l="l"/>
              <a:pathLst>
                <a:path h="27940" w="3806190">
                  <a:moveTo>
                    <a:pt x="3790950" y="0"/>
                  </a:moveTo>
                  <a:lnTo>
                    <a:pt x="10160" y="0"/>
                  </a:lnTo>
                  <a:cubicBezTo>
                    <a:pt x="6350" y="0"/>
                    <a:pt x="2540" y="2540"/>
                    <a:pt x="0" y="5080"/>
                  </a:cubicBezTo>
                  <a:lnTo>
                    <a:pt x="8890" y="13970"/>
                  </a:lnTo>
                  <a:lnTo>
                    <a:pt x="3792220" y="13970"/>
                  </a:lnTo>
                  <a:cubicBezTo>
                    <a:pt x="3799840" y="13970"/>
                    <a:pt x="3806190" y="20320"/>
                    <a:pt x="3806190" y="27940"/>
                  </a:cubicBezTo>
                  <a:lnTo>
                    <a:pt x="3806190" y="13970"/>
                  </a:lnTo>
                  <a:cubicBezTo>
                    <a:pt x="3804920" y="6350"/>
                    <a:pt x="3798570" y="0"/>
                    <a:pt x="379095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3869690" y="910590"/>
              <a:ext cx="20320" cy="4413250"/>
            </a:xfrm>
            <a:custGeom>
              <a:avLst/>
              <a:gdLst/>
              <a:ahLst/>
              <a:cxnLst/>
              <a:rect r="r" b="b" t="t" l="l"/>
              <a:pathLst>
                <a:path h="4413250" w="20320">
                  <a:moveTo>
                    <a:pt x="20320" y="4401820"/>
                  </a:moveTo>
                  <a:lnTo>
                    <a:pt x="20320" y="12700"/>
                  </a:lnTo>
                  <a:cubicBezTo>
                    <a:pt x="20320" y="12700"/>
                    <a:pt x="11430" y="5080"/>
                    <a:pt x="8890" y="2540"/>
                  </a:cubicBezTo>
                  <a:cubicBezTo>
                    <a:pt x="8890" y="2540"/>
                    <a:pt x="6350" y="0"/>
                    <a:pt x="0" y="0"/>
                  </a:cubicBezTo>
                  <a:lnTo>
                    <a:pt x="0" y="4403090"/>
                  </a:lnTo>
                  <a:lnTo>
                    <a:pt x="15240" y="4413250"/>
                  </a:lnTo>
                  <a:cubicBezTo>
                    <a:pt x="19050" y="4410710"/>
                    <a:pt x="20320" y="4406900"/>
                    <a:pt x="20320" y="44018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90" id="90"/>
          <p:cNvSpPr txBox="true"/>
          <p:nvPr/>
        </p:nvSpPr>
        <p:spPr>
          <a:xfrm rot="0">
            <a:off x="569963" y="1614719"/>
            <a:ext cx="17275396" cy="162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помощь военнослужащим и мобилизованным гражданам, а также их семьям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407869">
            <a:off x="12052165" y="1118883"/>
            <a:ext cx="12471670" cy="5351480"/>
          </a:xfrm>
          <a:custGeom>
            <a:avLst/>
            <a:gdLst/>
            <a:ahLst/>
            <a:cxnLst/>
            <a:rect r="r" b="b" t="t" l="l"/>
            <a:pathLst>
              <a:path h="5351480" w="12471670">
                <a:moveTo>
                  <a:pt x="0" y="0"/>
                </a:moveTo>
                <a:lnTo>
                  <a:pt x="12471670" y="0"/>
                </a:lnTo>
                <a:lnTo>
                  <a:pt x="12471670" y="5351480"/>
                </a:lnTo>
                <a:lnTo>
                  <a:pt x="0" y="5351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203215" y="7962246"/>
            <a:ext cx="4876482" cy="516424"/>
          </a:xfrm>
          <a:custGeom>
            <a:avLst/>
            <a:gdLst/>
            <a:ahLst/>
            <a:cxnLst/>
            <a:rect r="r" b="b" t="t" l="l"/>
            <a:pathLst>
              <a:path h="516424" w="4876482">
                <a:moveTo>
                  <a:pt x="0" y="0"/>
                </a:moveTo>
                <a:lnTo>
                  <a:pt x="4876483" y="0"/>
                </a:lnTo>
                <a:lnTo>
                  <a:pt x="4876483" y="516423"/>
                </a:lnTo>
                <a:lnTo>
                  <a:pt x="0" y="5164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6495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3407869">
            <a:off x="-4696947" y="10150458"/>
            <a:ext cx="12471670" cy="5351480"/>
          </a:xfrm>
          <a:custGeom>
            <a:avLst/>
            <a:gdLst/>
            <a:ahLst/>
            <a:cxnLst/>
            <a:rect r="r" b="b" t="t" l="l"/>
            <a:pathLst>
              <a:path h="5351480" w="12471670">
                <a:moveTo>
                  <a:pt x="0" y="0"/>
                </a:moveTo>
                <a:lnTo>
                  <a:pt x="12471670" y="0"/>
                </a:lnTo>
                <a:lnTo>
                  <a:pt x="12471670" y="5351480"/>
                </a:lnTo>
                <a:lnTo>
                  <a:pt x="0" y="5351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8734" y="3974837"/>
            <a:ext cx="7295733" cy="2329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82" spc="223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В 2023 году волонтёры привлекали жителей к участиюв онлайн-голосовании, выезжали на предприятия, заводы, учебные заведения и помогали жителям проголосовать за выбранную территорию.  </a:t>
            </a:r>
          </a:p>
          <a:p>
            <a:pPr algn="l">
              <a:lnSpc>
                <a:spcPts val="3149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3407869">
            <a:off x="-4194312" y="10150458"/>
            <a:ext cx="12471670" cy="5351480"/>
          </a:xfrm>
          <a:custGeom>
            <a:avLst/>
            <a:gdLst/>
            <a:ahLst/>
            <a:cxnLst/>
            <a:rect r="r" b="b" t="t" l="l"/>
            <a:pathLst>
              <a:path h="5351480" w="12471670">
                <a:moveTo>
                  <a:pt x="0" y="0"/>
                </a:moveTo>
                <a:lnTo>
                  <a:pt x="12471670" y="0"/>
                </a:lnTo>
                <a:lnTo>
                  <a:pt x="12471670" y="5351480"/>
                </a:lnTo>
                <a:lnTo>
                  <a:pt x="0" y="53514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537902" y="1479962"/>
            <a:ext cx="6257683" cy="8169753"/>
          </a:xfrm>
          <a:custGeom>
            <a:avLst/>
            <a:gdLst/>
            <a:ahLst/>
            <a:cxnLst/>
            <a:rect r="r" b="b" t="t" l="l"/>
            <a:pathLst>
              <a:path h="8169753" w="6257683">
                <a:moveTo>
                  <a:pt x="0" y="0"/>
                </a:moveTo>
                <a:lnTo>
                  <a:pt x="6257684" y="0"/>
                </a:lnTo>
                <a:lnTo>
                  <a:pt x="6257684" y="8169753"/>
                </a:lnTo>
                <a:lnTo>
                  <a:pt x="0" y="81697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844467" y="3167432"/>
            <a:ext cx="4858949" cy="4794814"/>
            <a:chOff x="0" y="0"/>
            <a:chExt cx="1279723" cy="126283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79723" cy="1262832"/>
            </a:xfrm>
            <a:custGeom>
              <a:avLst/>
              <a:gdLst/>
              <a:ahLst/>
              <a:cxnLst/>
              <a:rect r="r" b="b" t="t" l="l"/>
              <a:pathLst>
                <a:path h="1262832" w="1279723">
                  <a:moveTo>
                    <a:pt x="0" y="0"/>
                  </a:moveTo>
                  <a:lnTo>
                    <a:pt x="1279723" y="0"/>
                  </a:lnTo>
                  <a:lnTo>
                    <a:pt x="1279723" y="1262832"/>
                  </a:lnTo>
                  <a:lnTo>
                    <a:pt x="0" y="1262832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279723" cy="13199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задействовано – 100 волонтёров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666540" y="591255"/>
            <a:ext cx="17398457" cy="1680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543"/>
              </a:lnSpc>
            </a:pPr>
            <a:r>
              <a:rPr lang="en-US" sz="6232" spc="610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6232" spc="610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Федеральный проект «Формирование комфортной городской среды»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81601" y="8006664"/>
            <a:ext cx="6162866" cy="1547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0"/>
              </a:lnSpc>
            </a:pPr>
            <a:r>
              <a:rPr lang="en-US" sz="2290" spc="2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Функционал волонтёров заключался в раздаче листовок и информировании граждан о голосовании по проекту.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C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770706" y="-3368517"/>
            <a:ext cx="4959890" cy="4959890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F4F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6639105" y="-5979128"/>
            <a:ext cx="12110389" cy="12426705"/>
          </a:xfrm>
          <a:custGeom>
            <a:avLst/>
            <a:gdLst/>
            <a:ahLst/>
            <a:cxnLst/>
            <a:rect r="r" b="b" t="t" l="l"/>
            <a:pathLst>
              <a:path h="12426705" w="12110389">
                <a:moveTo>
                  <a:pt x="0" y="0"/>
                </a:moveTo>
                <a:lnTo>
                  <a:pt x="12110389" y="0"/>
                </a:lnTo>
                <a:lnTo>
                  <a:pt x="12110389" y="12426706"/>
                </a:lnTo>
                <a:lnTo>
                  <a:pt x="0" y="12426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986589">
            <a:off x="12508711" y="1721501"/>
            <a:ext cx="9894000" cy="10152425"/>
          </a:xfrm>
          <a:custGeom>
            <a:avLst/>
            <a:gdLst/>
            <a:ahLst/>
            <a:cxnLst/>
            <a:rect r="r" b="b" t="t" l="l"/>
            <a:pathLst>
              <a:path h="10152425" w="9894000">
                <a:moveTo>
                  <a:pt x="0" y="0"/>
                </a:moveTo>
                <a:lnTo>
                  <a:pt x="9894000" y="0"/>
                </a:lnTo>
                <a:lnTo>
                  <a:pt x="9894000" y="10152426"/>
                </a:lnTo>
                <a:lnTo>
                  <a:pt x="0" y="101524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20102" y="187159"/>
            <a:ext cx="17459690" cy="1091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66"/>
              </a:lnSpc>
            </a:pPr>
            <a:r>
              <a:rPr lang="en-US" sz="6424" spc="629" u="sng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«СОБЫТИЙНОЕ ВОЛОНТЁРСТВО»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083148" y="2875979"/>
            <a:ext cx="5493320" cy="5493320"/>
            <a:chOff x="0" y="0"/>
            <a:chExt cx="7324426" cy="7324426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7324426" cy="7324426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F4F5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459282" y="1003804"/>
              <a:ext cx="6405861" cy="27059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299"/>
                </a:lnSpc>
              </a:pPr>
              <a:r>
                <a:rPr lang="en-US" sz="6014">
                  <a:solidFill>
                    <a:srgbClr val="231F20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100 </a:t>
              </a:r>
            </a:p>
            <a:p>
              <a:pPr algn="ctr" marL="0" indent="0" lvl="0">
                <a:lnSpc>
                  <a:spcPts val="8299"/>
                </a:lnSpc>
                <a:spcBef>
                  <a:spcPct val="0"/>
                </a:spcBef>
              </a:pPr>
              <a:r>
                <a:rPr lang="en-US" sz="6014">
                  <a:solidFill>
                    <a:srgbClr val="231F20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ВОЛОНТЕРОВ </a:t>
              </a:r>
            </a:p>
          </p:txBody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7210979" y="5788764"/>
            <a:ext cx="3237655" cy="1462018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1028700" y="1572324"/>
            <a:ext cx="162306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Волонтёры оказывают помощь при проведении практически всех городских мероприятиях: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6976208" y="8939926"/>
            <a:ext cx="4473739" cy="689722"/>
            <a:chOff x="0" y="0"/>
            <a:chExt cx="1178269" cy="18165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78269" cy="181655"/>
            </a:xfrm>
            <a:custGeom>
              <a:avLst/>
              <a:gdLst/>
              <a:ahLst/>
              <a:cxnLst/>
              <a:rect r="r" b="b" t="t" l="l"/>
              <a:pathLst>
                <a:path h="181655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181655"/>
                  </a:lnTo>
                  <a:lnTo>
                    <a:pt x="0" y="181655"/>
                  </a:lnTo>
                  <a:close/>
                </a:path>
              </a:pathLst>
            </a:custGeom>
            <a:solidFill>
              <a:srgbClr val="72717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178269" cy="2388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День города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457742" y="3091406"/>
            <a:ext cx="5267381" cy="1204072"/>
            <a:chOff x="0" y="0"/>
            <a:chExt cx="1387294" cy="31712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87294" cy="317122"/>
            </a:xfrm>
            <a:custGeom>
              <a:avLst/>
              <a:gdLst/>
              <a:ahLst/>
              <a:cxnLst/>
              <a:rect r="r" b="b" t="t" l="l"/>
              <a:pathLst>
                <a:path h="317122" w="1387294">
                  <a:moveTo>
                    <a:pt x="0" y="0"/>
                  </a:moveTo>
                  <a:lnTo>
                    <a:pt x="1387294" y="0"/>
                  </a:lnTo>
                  <a:lnTo>
                    <a:pt x="1387294" y="317122"/>
                  </a:lnTo>
                  <a:lnTo>
                    <a:pt x="0" y="317122"/>
                  </a:lnTo>
                  <a:close/>
                </a:path>
              </a:pathLst>
            </a:custGeom>
            <a:solidFill>
              <a:srgbClr val="727171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387294" cy="3742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молодёжный фестиваль «Движ»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397699" y="3091406"/>
            <a:ext cx="5281545" cy="1204072"/>
            <a:chOff x="0" y="0"/>
            <a:chExt cx="1391024" cy="31712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91024" cy="317122"/>
            </a:xfrm>
            <a:custGeom>
              <a:avLst/>
              <a:gdLst/>
              <a:ahLst/>
              <a:cxnLst/>
              <a:rect r="r" b="b" t="t" l="l"/>
              <a:pathLst>
                <a:path h="317122" w="1391024">
                  <a:moveTo>
                    <a:pt x="0" y="0"/>
                  </a:moveTo>
                  <a:lnTo>
                    <a:pt x="1391024" y="0"/>
                  </a:lnTo>
                  <a:lnTo>
                    <a:pt x="1391024" y="317122"/>
                  </a:lnTo>
                  <a:lnTo>
                    <a:pt x="0" y="317122"/>
                  </a:lnTo>
                  <a:close/>
                </a:path>
              </a:pathLst>
            </a:custGeom>
            <a:solidFill>
              <a:srgbClr val="727171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1391024" cy="3742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школьные и студенческие игры КВН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397699" y="7238153"/>
            <a:ext cx="5281545" cy="1204072"/>
            <a:chOff x="0" y="0"/>
            <a:chExt cx="1391024" cy="317122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391024" cy="317122"/>
            </a:xfrm>
            <a:custGeom>
              <a:avLst/>
              <a:gdLst/>
              <a:ahLst/>
              <a:cxnLst/>
              <a:rect r="r" b="b" t="t" l="l"/>
              <a:pathLst>
                <a:path h="317122" w="1391024">
                  <a:moveTo>
                    <a:pt x="0" y="0"/>
                  </a:moveTo>
                  <a:lnTo>
                    <a:pt x="1391024" y="0"/>
                  </a:lnTo>
                  <a:lnTo>
                    <a:pt x="1391024" y="317122"/>
                  </a:lnTo>
                  <a:lnTo>
                    <a:pt x="0" y="317122"/>
                  </a:lnTo>
                  <a:close/>
                </a:path>
              </a:pathLst>
            </a:custGeom>
            <a:solidFill>
              <a:srgbClr val="727171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1391024" cy="3742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костюмированный парад «семейный комикон»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2457742" y="7238153"/>
            <a:ext cx="5281545" cy="1204072"/>
            <a:chOff x="0" y="0"/>
            <a:chExt cx="1391024" cy="31712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391024" cy="317122"/>
            </a:xfrm>
            <a:custGeom>
              <a:avLst/>
              <a:gdLst/>
              <a:ahLst/>
              <a:cxnLst/>
              <a:rect r="r" b="b" t="t" l="l"/>
              <a:pathLst>
                <a:path h="317122" w="1391024">
                  <a:moveTo>
                    <a:pt x="0" y="0"/>
                  </a:moveTo>
                  <a:lnTo>
                    <a:pt x="1391024" y="0"/>
                  </a:lnTo>
                  <a:lnTo>
                    <a:pt x="1391024" y="317122"/>
                  </a:lnTo>
                  <a:lnTo>
                    <a:pt x="0" y="317122"/>
                  </a:lnTo>
                  <a:close/>
                </a:path>
              </a:pathLst>
            </a:custGeom>
            <a:solidFill>
              <a:srgbClr val="727171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57150"/>
              <a:ext cx="1391024" cy="3742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городской конкурс «Студент года»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2717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770706" y="-3368517"/>
            <a:ext cx="4959890" cy="4959890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F4F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6639105" y="-5979128"/>
            <a:ext cx="12110389" cy="12426705"/>
          </a:xfrm>
          <a:custGeom>
            <a:avLst/>
            <a:gdLst/>
            <a:ahLst/>
            <a:cxnLst/>
            <a:rect r="r" b="b" t="t" l="l"/>
            <a:pathLst>
              <a:path h="12426705" w="12110389">
                <a:moveTo>
                  <a:pt x="0" y="0"/>
                </a:moveTo>
                <a:lnTo>
                  <a:pt x="12110389" y="0"/>
                </a:lnTo>
                <a:lnTo>
                  <a:pt x="12110389" y="12426706"/>
                </a:lnTo>
                <a:lnTo>
                  <a:pt x="0" y="12426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986589">
            <a:off x="12527829" y="1721501"/>
            <a:ext cx="9894000" cy="10152425"/>
          </a:xfrm>
          <a:custGeom>
            <a:avLst/>
            <a:gdLst/>
            <a:ahLst/>
            <a:cxnLst/>
            <a:rect r="r" b="b" t="t" l="l"/>
            <a:pathLst>
              <a:path h="10152425" w="9894000">
                <a:moveTo>
                  <a:pt x="0" y="0"/>
                </a:moveTo>
                <a:lnTo>
                  <a:pt x="9894000" y="0"/>
                </a:lnTo>
                <a:lnTo>
                  <a:pt x="9894000" y="10152426"/>
                </a:lnTo>
                <a:lnTo>
                  <a:pt x="0" y="101524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20102" y="187159"/>
            <a:ext cx="17459690" cy="1091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66"/>
              </a:lnSpc>
            </a:pPr>
            <a:r>
              <a:rPr lang="en-US" sz="6424" spc="629" u="sng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«СОБЫТИЙНОЕ ВОЛОНТЁРСТВО»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083148" y="2875979"/>
            <a:ext cx="5493320" cy="5493320"/>
            <a:chOff x="0" y="0"/>
            <a:chExt cx="7324426" cy="7324426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7324426" cy="7324426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F4F5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9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459282" y="1003804"/>
              <a:ext cx="6405861" cy="27059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299"/>
                </a:lnSpc>
              </a:pPr>
              <a:r>
                <a:rPr lang="en-US" sz="6014">
                  <a:solidFill>
                    <a:srgbClr val="231F20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140 </a:t>
              </a:r>
            </a:p>
            <a:p>
              <a:pPr algn="ctr" marL="0" indent="0" lvl="0">
                <a:lnSpc>
                  <a:spcPts val="8299"/>
                </a:lnSpc>
                <a:spcBef>
                  <a:spcPct val="0"/>
                </a:spcBef>
              </a:pPr>
              <a:r>
                <a:rPr lang="en-US" sz="6014">
                  <a:solidFill>
                    <a:srgbClr val="231F20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ВОЛОНТЕРОВ </a:t>
              </a:r>
            </a:p>
          </p:txBody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7210979" y="5788764"/>
            <a:ext cx="3237655" cy="1462018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1028700" y="1409320"/>
            <a:ext cx="16688600" cy="1008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Волонтёры помогают администрации города приводить в порядок общественные пространства города, участвуют в общегородских субботниках.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186067" y="2875979"/>
            <a:ext cx="5286499" cy="1718422"/>
            <a:chOff x="0" y="0"/>
            <a:chExt cx="1392329" cy="45258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92329" cy="452588"/>
            </a:xfrm>
            <a:custGeom>
              <a:avLst/>
              <a:gdLst/>
              <a:ahLst/>
              <a:cxnLst/>
              <a:rect r="r" b="b" t="t" l="l"/>
              <a:pathLst>
                <a:path h="452588" w="1392329">
                  <a:moveTo>
                    <a:pt x="0" y="0"/>
                  </a:moveTo>
                  <a:lnTo>
                    <a:pt x="1392329" y="0"/>
                  </a:lnTo>
                  <a:lnTo>
                    <a:pt x="1392329" y="452588"/>
                  </a:lnTo>
                  <a:lnTo>
                    <a:pt x="0" y="452588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392329" cy="5097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субботник на территория от жд вокзала до м-на «Выбор»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801602" y="3091406"/>
            <a:ext cx="4473739" cy="1204072"/>
            <a:chOff x="0" y="0"/>
            <a:chExt cx="1178269" cy="31712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78269" cy="317122"/>
            </a:xfrm>
            <a:custGeom>
              <a:avLst/>
              <a:gdLst/>
              <a:ahLst/>
              <a:cxnLst/>
              <a:rect r="r" b="b" t="t" l="l"/>
              <a:pathLst>
                <a:path h="317122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317122"/>
                  </a:lnTo>
                  <a:lnTo>
                    <a:pt x="0" y="317122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178269" cy="3742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Большой субботник в Яблоневом саду 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62779" y="7274478"/>
            <a:ext cx="5551386" cy="1718422"/>
            <a:chOff x="0" y="0"/>
            <a:chExt cx="1462093" cy="45258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462093" cy="452588"/>
            </a:xfrm>
            <a:custGeom>
              <a:avLst/>
              <a:gdLst/>
              <a:ahLst/>
              <a:cxnLst/>
              <a:rect r="r" b="b" t="t" l="l"/>
              <a:pathLst>
                <a:path h="452588" w="1462093">
                  <a:moveTo>
                    <a:pt x="0" y="0"/>
                  </a:moveTo>
                  <a:lnTo>
                    <a:pt x="1462093" y="0"/>
                  </a:lnTo>
                  <a:lnTo>
                    <a:pt x="1462093" y="452588"/>
                  </a:lnTo>
                  <a:lnTo>
                    <a:pt x="0" y="452588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1462093" cy="5097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обустройство спортивной площадки в парке «Судостроитель»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186067" y="7274478"/>
            <a:ext cx="5288762" cy="1718422"/>
            <a:chOff x="0" y="0"/>
            <a:chExt cx="1392925" cy="45258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392925" cy="452588"/>
            </a:xfrm>
            <a:custGeom>
              <a:avLst/>
              <a:gdLst/>
              <a:ahLst/>
              <a:cxnLst/>
              <a:rect r="r" b="b" t="t" l="l"/>
              <a:pathLst>
                <a:path h="452588" w="1392925">
                  <a:moveTo>
                    <a:pt x="0" y="0"/>
                  </a:moveTo>
                  <a:lnTo>
                    <a:pt x="1392925" y="0"/>
                  </a:lnTo>
                  <a:lnTo>
                    <a:pt x="1392925" y="452588"/>
                  </a:lnTo>
                  <a:lnTo>
                    <a:pt x="0" y="452588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1392925" cy="5097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обустройство умной спортивной площадки на Дзержинского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87923">
            <a:off x="13475833" y="-8787301"/>
            <a:ext cx="13977230" cy="14342307"/>
          </a:xfrm>
          <a:custGeom>
            <a:avLst/>
            <a:gdLst/>
            <a:ahLst/>
            <a:cxnLst/>
            <a:rect r="r" b="b" t="t" l="l"/>
            <a:pathLst>
              <a:path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6176" y="776365"/>
            <a:ext cx="16749112" cy="1115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52"/>
              </a:lnSpc>
              <a:spcBef>
                <a:spcPct val="0"/>
              </a:spcBef>
            </a:pPr>
            <a:r>
              <a:rPr lang="en-US" sz="6632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ФЕДЕРАЛЬНЫЙ ПРОЕКТ «ДАРИ ЕДУ»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440" y="2635753"/>
            <a:ext cx="11420136" cy="2389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100F0D"/>
                </a:solidFill>
                <a:latin typeface="Open Sans"/>
                <a:ea typeface="Open Sans"/>
                <a:cs typeface="Open Sans"/>
                <a:sym typeface="Open Sans"/>
              </a:rPr>
              <a:t> С 2020 года добровольцы принимают участие в реализации федерального проекта «Дари еду». Силами волонтёров разгружаются и расфасовываются продуктовые наборы, которые в дальнейшем автоволонтёры доставляют малообеспеченным семьям. Данный проект реализуется совместно с отделом по работе с населением администрации города.</a:t>
            </a:r>
          </a:p>
          <a:p>
            <a:pPr algn="l">
              <a:lnSpc>
                <a:spcPts val="3219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887923">
            <a:off x="203893" y="5669688"/>
            <a:ext cx="13977230" cy="14342307"/>
          </a:xfrm>
          <a:custGeom>
            <a:avLst/>
            <a:gdLst/>
            <a:ahLst/>
            <a:cxnLst/>
            <a:rect r="r" b="b" t="t" l="l"/>
            <a:pathLst>
              <a:path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887923">
            <a:off x="13475833" y="-8473254"/>
            <a:ext cx="13977230" cy="14342307"/>
          </a:xfrm>
          <a:custGeom>
            <a:avLst/>
            <a:gdLst/>
            <a:ahLst/>
            <a:cxnLst/>
            <a:rect r="r" b="b" t="t" l="l"/>
            <a:pathLst>
              <a:path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9866761" y="4479008"/>
            <a:ext cx="7121769" cy="5246370"/>
            <a:chOff x="0" y="0"/>
            <a:chExt cx="19050000" cy="14033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7"/>
              <a:stretch>
                <a:fillRect l="-3976" t="0" r="-3976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8"/>
              <a:stretch>
                <a:fillRect l="0" t="-226" r="0" b="-226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4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887923">
            <a:off x="-2683214" y="7543802"/>
            <a:ext cx="13977230" cy="14342307"/>
          </a:xfrm>
          <a:custGeom>
            <a:avLst/>
            <a:gdLst/>
            <a:ahLst/>
            <a:cxnLst/>
            <a:rect r="r" b="b" t="t" l="l"/>
            <a:pathLst>
              <a:path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87923">
            <a:off x="12076940" y="-3354783"/>
            <a:ext cx="7032580" cy="7216267"/>
          </a:xfrm>
          <a:custGeom>
            <a:avLst/>
            <a:gdLst/>
            <a:ahLst/>
            <a:cxnLst/>
            <a:rect r="r" b="b" t="t" l="l"/>
            <a:pathLst>
              <a:path h="7216267" w="7032580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564196"/>
            <a:ext cx="16822319" cy="2277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52"/>
              </a:lnSpc>
            </a:pPr>
            <a:r>
              <a:rPr lang="en-US" sz="6632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РАЗВИВАЮЩИЕСЯ НАПРАВЛЕНИЯ </a:t>
            </a:r>
          </a:p>
          <a:p>
            <a:pPr algn="ctr" marL="0" indent="0" lvl="0">
              <a:lnSpc>
                <a:spcPts val="9152"/>
              </a:lnSpc>
              <a:spcBef>
                <a:spcPct val="0"/>
              </a:spcBef>
            </a:pPr>
            <a:r>
              <a:rPr lang="en-US" sz="6632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В ВОЛОНТЕРСТВЕ 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6375971" y="7449793"/>
            <a:ext cx="2094695" cy="3024309"/>
            <a:chOff x="0" y="0"/>
            <a:chExt cx="551689" cy="79652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51689" cy="796526"/>
            </a:xfrm>
            <a:custGeom>
              <a:avLst/>
              <a:gdLst/>
              <a:ahLst/>
              <a:cxnLst/>
              <a:rect r="r" b="b" t="t" l="l"/>
              <a:pathLst>
                <a:path h="796526" w="551689">
                  <a:moveTo>
                    <a:pt x="0" y="0"/>
                  </a:moveTo>
                  <a:lnTo>
                    <a:pt x="551689" y="0"/>
                  </a:lnTo>
                  <a:lnTo>
                    <a:pt x="551689" y="796526"/>
                  </a:lnTo>
                  <a:lnTo>
                    <a:pt x="0" y="796526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551689" cy="8155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224419" y="-1708750"/>
            <a:ext cx="2094695" cy="2377721"/>
            <a:chOff x="0" y="0"/>
            <a:chExt cx="551689" cy="62623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51689" cy="626231"/>
            </a:xfrm>
            <a:custGeom>
              <a:avLst/>
              <a:gdLst/>
              <a:ahLst/>
              <a:cxnLst/>
              <a:rect r="r" b="b" t="t" l="l"/>
              <a:pathLst>
                <a:path h="626231" w="551689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887923">
            <a:off x="12229340" y="-3202383"/>
            <a:ext cx="7032580" cy="7216267"/>
          </a:xfrm>
          <a:custGeom>
            <a:avLst/>
            <a:gdLst/>
            <a:ahLst/>
            <a:cxnLst/>
            <a:rect r="r" b="b" t="t" l="l"/>
            <a:pathLst>
              <a:path h="7216267" w="7032580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61829" y="2995467"/>
            <a:ext cx="7375164" cy="2425581"/>
            <a:chOff x="0" y="0"/>
            <a:chExt cx="9833552" cy="3234109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9833552" cy="2215956"/>
              <a:chOff x="0" y="0"/>
              <a:chExt cx="1942430" cy="43772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942430" cy="437720"/>
              </a:xfrm>
              <a:custGeom>
                <a:avLst/>
                <a:gdLst/>
                <a:ahLst/>
                <a:cxnLst/>
                <a:rect r="r" b="b" t="t" l="l"/>
                <a:pathLst>
                  <a:path h="437720" w="1942430">
                    <a:moveTo>
                      <a:pt x="0" y="0"/>
                    </a:moveTo>
                    <a:lnTo>
                      <a:pt x="1942430" y="0"/>
                    </a:lnTo>
                    <a:lnTo>
                      <a:pt x="1942430" y="437720"/>
                    </a:lnTo>
                    <a:lnTo>
                      <a:pt x="0" y="437720"/>
                    </a:lnTo>
                    <a:close/>
                  </a:path>
                </a:pathLst>
              </a:custGeom>
              <a:solidFill>
                <a:srgbClr val="CCCCCC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19050"/>
                <a:ext cx="1942430" cy="4567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89"/>
                  </a:lnSpc>
                </a:pPr>
                <a:r>
                  <a:rPr lang="en-US" sz="2299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2299" u="sng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«Волонтёры культуры»</a:t>
                </a:r>
                <a:r>
                  <a:rPr lang="en-US" sz="2299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оказывают помощь на каждом городском концерте. Общее количество волонтёров за год более 100 человек.</a:t>
                </a:r>
              </a:p>
              <a:p>
                <a:pPr algn="ctr">
                  <a:lnSpc>
                    <a:spcPts val="2989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0" y="2096413"/>
              <a:ext cx="9833552" cy="1137695"/>
            </a:xfrm>
            <a:custGeom>
              <a:avLst/>
              <a:gdLst/>
              <a:ahLst/>
              <a:cxnLst/>
              <a:rect r="r" b="b" t="t" l="l"/>
              <a:pathLst>
                <a:path h="1137695" w="9833552">
                  <a:moveTo>
                    <a:pt x="0" y="0"/>
                  </a:moveTo>
                  <a:lnTo>
                    <a:pt x="9833552" y="0"/>
                  </a:lnTo>
                  <a:lnTo>
                    <a:pt x="9833552" y="1137696"/>
                  </a:lnTo>
                  <a:lnTo>
                    <a:pt x="0" y="1137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519" t="-86495" r="-5728" b="0"/>
              </a:stretch>
            </a:blip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2123208" y="6382586"/>
            <a:ext cx="5300110" cy="3904414"/>
            <a:chOff x="0" y="0"/>
            <a:chExt cx="19050000" cy="140335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7"/>
              <a:stretch>
                <a:fillRect l="-5336" t="0" r="-5336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8"/>
              <a:stretch>
                <a:fillRect l="0" t="-226" r="0" b="-226"/>
              </a:stretch>
            </a:blip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2987890" y="2092200"/>
            <a:ext cx="5300110" cy="3904414"/>
            <a:chOff x="0" y="0"/>
            <a:chExt cx="19050000" cy="14033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9"/>
              <a:stretch>
                <a:fillRect l="-3976" t="0" r="-3976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8"/>
              <a:stretch>
                <a:fillRect l="0" t="-226" r="0" b="-226"/>
              </a:stretch>
            </a:blipFill>
          </p:spPr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8187985" y="4044407"/>
            <a:ext cx="5300110" cy="3904414"/>
            <a:chOff x="0" y="0"/>
            <a:chExt cx="19050000" cy="140335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10"/>
              <a:stretch>
                <a:fillRect l="-3878" t="0" r="-3878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8"/>
              <a:stretch>
                <a:fillRect l="0" t="-226" r="0" b="-226"/>
              </a:stretch>
            </a:blipFill>
          </p:spPr>
        </p:sp>
      </p:grpSp>
      <p:grpSp>
        <p:nvGrpSpPr>
          <p:cNvPr name="Group 26" id="26"/>
          <p:cNvGrpSpPr>
            <a:grpSpLocks noChangeAspect="true"/>
          </p:cNvGrpSpPr>
          <p:nvPr/>
        </p:nvGrpSpPr>
        <p:grpSpPr>
          <a:xfrm rot="0">
            <a:off x="4721087" y="6569687"/>
            <a:ext cx="5300110" cy="3904414"/>
            <a:chOff x="0" y="0"/>
            <a:chExt cx="19050000" cy="140335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11"/>
              <a:stretch>
                <a:fillRect l="-3976" t="0" r="-3976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8"/>
              <a:stretch>
                <a:fillRect l="0" t="-226" r="0" b="-226"/>
              </a:stretch>
            </a:blip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-224419" y="4792344"/>
            <a:ext cx="5300110" cy="3904414"/>
            <a:chOff x="0" y="0"/>
            <a:chExt cx="19050000" cy="140335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12"/>
              <a:stretch>
                <a:fillRect l="0" t="-2137" r="0" b="-2137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8"/>
              <a:stretch>
                <a:fillRect l="0" t="-226" r="0" b="-226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57863">
            <a:off x="-463540" y="6706946"/>
            <a:ext cx="21273218" cy="9128145"/>
          </a:xfrm>
          <a:custGeom>
            <a:avLst/>
            <a:gdLst/>
            <a:ahLst/>
            <a:cxnLst/>
            <a:rect r="r" b="b" t="t" l="l"/>
            <a:pathLst>
              <a:path h="9128145" w="21273218">
                <a:moveTo>
                  <a:pt x="0" y="0"/>
                </a:moveTo>
                <a:lnTo>
                  <a:pt x="21273218" y="0"/>
                </a:lnTo>
                <a:lnTo>
                  <a:pt x="21273218" y="9128145"/>
                </a:lnTo>
                <a:lnTo>
                  <a:pt x="0" y="91281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22207" y="412043"/>
            <a:ext cx="17443586" cy="2258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9"/>
              </a:lnSpc>
            </a:pP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РАЗВИВАЮЩИЕСЯ НАПРАВЛЕНИЯ</a:t>
            </a: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</a:p>
          <a:p>
            <a:pPr algn="ctr" marL="0" indent="0" lvl="0">
              <a:lnSpc>
                <a:spcPts val="9149"/>
              </a:lnSpc>
              <a:spcBef>
                <a:spcPct val="0"/>
              </a:spcBef>
            </a:pP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в волонтерстве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475037" y="7781814"/>
            <a:ext cx="2974893" cy="52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  <a:ea typeface="Oswald"/>
                <a:cs typeface="Oswald"/>
                <a:sym typeface="Oswald"/>
              </a:rPr>
              <a:t>STRATEGY N°3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8308197" y="6787534"/>
            <a:ext cx="8776104" cy="2566538"/>
            <a:chOff x="0" y="0"/>
            <a:chExt cx="2311402" cy="6759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11402" cy="675961"/>
            </a:xfrm>
            <a:custGeom>
              <a:avLst/>
              <a:gdLst/>
              <a:ahLst/>
              <a:cxnLst/>
              <a:rect r="r" b="b" t="t" l="l"/>
              <a:pathLst>
                <a:path h="675961" w="2311402">
                  <a:moveTo>
                    <a:pt x="0" y="0"/>
                  </a:moveTo>
                  <a:lnTo>
                    <a:pt x="2311402" y="0"/>
                  </a:lnTo>
                  <a:lnTo>
                    <a:pt x="2311402" y="675961"/>
                  </a:lnTo>
                  <a:lnTo>
                    <a:pt x="0" y="675961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311402" cy="6950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89"/>
                </a:lnSpc>
              </a:pPr>
              <a:r>
                <a:rPr lang="en-US" sz="2299" u="sng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«Добровольцы ЧС»</a:t>
              </a: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, это люди, которые оказывают помощь городу при угрозе наводнения. Волонтеры работают на песчаных карьерах по наполнению мешков песком; информируют население, проживающее в зоне подтопления, оказывают помощь в развёртывании Пунктов временного размещения граждан.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422207" y="4525294"/>
            <a:ext cx="8197048" cy="853271"/>
          </a:xfrm>
          <a:custGeom>
            <a:avLst/>
            <a:gdLst/>
            <a:ahLst/>
            <a:cxnLst/>
            <a:rect r="r" b="b" t="t" l="l"/>
            <a:pathLst>
              <a:path h="853271" w="8197048">
                <a:moveTo>
                  <a:pt x="0" y="0"/>
                </a:moveTo>
                <a:lnTo>
                  <a:pt x="8197048" y="0"/>
                </a:lnTo>
                <a:lnTo>
                  <a:pt x="8197048" y="853272"/>
                </a:lnTo>
                <a:lnTo>
                  <a:pt x="0" y="8532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329" t="-93486" r="0" b="-256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308197" y="9354072"/>
            <a:ext cx="8776104" cy="853271"/>
          </a:xfrm>
          <a:custGeom>
            <a:avLst/>
            <a:gdLst/>
            <a:ahLst/>
            <a:cxnLst/>
            <a:rect r="r" b="b" t="t" l="l"/>
            <a:pathLst>
              <a:path h="853271" w="8776104">
                <a:moveTo>
                  <a:pt x="0" y="0"/>
                </a:moveTo>
                <a:lnTo>
                  <a:pt x="8776104" y="0"/>
                </a:lnTo>
                <a:lnTo>
                  <a:pt x="8776104" y="853272"/>
                </a:lnTo>
                <a:lnTo>
                  <a:pt x="0" y="8532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329" t="-103622" r="0" b="-6273"/>
            </a:stretch>
          </a:blipFill>
        </p:spPr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1784191" y="2776713"/>
            <a:ext cx="5300110" cy="3904414"/>
            <a:chOff x="0" y="0"/>
            <a:chExt cx="19050000" cy="140335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6"/>
              <a:stretch>
                <a:fillRect l="-4124" t="0" r="-4124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7"/>
              <a:stretch>
                <a:fillRect l="0" t="-226" r="0" b="-226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22207" y="2954634"/>
            <a:ext cx="8197048" cy="1619525"/>
            <a:chOff x="0" y="0"/>
            <a:chExt cx="2158893" cy="42654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58893" cy="426542"/>
            </a:xfrm>
            <a:custGeom>
              <a:avLst/>
              <a:gdLst/>
              <a:ahLst/>
              <a:cxnLst/>
              <a:rect r="r" b="b" t="t" l="l"/>
              <a:pathLst>
                <a:path h="426542" w="2158893">
                  <a:moveTo>
                    <a:pt x="0" y="0"/>
                  </a:moveTo>
                  <a:lnTo>
                    <a:pt x="2158893" y="0"/>
                  </a:lnTo>
                  <a:lnTo>
                    <a:pt x="2158893" y="426542"/>
                  </a:lnTo>
                  <a:lnTo>
                    <a:pt x="0" y="426542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2158893" cy="4455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sz="2199" u="sng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«Медиаволонтёрство»</a:t>
              </a:r>
              <a:r>
                <a:rPr lang="en-US" sz="21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- занимаются фото- и видео-съемкой, берут интервью, освещают мероприятия в социальных сетях. На сегодняшний день в городе около 60ти человек занимаются в этом направлении</a:t>
              </a:r>
            </a:p>
          </p:txBody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422207" y="5143500"/>
            <a:ext cx="5300110" cy="3904414"/>
            <a:chOff x="0" y="0"/>
            <a:chExt cx="19050000" cy="140335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8"/>
              <a:stretch>
                <a:fillRect l="0" t="-54721" r="0" b="-54721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7"/>
              <a:stretch>
                <a:fillRect l="0" t="-226" r="0" b="-226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87923">
            <a:off x="-6937517" y="-8747353"/>
            <a:ext cx="13977230" cy="14342307"/>
          </a:xfrm>
          <a:custGeom>
            <a:avLst/>
            <a:gdLst/>
            <a:ahLst/>
            <a:cxnLst/>
            <a:rect r="r" b="b" t="t" l="l"/>
            <a:pathLst>
              <a:path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580377">
            <a:off x="10646613" y="3123224"/>
            <a:ext cx="12102934" cy="12419055"/>
          </a:xfrm>
          <a:custGeom>
            <a:avLst/>
            <a:gdLst/>
            <a:ahLst/>
            <a:cxnLst/>
            <a:rect r="r" b="b" t="t" l="l"/>
            <a:pathLst>
              <a:path h="12419055" w="12102934">
                <a:moveTo>
                  <a:pt x="0" y="0"/>
                </a:moveTo>
                <a:lnTo>
                  <a:pt x="12102933" y="0"/>
                </a:lnTo>
                <a:lnTo>
                  <a:pt x="12102933" y="12419055"/>
                </a:lnTo>
                <a:lnTo>
                  <a:pt x="0" y="124190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22207" y="3081425"/>
            <a:ext cx="8721793" cy="2862568"/>
            <a:chOff x="0" y="0"/>
            <a:chExt cx="11629057" cy="3816757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11629057" cy="2711256"/>
              <a:chOff x="0" y="0"/>
              <a:chExt cx="2297098" cy="535557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297098" cy="535557"/>
              </a:xfrm>
              <a:custGeom>
                <a:avLst/>
                <a:gdLst/>
                <a:ahLst/>
                <a:cxnLst/>
                <a:rect r="r" b="b" t="t" l="l"/>
                <a:pathLst>
                  <a:path h="535557" w="2297098">
                    <a:moveTo>
                      <a:pt x="0" y="0"/>
                    </a:moveTo>
                    <a:lnTo>
                      <a:pt x="2297098" y="0"/>
                    </a:lnTo>
                    <a:lnTo>
                      <a:pt x="2297098" y="535557"/>
                    </a:lnTo>
                    <a:lnTo>
                      <a:pt x="0" y="535557"/>
                    </a:lnTo>
                    <a:close/>
                  </a:path>
                </a:pathLst>
              </a:custGeom>
              <a:solidFill>
                <a:srgbClr val="CCCCCC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19050"/>
                <a:ext cx="2297098" cy="5546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89"/>
                  </a:lnSpc>
                </a:pPr>
                <a:r>
                  <a:rPr lang="en-US" sz="2299" u="sng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«Волонтёры Победы»</a:t>
                </a:r>
                <a:r>
                  <a:rPr lang="en-US" sz="2299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, объединение около 300 комсомольчан. Оказывают помощь ветеранам, ведут работу по приведению в порядок мест воинских захоронений, организуют исторические викторины и массовые мероприятия</a:t>
                </a: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0" y="2643141"/>
              <a:ext cx="11629057" cy="1173617"/>
            </a:xfrm>
            <a:custGeom>
              <a:avLst/>
              <a:gdLst/>
              <a:ahLst/>
              <a:cxnLst/>
              <a:rect r="r" b="b" t="t" l="l"/>
              <a:pathLst>
                <a:path h="1173617" w="11629057">
                  <a:moveTo>
                    <a:pt x="0" y="0"/>
                  </a:moveTo>
                  <a:lnTo>
                    <a:pt x="11629057" y="0"/>
                  </a:lnTo>
                  <a:lnTo>
                    <a:pt x="11629057" y="1173616"/>
                  </a:lnTo>
                  <a:lnTo>
                    <a:pt x="0" y="1173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0984" t="-303405" r="-55152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574607" y="5701469"/>
            <a:ext cx="8569393" cy="4262292"/>
            <a:chOff x="0" y="0"/>
            <a:chExt cx="2256959" cy="112257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56960" cy="1122579"/>
            </a:xfrm>
            <a:custGeom>
              <a:avLst/>
              <a:gdLst/>
              <a:ahLst/>
              <a:cxnLst/>
              <a:rect r="r" b="b" t="t" l="l"/>
              <a:pathLst>
                <a:path h="1122579" w="2256960">
                  <a:moveTo>
                    <a:pt x="0" y="0"/>
                  </a:moveTo>
                  <a:lnTo>
                    <a:pt x="2256960" y="0"/>
                  </a:lnTo>
                  <a:lnTo>
                    <a:pt x="2256960" y="1122579"/>
                  </a:lnTo>
                  <a:lnTo>
                    <a:pt x="0" y="1122579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2256959" cy="11416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акции:</a:t>
              </a:r>
            </a:p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«Георгиевская ленточка»</a:t>
              </a:r>
            </a:p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«Бессмертный полк»</a:t>
              </a:r>
            </a:p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«Спасибо за Победу»</a:t>
              </a:r>
            </a:p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«День Победы»</a:t>
              </a:r>
            </a:p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«Письмо Победы»</a:t>
              </a:r>
            </a:p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«Нет забытым могилам»</a:t>
              </a:r>
            </a:p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«Свеча памяти»</a:t>
              </a:r>
            </a:p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«Дальневосточная Победа». </a:t>
              </a:r>
            </a:p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Количество участников указанных акций ежегодно достигает 15 тыс. человек всех возрастов.</a:t>
              </a:r>
            </a:p>
          </p:txBody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2052588" y="2822706"/>
            <a:ext cx="4289191" cy="6827691"/>
            <a:chOff x="0" y="0"/>
            <a:chExt cx="8089900" cy="12877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31800" y="260350"/>
              <a:ext cx="7533639" cy="4434840"/>
            </a:xfrm>
            <a:custGeom>
              <a:avLst/>
              <a:gdLst/>
              <a:ahLst/>
              <a:cxnLst/>
              <a:rect r="r" b="b" t="t" l="l"/>
              <a:pathLst>
                <a:path h="4434840" w="7533639">
                  <a:moveTo>
                    <a:pt x="7484110" y="4419600"/>
                  </a:moveTo>
                  <a:cubicBezTo>
                    <a:pt x="7484110" y="4419600"/>
                    <a:pt x="4975860" y="4404360"/>
                    <a:pt x="3801110" y="4419600"/>
                  </a:cubicBezTo>
                  <a:cubicBezTo>
                    <a:pt x="2626360" y="4434840"/>
                    <a:pt x="1087120" y="4419600"/>
                    <a:pt x="1087120" y="4419600"/>
                  </a:cubicBezTo>
                  <a:lnTo>
                    <a:pt x="49530" y="4419600"/>
                  </a:lnTo>
                  <a:cubicBezTo>
                    <a:pt x="49530" y="4419600"/>
                    <a:pt x="0" y="2293620"/>
                    <a:pt x="49530" y="1910080"/>
                  </a:cubicBezTo>
                  <a:cubicBezTo>
                    <a:pt x="99060" y="1526540"/>
                    <a:pt x="49530" y="13970"/>
                    <a:pt x="49530" y="13970"/>
                  </a:cubicBezTo>
                  <a:lnTo>
                    <a:pt x="2401570" y="13970"/>
                  </a:lnTo>
                  <a:cubicBezTo>
                    <a:pt x="3977640" y="13970"/>
                    <a:pt x="4546600" y="0"/>
                    <a:pt x="5816600" y="13970"/>
                  </a:cubicBezTo>
                  <a:cubicBezTo>
                    <a:pt x="7086600" y="27940"/>
                    <a:pt x="7485380" y="13970"/>
                    <a:pt x="7485380" y="13970"/>
                  </a:cubicBezTo>
                  <a:cubicBezTo>
                    <a:pt x="7485380" y="13970"/>
                    <a:pt x="7490461" y="906780"/>
                    <a:pt x="7512050" y="1253490"/>
                  </a:cubicBezTo>
                  <a:cubicBezTo>
                    <a:pt x="7533639" y="1600200"/>
                    <a:pt x="7485380" y="3834130"/>
                    <a:pt x="7485380" y="3834130"/>
                  </a:cubicBezTo>
                  <a:lnTo>
                    <a:pt x="7485380" y="4419600"/>
                  </a:lnTo>
                  <a:lnTo>
                    <a:pt x="7484110" y="4419600"/>
                  </a:lnTo>
                  <a:close/>
                </a:path>
              </a:pathLst>
            </a:custGeom>
            <a:blipFill>
              <a:blip r:embed="rId6"/>
              <a:stretch>
                <a:fillRect l="-2501" t="0" r="-2501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780" y="3496310"/>
              <a:ext cx="7589520" cy="6064250"/>
            </a:xfrm>
            <a:custGeom>
              <a:avLst/>
              <a:gdLst/>
              <a:ahLst/>
              <a:cxnLst/>
              <a:rect r="r" b="b" t="t" l="l"/>
              <a:pathLst>
                <a:path h="6064250" w="7589520">
                  <a:moveTo>
                    <a:pt x="7484110" y="6064250"/>
                  </a:moveTo>
                  <a:cubicBezTo>
                    <a:pt x="7484110" y="6064250"/>
                    <a:pt x="4961890" y="6002020"/>
                    <a:pt x="3782060" y="5999480"/>
                  </a:cubicBezTo>
                  <a:cubicBezTo>
                    <a:pt x="2602230" y="5996941"/>
                    <a:pt x="1052830" y="5952490"/>
                    <a:pt x="1052830" y="5952490"/>
                  </a:cubicBezTo>
                  <a:lnTo>
                    <a:pt x="7620" y="5934710"/>
                  </a:lnTo>
                  <a:cubicBezTo>
                    <a:pt x="7620" y="5934710"/>
                    <a:pt x="0" y="3542029"/>
                    <a:pt x="57150" y="3110229"/>
                  </a:cubicBezTo>
                  <a:cubicBezTo>
                    <a:pt x="114300" y="2678429"/>
                    <a:pt x="93980" y="976629"/>
                    <a:pt x="93980" y="976629"/>
                  </a:cubicBezTo>
                  <a:cubicBezTo>
                    <a:pt x="93980" y="976629"/>
                    <a:pt x="701040" y="1243329"/>
                    <a:pt x="2277110" y="1083309"/>
                  </a:cubicBezTo>
                  <a:cubicBezTo>
                    <a:pt x="3135630" y="995680"/>
                    <a:pt x="3868420" y="690880"/>
                    <a:pt x="4465320" y="681990"/>
                  </a:cubicBezTo>
                  <a:cubicBezTo>
                    <a:pt x="4706620" y="678180"/>
                    <a:pt x="4979670" y="838200"/>
                    <a:pt x="5278120" y="674370"/>
                  </a:cubicBezTo>
                  <a:cubicBezTo>
                    <a:pt x="5474970" y="566420"/>
                    <a:pt x="5690870" y="405130"/>
                    <a:pt x="5844540" y="330200"/>
                  </a:cubicBezTo>
                  <a:cubicBezTo>
                    <a:pt x="5900420" y="304800"/>
                    <a:pt x="5962650" y="294640"/>
                    <a:pt x="6023610" y="299720"/>
                  </a:cubicBezTo>
                  <a:cubicBezTo>
                    <a:pt x="6070600" y="280670"/>
                    <a:pt x="6212840" y="191770"/>
                    <a:pt x="6283960" y="182880"/>
                  </a:cubicBezTo>
                  <a:cubicBezTo>
                    <a:pt x="6350000" y="175260"/>
                    <a:pt x="7588250" y="0"/>
                    <a:pt x="7588250" y="0"/>
                  </a:cubicBezTo>
                  <a:cubicBezTo>
                    <a:pt x="7588250" y="0"/>
                    <a:pt x="7556500" y="2112010"/>
                    <a:pt x="7573010" y="2503170"/>
                  </a:cubicBezTo>
                  <a:cubicBezTo>
                    <a:pt x="7589520" y="2894330"/>
                    <a:pt x="7495540" y="5406390"/>
                    <a:pt x="7495540" y="5406390"/>
                  </a:cubicBezTo>
                  <a:lnTo>
                    <a:pt x="7484110" y="6064250"/>
                  </a:lnTo>
                  <a:close/>
                </a:path>
              </a:pathLst>
            </a:custGeom>
            <a:blipFill>
              <a:blip r:embed="rId7"/>
              <a:stretch>
                <a:fillRect l="-21191" t="0" r="-21191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501650" y="7593331"/>
              <a:ext cx="7567930" cy="5038090"/>
            </a:xfrm>
            <a:custGeom>
              <a:avLst/>
              <a:gdLst/>
              <a:ahLst/>
              <a:cxnLst/>
              <a:rect r="r" b="b" t="t" l="l"/>
              <a:pathLst>
                <a:path h="5038090" w="7567930">
                  <a:moveTo>
                    <a:pt x="85090" y="1249679"/>
                  </a:moveTo>
                  <a:cubicBezTo>
                    <a:pt x="85090" y="1249679"/>
                    <a:pt x="2078990" y="1145539"/>
                    <a:pt x="3616960" y="1036319"/>
                  </a:cubicBezTo>
                  <a:cubicBezTo>
                    <a:pt x="3681730" y="1031239"/>
                    <a:pt x="3776980" y="913129"/>
                    <a:pt x="3840480" y="908049"/>
                  </a:cubicBezTo>
                  <a:cubicBezTo>
                    <a:pt x="4370070" y="873759"/>
                    <a:pt x="4781550" y="810259"/>
                    <a:pt x="5074920" y="748030"/>
                  </a:cubicBezTo>
                  <a:cubicBezTo>
                    <a:pt x="6032501" y="546099"/>
                    <a:pt x="6893561" y="130810"/>
                    <a:pt x="6893561" y="130810"/>
                  </a:cubicBezTo>
                  <a:lnTo>
                    <a:pt x="7491730" y="0"/>
                  </a:lnTo>
                  <a:cubicBezTo>
                    <a:pt x="7491730" y="0"/>
                    <a:pt x="7567930" y="2391410"/>
                    <a:pt x="7522211" y="2824480"/>
                  </a:cubicBezTo>
                  <a:cubicBezTo>
                    <a:pt x="7476491" y="3257549"/>
                    <a:pt x="7545070" y="4958080"/>
                    <a:pt x="7545070" y="4958080"/>
                  </a:cubicBezTo>
                  <a:lnTo>
                    <a:pt x="5180330" y="4983480"/>
                  </a:lnTo>
                  <a:cubicBezTo>
                    <a:pt x="3595370" y="4999989"/>
                    <a:pt x="3023870" y="5022849"/>
                    <a:pt x="1746250" y="5020310"/>
                  </a:cubicBezTo>
                  <a:cubicBezTo>
                    <a:pt x="468630" y="5017771"/>
                    <a:pt x="68580" y="5038090"/>
                    <a:pt x="68580" y="5038090"/>
                  </a:cubicBezTo>
                  <a:cubicBezTo>
                    <a:pt x="68580" y="5038090"/>
                    <a:pt x="53340" y="4033521"/>
                    <a:pt x="26670" y="3643630"/>
                  </a:cubicBezTo>
                  <a:cubicBezTo>
                    <a:pt x="0" y="3253740"/>
                    <a:pt x="63500" y="1398269"/>
                    <a:pt x="63500" y="1398269"/>
                  </a:cubicBezTo>
                  <a:lnTo>
                    <a:pt x="85090" y="1249679"/>
                  </a:lnTo>
                  <a:close/>
                </a:path>
              </a:pathLst>
            </a:custGeom>
            <a:blipFill>
              <a:blip r:embed="rId8"/>
              <a:stretch>
                <a:fillRect l="0" t="-5670" r="0" b="-567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7310" y="3632200"/>
              <a:ext cx="7947660" cy="5035550"/>
            </a:xfrm>
            <a:custGeom>
              <a:avLst/>
              <a:gdLst/>
              <a:ahLst/>
              <a:cxnLst/>
              <a:rect r="r" b="b" t="t" l="l"/>
              <a:pathLst>
                <a:path h="5035550" w="7947660">
                  <a:moveTo>
                    <a:pt x="7947660" y="5035550"/>
                  </a:moveTo>
                  <a:lnTo>
                    <a:pt x="0" y="5035550"/>
                  </a:lnTo>
                  <a:lnTo>
                    <a:pt x="0" y="0"/>
                  </a:lnTo>
                  <a:lnTo>
                    <a:pt x="7947660" y="0"/>
                  </a:lnTo>
                  <a:lnTo>
                    <a:pt x="7947660" y="5035550"/>
                  </a:lnTo>
                  <a:close/>
                </a:path>
              </a:pathLst>
            </a:custGeom>
            <a:blipFill>
              <a:blip r:embed="rId9"/>
              <a:stretch>
                <a:fillRect l="-53" t="0" r="-53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574607" y="564443"/>
            <a:ext cx="17443586" cy="2258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9"/>
              </a:lnSpc>
            </a:pP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РАЗВИВАЮЩИЕСЯ НАПРАВЛЕНИЯ</a:t>
            </a: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</a:p>
          <a:p>
            <a:pPr algn="ctr" marL="0" indent="0" lvl="0">
              <a:lnSpc>
                <a:spcPts val="9149"/>
              </a:lnSpc>
              <a:spcBef>
                <a:spcPct val="0"/>
              </a:spcBef>
            </a:pP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в волонтерстве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96787" y="6759491"/>
            <a:ext cx="9629796" cy="280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2"/>
              </a:lnSpc>
            </a:pPr>
            <a:r>
              <a:rPr lang="en-US" sz="2644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«Эковолонтёрство»</a:t>
            </a:r>
            <a:r>
              <a:rPr lang="en-US" sz="264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Ежегодно эковолонтёрами проводятся акции по очистке общественных территорий города, парков, скверов, жилых массивов. Волонтёрские организации принимают участие в различных эковолонтёрских конкурсах и мероприятиях.</a:t>
            </a:r>
          </a:p>
          <a:p>
            <a:pPr algn="l" marL="0" indent="0" lvl="0">
              <a:lnSpc>
                <a:spcPts val="3842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-4254153" y="7476061"/>
            <a:ext cx="11881594" cy="3564478"/>
          </a:xfrm>
          <a:custGeom>
            <a:avLst/>
            <a:gdLst/>
            <a:ahLst/>
            <a:cxnLst/>
            <a:rect r="r" b="b" t="t" l="l"/>
            <a:pathLst>
              <a:path h="3564478" w="11881594">
                <a:moveTo>
                  <a:pt x="11881594" y="0"/>
                </a:moveTo>
                <a:lnTo>
                  <a:pt x="0" y="0"/>
                </a:lnTo>
                <a:lnTo>
                  <a:pt x="0" y="3564478"/>
                </a:lnTo>
                <a:lnTo>
                  <a:pt x="11881594" y="3564478"/>
                </a:lnTo>
                <a:lnTo>
                  <a:pt x="1188159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96787" y="2615624"/>
            <a:ext cx="5193639" cy="3825980"/>
            <a:chOff x="0" y="0"/>
            <a:chExt cx="19050000" cy="14033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5"/>
              <a:stretch>
                <a:fillRect l="0" t="-2137" r="0" b="-2137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6"/>
              <a:stretch>
                <a:fillRect l="0" t="-226" r="0" b="-226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3122043" y="6441604"/>
            <a:ext cx="4843284" cy="2601893"/>
          </a:xfrm>
          <a:custGeom>
            <a:avLst/>
            <a:gdLst/>
            <a:ahLst/>
            <a:cxnLst/>
            <a:rect r="r" b="b" t="t" l="l"/>
            <a:pathLst>
              <a:path h="2601893" w="4843284">
                <a:moveTo>
                  <a:pt x="0" y="0"/>
                </a:moveTo>
                <a:lnTo>
                  <a:pt x="4843283" y="0"/>
                </a:lnTo>
                <a:lnTo>
                  <a:pt x="4843283" y="2601894"/>
                </a:lnTo>
                <a:lnTo>
                  <a:pt x="0" y="26018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580377">
            <a:off x="9906792" y="-7188599"/>
            <a:ext cx="24036383" cy="24664199"/>
          </a:xfrm>
          <a:custGeom>
            <a:avLst/>
            <a:gdLst/>
            <a:ahLst/>
            <a:cxnLst/>
            <a:rect r="r" b="b" t="t" l="l"/>
            <a:pathLst>
              <a:path h="24664199" w="24036383">
                <a:moveTo>
                  <a:pt x="0" y="0"/>
                </a:moveTo>
                <a:lnTo>
                  <a:pt x="24036383" y="0"/>
                </a:lnTo>
                <a:lnTo>
                  <a:pt x="24036383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44414" y="357361"/>
            <a:ext cx="17443586" cy="2258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9"/>
              </a:lnSpc>
            </a:pP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РАЗВИВАЮЩИЕСЯ НАПРАВЛЕНИЯ</a:t>
            </a: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</a:p>
          <a:p>
            <a:pPr algn="ctr" marL="0" indent="0" lvl="0">
              <a:lnSpc>
                <a:spcPts val="9149"/>
              </a:lnSpc>
              <a:spcBef>
                <a:spcPct val="0"/>
              </a:spcBef>
            </a:pP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в волонтерстве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659121">
            <a:off x="15091031" y="5585714"/>
            <a:ext cx="7629294" cy="7828566"/>
          </a:xfrm>
          <a:custGeom>
            <a:avLst/>
            <a:gdLst/>
            <a:ahLst/>
            <a:cxnLst/>
            <a:rect r="r" b="b" t="t" l="l"/>
            <a:pathLst>
              <a:path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785963" y="-4629150"/>
            <a:ext cx="9022634" cy="9258300"/>
          </a:xfrm>
          <a:custGeom>
            <a:avLst/>
            <a:gdLst/>
            <a:ahLst/>
            <a:cxnLst/>
            <a:rect r="r" b="b" t="t" l="l"/>
            <a:pathLst>
              <a:path h="9258300" w="9022634">
                <a:moveTo>
                  <a:pt x="0" y="0"/>
                </a:moveTo>
                <a:lnTo>
                  <a:pt x="9022634" y="0"/>
                </a:lnTo>
                <a:lnTo>
                  <a:pt x="9022634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511478" y="4359290"/>
            <a:ext cx="4698188" cy="3460998"/>
            <a:chOff x="0" y="0"/>
            <a:chExt cx="19050000" cy="14033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5"/>
              <a:stretch>
                <a:fillRect l="0" t="-719" r="0" b="-719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6"/>
              <a:stretch>
                <a:fillRect l="0" t="-226" r="0" b="-226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727007" y="716843"/>
            <a:ext cx="17443586" cy="2258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9"/>
              </a:lnSpc>
            </a:pP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РАЗВИВАЮЩИЕСЯ НАПРАВЛЕНИЯ</a:t>
            </a: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</a:p>
          <a:p>
            <a:pPr algn="ctr" marL="0" indent="0" lvl="0">
              <a:lnSpc>
                <a:spcPts val="9149"/>
              </a:lnSpc>
              <a:spcBef>
                <a:spcPct val="0"/>
              </a:spcBef>
            </a:pPr>
            <a:r>
              <a:rPr lang="en-US" sz="6630" spc="64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в волонтерстве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25354" y="3524885"/>
            <a:ext cx="15368483" cy="1104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89"/>
              </a:lnSpc>
              <a:spcBef>
                <a:spcPct val="0"/>
              </a:spcBef>
            </a:pPr>
            <a:r>
              <a:rPr lang="en-US" sz="2299" u="sng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«Серебряные волонтёры»</a:t>
            </a:r>
            <a:r>
              <a:rPr lang="en-US" sz="2299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. Для проведения культурно-массовых и досуговых мероприятий, социально-направленных добровольческих акций привлекаются граждане пожилого возраста из числа активного населения.</a:t>
            </a:r>
          </a:p>
        </p:txBody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0722892" y="6843914"/>
            <a:ext cx="4673872" cy="3443086"/>
            <a:chOff x="0" y="0"/>
            <a:chExt cx="19050000" cy="14033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7"/>
              <a:stretch>
                <a:fillRect l="0" t="-42914" r="0" b="-42914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6"/>
              <a:stretch>
                <a:fillRect l="0" t="-226" r="0" b="-226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5423217" y="5750271"/>
            <a:ext cx="5090125" cy="3749725"/>
            <a:chOff x="0" y="0"/>
            <a:chExt cx="19050000" cy="140335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8"/>
              <a:stretch>
                <a:fillRect l="0" t="-2072" r="0" b="-2072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6"/>
              <a:stretch>
                <a:fillRect l="0" t="-226" r="0" b="-226"/>
              </a:stretch>
            </a:blipFill>
          </p:spPr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4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503770" y="-2671997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7" y="0"/>
                </a:lnTo>
                <a:lnTo>
                  <a:pt x="7616557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94979" y="618240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48886" y="2526037"/>
            <a:ext cx="12295029" cy="5463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Развитие добровольческого движения является важной составляющей формирования нравственности потому, что главным результатом должно стать увеличение количества молодежи, желающей приносить пользу не только себе, но и окружающим людям, в не зависимости от национальности, возраста, пола.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935149" y="2123012"/>
            <a:ext cx="12722502" cy="6345777"/>
            <a:chOff x="0" y="0"/>
            <a:chExt cx="2456922" cy="122547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56922" cy="1225473"/>
            </a:xfrm>
            <a:custGeom>
              <a:avLst/>
              <a:gdLst/>
              <a:ahLst/>
              <a:cxnLst/>
              <a:rect r="r" b="b" t="t" l="l"/>
              <a:pathLst>
                <a:path h="1225473" w="2456922">
                  <a:moveTo>
                    <a:pt x="0" y="0"/>
                  </a:moveTo>
                  <a:lnTo>
                    <a:pt x="2456922" y="0"/>
                  </a:lnTo>
                  <a:lnTo>
                    <a:pt x="2456922" y="1225473"/>
                  </a:lnTo>
                  <a:lnTo>
                    <a:pt x="0" y="12254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456922" cy="1244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DAGMd_p0cZM</dc:identifier>
  <dcterms:modified xsi:type="dcterms:W3CDTF">2011-08-01T06:04:30Z</dcterms:modified>
  <cp:revision>1</cp:revision>
  <dc:title>Grey minimalist business project presentation </dc:title>
</cp:coreProperties>
</file>