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3B2A"/>
    <a:srgbClr val="C39367"/>
    <a:srgbClr val="E03900"/>
    <a:srgbClr val="F2ECDE"/>
    <a:srgbClr val="C59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39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9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69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02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4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4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35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16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46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78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94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37EFA-5753-4C01-AE75-DF738B3E5566}" type="datetimeFigureOut">
              <a:rPr lang="ru-RU" smtClean="0"/>
              <a:pPr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9A1FC-A084-45CC-95F8-B1661885A1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25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Арка 11"/>
          <p:cNvSpPr/>
          <p:nvPr/>
        </p:nvSpPr>
        <p:spPr>
          <a:xfrm rot="18927460">
            <a:off x="-992772" y="4760993"/>
            <a:ext cx="4380345" cy="4561607"/>
          </a:xfrm>
          <a:prstGeom prst="blockArc">
            <a:avLst>
              <a:gd name="adj1" fmla="val 14106148"/>
              <a:gd name="adj2" fmla="val 2543891"/>
              <a:gd name="adj3" fmla="val 15115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2505" y="701170"/>
            <a:ext cx="3420094" cy="973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dirty="0">
              <a:solidFill>
                <a:srgbClr val="623B2A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/>
          <a:srcRect t="29636" r="25088"/>
          <a:stretch/>
        </p:blipFill>
        <p:spPr>
          <a:xfrm>
            <a:off x="6234544" y="25038"/>
            <a:ext cx="5957455" cy="55941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2543" y="2495914"/>
            <a:ext cx="9144000" cy="151127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623B2A"/>
                </a:solidFill>
              </a:rPr>
              <a:t>Мобильное приложение - </a:t>
            </a:r>
            <a:r>
              <a:rPr lang="ru-RU" b="1" dirty="0" err="1">
                <a:solidFill>
                  <a:srgbClr val="623B2A"/>
                </a:solidFill>
              </a:rPr>
              <a:t>аудиогид</a:t>
            </a:r>
            <a:endParaRPr lang="ru-RU" dirty="0">
              <a:solidFill>
                <a:srgbClr val="623B2A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145823" y="5088639"/>
            <a:ext cx="5688623" cy="1602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b="1" dirty="0" err="1">
                <a:solidFill>
                  <a:srgbClr val="623B2A"/>
                </a:solidFill>
              </a:rPr>
              <a:t>Конышкова</a:t>
            </a:r>
            <a:r>
              <a:rPr lang="ru-RU" b="1" dirty="0">
                <a:solidFill>
                  <a:srgbClr val="623B2A"/>
                </a:solidFill>
              </a:rPr>
              <a:t> Марина Кирилловна</a:t>
            </a:r>
          </a:p>
          <a:p>
            <a:pPr algn="l"/>
            <a:r>
              <a:rPr lang="ru-RU" b="1" dirty="0">
                <a:solidFill>
                  <a:srgbClr val="623B2A"/>
                </a:solidFill>
              </a:rPr>
              <a:t>+</a:t>
            </a:r>
            <a:r>
              <a:rPr lang="en-US" b="1" dirty="0">
                <a:solidFill>
                  <a:srgbClr val="623B2A"/>
                </a:solidFill>
              </a:rPr>
              <a:t>79522360381, konyshkova.ru@gmail.com</a:t>
            </a:r>
            <a:endParaRPr lang="ru-RU" b="1" dirty="0">
              <a:solidFill>
                <a:srgbClr val="623B2A"/>
              </a:solidFill>
            </a:endParaRPr>
          </a:p>
          <a:p>
            <a:pPr algn="l"/>
            <a:endParaRPr lang="ru-RU" dirty="0"/>
          </a:p>
          <a:p>
            <a:pPr algn="l"/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lum contrast="-20000"/>
          </a:blip>
          <a:stretch>
            <a:fillRect/>
          </a:stretch>
        </p:blipFill>
        <p:spPr>
          <a:xfrm>
            <a:off x="8298012" y="-750180"/>
            <a:ext cx="1854042" cy="185349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2130" y="3455720"/>
            <a:ext cx="7691252" cy="1496976"/>
          </a:xfrm>
        </p:spPr>
        <p:txBody>
          <a:bodyPr>
            <a:normAutofit/>
          </a:bodyPr>
          <a:lstStyle/>
          <a:p>
            <a:pPr lvl="0" algn="l"/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3" name="Арка 12"/>
          <p:cNvSpPr/>
          <p:nvPr/>
        </p:nvSpPr>
        <p:spPr>
          <a:xfrm rot="16856112">
            <a:off x="-1023652" y="2201530"/>
            <a:ext cx="2473453" cy="2473453"/>
          </a:xfrm>
          <a:prstGeom prst="blockArc">
            <a:avLst>
              <a:gd name="adj1" fmla="val 20000181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57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Арка 22"/>
          <p:cNvSpPr/>
          <p:nvPr/>
        </p:nvSpPr>
        <p:spPr>
          <a:xfrm rot="16856112">
            <a:off x="-1598400" y="3661847"/>
            <a:ext cx="3553059" cy="3679229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701" y="2344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623B2A"/>
                </a:solidFill>
              </a:rPr>
              <a:t>Актуальность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9911" y="1898074"/>
            <a:ext cx="282749" cy="48014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7F2E5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F7F2E5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1891" y="3123209"/>
            <a:ext cx="282749" cy="48014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7F2E5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71310" y="1933697"/>
            <a:ext cx="282749" cy="48014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srgbClr val="F7F2E5"/>
                </a:solidFill>
                <a:latin typeface="Arial Black" panose="020B0A04020102020204" pitchFamily="34" charset="0"/>
              </a:rPr>
              <a:t>3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F7F2E5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81207" y="3119250"/>
            <a:ext cx="282749" cy="48014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F7F2E5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24" name="Овал 23"/>
          <p:cNvSpPr/>
          <p:nvPr/>
        </p:nvSpPr>
        <p:spPr>
          <a:xfrm>
            <a:off x="11440942" y="305505"/>
            <a:ext cx="1153055" cy="1153055"/>
          </a:xfrm>
          <a:prstGeom prst="ellipse">
            <a:avLst/>
          </a:prstGeom>
          <a:noFill/>
          <a:ln w="301625">
            <a:solidFill>
              <a:srgbClr val="C593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Арка 28"/>
          <p:cNvSpPr/>
          <p:nvPr/>
        </p:nvSpPr>
        <p:spPr>
          <a:xfrm rot="7991782">
            <a:off x="8526723" y="5481268"/>
            <a:ext cx="3537529" cy="3537529"/>
          </a:xfrm>
          <a:prstGeom prst="blockArc">
            <a:avLst>
              <a:gd name="adj1" fmla="val 3346679"/>
              <a:gd name="adj2" fmla="val 13202193"/>
              <a:gd name="adj3" fmla="val 12415"/>
            </a:avLst>
          </a:prstGeom>
          <a:solidFill>
            <a:srgbClr val="C59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1389413"/>
            <a:ext cx="118278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623B2A"/>
                </a:solidFill>
              </a:rPr>
              <a:t>Выборг – город-музей, в который приезжают 12 туристов в год на одного жителя (в среднем около 900 тыс. туристов приходится на 78,5 тыс. жителей).</a:t>
            </a:r>
          </a:p>
          <a:p>
            <a:pPr lvl="0" algn="ctr" defTabSz="457200">
              <a:defRPr/>
            </a:pPr>
            <a:endParaRPr lang="ru-RU" sz="2000" dirty="0">
              <a:solidFill>
                <a:srgbClr val="623B2A"/>
              </a:solidFill>
            </a:endParaRPr>
          </a:p>
          <a:p>
            <a:pPr lvl="0" algn="ctr" defTabSz="457200"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623B2A"/>
                </a:solidFill>
              </a:rPr>
              <a:t>Экскурсий с гидом-экскурсоводом на данный момент существует не много, поэтому удобное приложение в смартфоне будет лучшей находкой для туриста.</a:t>
            </a:r>
          </a:p>
          <a:p>
            <a:pPr lvl="0" algn="ctr" defTabSz="457200">
              <a:defRPr/>
            </a:pPr>
            <a:endParaRPr lang="ru-RU" sz="2000" dirty="0">
              <a:solidFill>
                <a:srgbClr val="623B2A"/>
              </a:solidFill>
            </a:endParaRPr>
          </a:p>
          <a:p>
            <a:pPr lvl="0" algn="ctr" defTabSz="457200"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rgbClr val="623B2A"/>
                </a:solidFill>
              </a:rPr>
              <a:t>Приложение с аудио экскурсиями по городу откроет больше возможностей узнать город изнутри.</a:t>
            </a:r>
          </a:p>
        </p:txBody>
      </p:sp>
      <p:pic>
        <p:nvPicPr>
          <p:cNvPr id="22" name="Рисунок 21" descr="Vyborg-the-castle-bad-weather-sunsets-and-flights-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71943" y="3800103"/>
            <a:ext cx="4720057" cy="3057897"/>
          </a:xfrm>
          <a:prstGeom prst="snip2DiagRect">
            <a:avLst>
              <a:gd name="adj1" fmla="val 1905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5" name="Рисунок 24" descr="Vyborg-the-castle-bad-weather-sunsets-and-flights-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07575" y="3743771"/>
            <a:ext cx="4190500" cy="3114229"/>
          </a:xfrm>
          <a:prstGeom prst="snip2DiagRect">
            <a:avLst>
              <a:gd name="adj1" fmla="val 381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959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74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err="1">
                <a:solidFill>
                  <a:srgbClr val="623B2A"/>
                </a:solidFill>
              </a:rPr>
              <a:t>Инновационность</a:t>
            </a:r>
            <a:r>
              <a:rPr lang="ru-RU" sz="4900" dirty="0">
                <a:solidFill>
                  <a:srgbClr val="623B2A"/>
                </a:solidFill>
              </a:rPr>
              <a:t> идеи</a:t>
            </a:r>
            <a:br>
              <a:rPr lang="ru-RU" dirty="0"/>
            </a:br>
            <a:endParaRPr lang="ru-RU" dirty="0"/>
          </a:p>
        </p:txBody>
      </p:sp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4573992" y="-1151907"/>
            <a:ext cx="6101897" cy="0"/>
          </a:xfrm>
          <a:prstGeom prst="line">
            <a:avLst/>
          </a:prstGeom>
          <a:ln w="19050" cap="rnd">
            <a:solidFill>
              <a:srgbClr val="ED53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977128" y="1158511"/>
            <a:ext cx="8330654" cy="159650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Арка 10"/>
          <p:cNvSpPr/>
          <p:nvPr/>
        </p:nvSpPr>
        <p:spPr>
          <a:xfrm rot="18927460">
            <a:off x="-1408408" y="4832246"/>
            <a:ext cx="4380345" cy="4561607"/>
          </a:xfrm>
          <a:prstGeom prst="blockArc">
            <a:avLst>
              <a:gd name="adj1" fmla="val 17099001"/>
              <a:gd name="adj2" fmla="val 2372977"/>
              <a:gd name="adj3" fmla="val 11999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Арка 11"/>
          <p:cNvSpPr/>
          <p:nvPr/>
        </p:nvSpPr>
        <p:spPr>
          <a:xfrm rot="14785756">
            <a:off x="-1994816" y="161123"/>
            <a:ext cx="3537529" cy="3537529"/>
          </a:xfrm>
          <a:prstGeom prst="blockArc">
            <a:avLst>
              <a:gd name="adj1" fmla="val 1686643"/>
              <a:gd name="adj2" fmla="val 11911778"/>
              <a:gd name="adj3" fmla="val 10783"/>
            </a:avLst>
          </a:prstGeom>
          <a:solidFill>
            <a:srgbClr val="C59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lum contrast="-20000"/>
          </a:blip>
          <a:stretch>
            <a:fillRect/>
          </a:stretch>
        </p:blipFill>
        <p:spPr>
          <a:xfrm>
            <a:off x="11029336" y="0"/>
            <a:ext cx="1854042" cy="1853494"/>
          </a:xfrm>
          <a:prstGeom prst="rect">
            <a:avLst/>
          </a:prstGeom>
        </p:spPr>
      </p:pic>
      <p:sp>
        <p:nvSpPr>
          <p:cNvPr id="17" name="Подзаголовок 2"/>
          <p:cNvSpPr txBox="1">
            <a:spLocks/>
          </p:cNvSpPr>
          <p:nvPr/>
        </p:nvSpPr>
        <p:spPr>
          <a:xfrm>
            <a:off x="3388426" y="4298867"/>
            <a:ext cx="4912426" cy="117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lum bright="-53000" contrast="39000"/>
          </a:blip>
          <a:stretch>
            <a:fillRect/>
          </a:stretch>
        </p:blipFill>
        <p:spPr>
          <a:xfrm>
            <a:off x="8831097" y="5312224"/>
            <a:ext cx="2491277" cy="869787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066306" y="1745673"/>
            <a:ext cx="70776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ru-RU" sz="2800" dirty="0">
                <a:solidFill>
                  <a:srgbClr val="623B2A"/>
                </a:solidFill>
              </a:rPr>
              <a:t>Это будет первое приложение подобного типа о городе Выборге. </a:t>
            </a:r>
          </a:p>
          <a:p>
            <a:pPr marL="514350" indent="-514350" algn="ctr"/>
            <a:endParaRPr lang="ru-RU" sz="2800" dirty="0">
              <a:solidFill>
                <a:srgbClr val="623B2A"/>
              </a:solidFill>
            </a:endParaRPr>
          </a:p>
          <a:p>
            <a:pPr marL="514350" indent="-514350" algn="ctr"/>
            <a:r>
              <a:rPr lang="ru-RU" sz="2800" dirty="0">
                <a:solidFill>
                  <a:srgbClr val="623B2A"/>
                </a:solidFill>
              </a:rPr>
              <a:t>Благодаря аналогам мы сможет проанализировать недочеты и промахи, которые могут произойти во время разработки, вследствие чего сможем усовершенствовать свою работу.</a:t>
            </a:r>
          </a:p>
        </p:txBody>
      </p:sp>
    </p:spTree>
    <p:extLst>
      <p:ext uri="{BB962C8B-B14F-4D97-AF65-F5344CB8AC3E}">
        <p14:creationId xmlns:p14="http://schemas.microsoft.com/office/powerpoint/2010/main" val="29463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Арка 20"/>
          <p:cNvSpPr/>
          <p:nvPr/>
        </p:nvSpPr>
        <p:spPr>
          <a:xfrm rot="11069359">
            <a:off x="-2265774" y="3977746"/>
            <a:ext cx="6496390" cy="6496390"/>
          </a:xfrm>
          <a:prstGeom prst="blockArc">
            <a:avLst>
              <a:gd name="adj1" fmla="val 3419858"/>
              <a:gd name="adj2" fmla="val 10364436"/>
              <a:gd name="adj3" fmla="val 18791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080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623B2A"/>
                </a:solidFill>
              </a:rPr>
              <a:t>Экономические и социальные преимущества </a:t>
            </a:r>
            <a:br>
              <a:rPr lang="ru-RU" dirty="0"/>
            </a:b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346759" y="2317841"/>
            <a:ext cx="282749" cy="48014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7F2E5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F7F2E5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32182" y="3257421"/>
            <a:ext cx="282749" cy="48014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srgbClr val="F7F2E5"/>
                </a:solidFill>
                <a:latin typeface="Arial Black" panose="020B0A04020102020204" pitchFamily="34" charset="0"/>
              </a:rPr>
              <a:t>2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F7F2E5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2" name="Арка 21"/>
          <p:cNvSpPr/>
          <p:nvPr/>
        </p:nvSpPr>
        <p:spPr>
          <a:xfrm rot="3638074">
            <a:off x="10664279" y="640094"/>
            <a:ext cx="3537529" cy="3537529"/>
          </a:xfrm>
          <a:prstGeom prst="blockArc">
            <a:avLst>
              <a:gd name="adj1" fmla="val 2184953"/>
              <a:gd name="adj2" fmla="val 12177089"/>
              <a:gd name="adj3" fmla="val 10130"/>
            </a:avLst>
          </a:prstGeom>
          <a:solidFill>
            <a:srgbClr val="C59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612767" y="1987856"/>
            <a:ext cx="2119256" cy="1472882"/>
            <a:chOff x="2418080" y="4704080"/>
            <a:chExt cx="2032000" cy="1412239"/>
          </a:xfrm>
          <a:solidFill>
            <a:srgbClr val="E03900"/>
          </a:solidFill>
        </p:grpSpPr>
        <p:sp>
          <p:nvSpPr>
            <p:cNvPr id="24" name="Прямоугольник 23"/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solidFill>
                <a:srgbClr val="E03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solidFill>
                <a:srgbClr val="E03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solidFill>
                <a:srgbClr val="E03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" name="Подзаголовок 2"/>
          <p:cNvSpPr txBox="1">
            <a:spLocks/>
          </p:cNvSpPr>
          <p:nvPr/>
        </p:nvSpPr>
        <p:spPr>
          <a:xfrm>
            <a:off x="4279076" y="5035136"/>
            <a:ext cx="3618016" cy="736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000" dirty="0">
                <a:solidFill>
                  <a:schemeClr val="bg1"/>
                </a:solidFill>
              </a:rPr>
              <a:t>!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23855" y="1698170"/>
            <a:ext cx="668580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>
                <a:solidFill>
                  <a:srgbClr val="623B2A"/>
                </a:solidFill>
              </a:rPr>
              <a:t>Развитие туризма в городе (привлечение новых туристов)</a:t>
            </a:r>
          </a:p>
          <a:p>
            <a:pPr marL="342900" indent="-342900">
              <a:buAutoNum type="arabicPeriod"/>
            </a:pPr>
            <a:r>
              <a:rPr lang="ru-RU" sz="3200" dirty="0">
                <a:solidFill>
                  <a:srgbClr val="623B2A"/>
                </a:solidFill>
              </a:rPr>
              <a:t>Создание конкурентного рынка</a:t>
            </a:r>
          </a:p>
          <a:p>
            <a:pPr marL="342900" indent="-342900">
              <a:buAutoNum type="arabicPeriod"/>
            </a:pPr>
            <a:r>
              <a:rPr lang="ru-RU" sz="3200" dirty="0">
                <a:solidFill>
                  <a:srgbClr val="623B2A"/>
                </a:solidFill>
              </a:rPr>
              <a:t>Привлечение финансовых средств в регион</a:t>
            </a:r>
          </a:p>
          <a:p>
            <a:pPr marL="342900" indent="-342900">
              <a:buAutoNum type="arabicPeriod"/>
            </a:pPr>
            <a:r>
              <a:rPr lang="ru-RU" sz="3200" dirty="0">
                <a:solidFill>
                  <a:srgbClr val="623B2A"/>
                </a:solidFill>
              </a:rPr>
              <a:t>Развитие малого бизнеса (сотрудничество с местными предпринимателями)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3688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623B2A"/>
                </a:solidFill>
              </a:rPr>
              <a:t>Необходимые ресурсы для реализации идеи</a:t>
            </a:r>
          </a:p>
        </p:txBody>
      </p:sp>
      <p:sp>
        <p:nvSpPr>
          <p:cNvPr id="12" name="Арка 11"/>
          <p:cNvSpPr/>
          <p:nvPr/>
        </p:nvSpPr>
        <p:spPr>
          <a:xfrm rot="11069359">
            <a:off x="-3070066" y="3051666"/>
            <a:ext cx="6496390" cy="6496390"/>
          </a:xfrm>
          <a:prstGeom prst="blockArc">
            <a:avLst>
              <a:gd name="adj1" fmla="val 4761241"/>
              <a:gd name="adj2" fmla="val 11521573"/>
              <a:gd name="adj3" fmla="val 16724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lum bright="-53000" contrast="39000"/>
          </a:blip>
          <a:stretch>
            <a:fillRect/>
          </a:stretch>
        </p:blipFill>
        <p:spPr>
          <a:xfrm>
            <a:off x="8985476" y="3032162"/>
            <a:ext cx="2491277" cy="869787"/>
          </a:xfrm>
          <a:prstGeom prst="rect">
            <a:avLst/>
          </a:prstGeom>
        </p:spPr>
      </p:pic>
      <p:sp>
        <p:nvSpPr>
          <p:cNvPr id="14" name="Арка 13"/>
          <p:cNvSpPr/>
          <p:nvPr/>
        </p:nvSpPr>
        <p:spPr>
          <a:xfrm rot="6656724">
            <a:off x="9726130" y="4475824"/>
            <a:ext cx="3537529" cy="3537529"/>
          </a:xfrm>
          <a:prstGeom prst="blockArc">
            <a:avLst>
              <a:gd name="adj1" fmla="val 2508622"/>
              <a:gd name="adj2" fmla="val 11657322"/>
              <a:gd name="adj3" fmla="val 11650"/>
            </a:avLst>
          </a:prstGeom>
          <a:solidFill>
            <a:srgbClr val="C59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68633" y="2104441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rgbClr val="623B2A"/>
                </a:solidFill>
              </a:rPr>
              <a:t>Реклама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rgbClr val="623B2A"/>
                </a:solidFill>
              </a:rPr>
              <a:t>Экскурсоводы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rgbClr val="623B2A"/>
                </a:solidFill>
              </a:rPr>
              <a:t>Программист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6000" dirty="0">
                <a:solidFill>
                  <a:srgbClr val="623B2A"/>
                </a:solidFill>
              </a:rPr>
              <a:t>Переводчики</a:t>
            </a:r>
          </a:p>
        </p:txBody>
      </p:sp>
    </p:spTree>
    <p:extLst>
      <p:ext uri="{BB962C8B-B14F-4D97-AF65-F5344CB8AC3E}">
        <p14:creationId xmlns:p14="http://schemas.microsoft.com/office/powerpoint/2010/main" val="2706851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623B2A"/>
                </a:solidFill>
              </a:rPr>
              <a:t>Пути монетизации идеи</a:t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0078" y="1579418"/>
            <a:ext cx="5403273" cy="4031873"/>
          </a:xfrm>
          <a:prstGeom prst="rect">
            <a:avLst/>
          </a:prstGeom>
          <a:solidFill>
            <a:srgbClr val="F2ECDE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>
                <a:solidFill>
                  <a:srgbClr val="623B2A"/>
                </a:solidFill>
              </a:rPr>
              <a:t>Сотрудничество с местными предпринимателями</a:t>
            </a:r>
          </a:p>
          <a:p>
            <a:pPr marL="342900" indent="-342900">
              <a:buAutoNum type="arabicPeriod"/>
            </a:pPr>
            <a:r>
              <a:rPr lang="ru-RU" sz="3200" dirty="0">
                <a:solidFill>
                  <a:srgbClr val="623B2A"/>
                </a:solidFill>
              </a:rPr>
              <a:t>Бесплатная версия + платные дополнения</a:t>
            </a:r>
          </a:p>
          <a:p>
            <a:pPr marL="342900" indent="-342900">
              <a:buAutoNum type="arabicPeriod"/>
            </a:pPr>
            <a:r>
              <a:rPr lang="ru-RU" sz="3200" dirty="0">
                <a:solidFill>
                  <a:srgbClr val="623B2A"/>
                </a:solidFill>
              </a:rPr>
              <a:t>Фиксированная цена</a:t>
            </a:r>
          </a:p>
          <a:p>
            <a:pPr marL="342900" indent="-342900">
              <a:buAutoNum type="arabicPeriod"/>
            </a:pPr>
            <a:r>
              <a:rPr lang="ru-RU" sz="3200" dirty="0">
                <a:solidFill>
                  <a:srgbClr val="623B2A"/>
                </a:solidFill>
              </a:rPr>
              <a:t>Реклама внутри приложения</a:t>
            </a:r>
          </a:p>
        </p:txBody>
      </p:sp>
      <p:grpSp>
        <p:nvGrpSpPr>
          <p:cNvPr id="10" name="Группа 9"/>
          <p:cNvGrpSpPr/>
          <p:nvPr/>
        </p:nvGrpSpPr>
        <p:grpSpPr>
          <a:xfrm rot="16200000">
            <a:off x="351510" y="3021010"/>
            <a:ext cx="2119256" cy="1472882"/>
            <a:chOff x="2418080" y="4704080"/>
            <a:chExt cx="2032000" cy="1412239"/>
          </a:xfrm>
          <a:solidFill>
            <a:srgbClr val="E03900"/>
          </a:solidFill>
        </p:grpSpPr>
        <p:sp>
          <p:nvSpPr>
            <p:cNvPr id="11" name="Прямоугольник 10"/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solidFill>
                <a:srgbClr val="E03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solidFill>
                <a:srgbClr val="E03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solidFill>
                <a:srgbClr val="E03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lum bright="-53000" contrast="39000"/>
          </a:blip>
          <a:stretch>
            <a:fillRect/>
          </a:stretch>
        </p:blipFill>
        <p:spPr>
          <a:xfrm>
            <a:off x="9448614" y="2628400"/>
            <a:ext cx="2491277" cy="869787"/>
          </a:xfrm>
          <a:prstGeom prst="rect">
            <a:avLst/>
          </a:prstGeom>
        </p:spPr>
      </p:pic>
      <p:sp>
        <p:nvSpPr>
          <p:cNvPr id="15" name="Арка 14"/>
          <p:cNvSpPr/>
          <p:nvPr/>
        </p:nvSpPr>
        <p:spPr>
          <a:xfrm rot="11069359">
            <a:off x="7867107" y="4417329"/>
            <a:ext cx="6496390" cy="6496390"/>
          </a:xfrm>
          <a:prstGeom prst="blockArc">
            <a:avLst>
              <a:gd name="adj1" fmla="val 443128"/>
              <a:gd name="adj2" fmla="val 6821897"/>
              <a:gd name="adj3" fmla="val 13031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lum contrast="-20000"/>
          </a:blip>
          <a:stretch>
            <a:fillRect/>
          </a:stretch>
        </p:blipFill>
        <p:spPr>
          <a:xfrm>
            <a:off x="-927021" y="201881"/>
            <a:ext cx="1854042" cy="1853494"/>
          </a:xfrm>
          <a:prstGeom prst="rect">
            <a:avLst/>
          </a:prstGeom>
        </p:spPr>
      </p:pic>
      <p:sp>
        <p:nvSpPr>
          <p:cNvPr id="18" name="Арка 17"/>
          <p:cNvSpPr/>
          <p:nvPr/>
        </p:nvSpPr>
        <p:spPr>
          <a:xfrm rot="5590955">
            <a:off x="10955272" y="-268537"/>
            <a:ext cx="2473453" cy="2473453"/>
          </a:xfrm>
          <a:prstGeom prst="blockArc">
            <a:avLst>
              <a:gd name="adj1" fmla="val 20973697"/>
              <a:gd name="adj2" fmla="val 10750327"/>
              <a:gd name="adj3" fmla="val 17255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024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623B2A"/>
                </a:solidFill>
              </a:rPr>
              <a:t>Существующие риски при реализации идеи и пути их нивелирования</a:t>
            </a:r>
            <a:br>
              <a:rPr lang="ru-RU" dirty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58736" y="1909950"/>
            <a:ext cx="282749" cy="48014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7F2E5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F7F2E5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73114" y="3097520"/>
            <a:ext cx="282749" cy="480145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srgbClr val="F7F2E5"/>
                </a:solidFill>
                <a:latin typeface="Arial Black" panose="020B0A04020102020204" pitchFamily="34" charset="0"/>
              </a:rPr>
              <a:t>2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F7F2E5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139250" y="1904729"/>
            <a:ext cx="2119256" cy="1472882"/>
            <a:chOff x="2418080" y="4704080"/>
            <a:chExt cx="2032000" cy="1412239"/>
          </a:xfrm>
          <a:solidFill>
            <a:srgbClr val="C39367"/>
          </a:solidFill>
        </p:grpSpPr>
        <p:sp>
          <p:nvSpPr>
            <p:cNvPr id="17" name="Прямоугольник 16"/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Арка 19"/>
          <p:cNvSpPr/>
          <p:nvPr/>
        </p:nvSpPr>
        <p:spPr>
          <a:xfrm rot="8100000">
            <a:off x="8943805" y="3995953"/>
            <a:ext cx="6496390" cy="6496390"/>
          </a:xfrm>
          <a:prstGeom prst="blockArc">
            <a:avLst>
              <a:gd name="adj1" fmla="val 2941728"/>
              <a:gd name="adj2" fmla="val 8323434"/>
              <a:gd name="adj3" fmla="val 17505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>
              <a:solidFill>
                <a:schemeClr val="tx1"/>
              </a:solidFill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print">
            <a:lum contrast="-20000"/>
          </a:blip>
          <a:stretch>
            <a:fillRect/>
          </a:stretch>
        </p:blipFill>
        <p:spPr>
          <a:xfrm>
            <a:off x="10934333" y="5593278"/>
            <a:ext cx="1854042" cy="1853494"/>
          </a:xfrm>
          <a:prstGeom prst="rect">
            <a:avLst/>
          </a:prstGeom>
        </p:spPr>
      </p:pic>
      <p:sp>
        <p:nvSpPr>
          <p:cNvPr id="22" name="Арка 21"/>
          <p:cNvSpPr/>
          <p:nvPr/>
        </p:nvSpPr>
        <p:spPr>
          <a:xfrm rot="4954136">
            <a:off x="-3719924" y="-2414882"/>
            <a:ext cx="4829763" cy="4829763"/>
          </a:xfrm>
          <a:prstGeom prst="blockArc">
            <a:avLst>
              <a:gd name="adj1" fmla="val 16350091"/>
              <a:gd name="adj2" fmla="val 20594880"/>
              <a:gd name="adj3" fmla="val 14181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Арка 22"/>
          <p:cNvSpPr/>
          <p:nvPr/>
        </p:nvSpPr>
        <p:spPr>
          <a:xfrm rot="8100000">
            <a:off x="-2838497" y="3170418"/>
            <a:ext cx="6496390" cy="6496390"/>
          </a:xfrm>
          <a:prstGeom prst="blockArc">
            <a:avLst>
              <a:gd name="adj1" fmla="val 7290762"/>
              <a:gd name="adj2" fmla="val 14369164"/>
              <a:gd name="adj3" fmla="val 16668"/>
            </a:avLst>
          </a:prstGeom>
          <a:solidFill>
            <a:srgbClr val="623B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85703" y="1650670"/>
            <a:ext cx="6056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ru-RU" sz="3600" dirty="0">
                <a:solidFill>
                  <a:srgbClr val="623B2A"/>
                </a:solidFill>
              </a:rPr>
              <a:t>Незначительное количество клиентов (активная реклама)</a:t>
            </a:r>
          </a:p>
          <a:p>
            <a:pPr marL="514350" indent="-514350" algn="ctr">
              <a:buAutoNum type="arabicPeriod"/>
            </a:pPr>
            <a:r>
              <a:rPr lang="ru-RU" sz="3600" dirty="0">
                <a:solidFill>
                  <a:srgbClr val="623B2A"/>
                </a:solidFill>
              </a:rPr>
              <a:t>Большие финансовые расходы на оплату труда сотрудников (привлечение начинающих специалистов)</a:t>
            </a:r>
          </a:p>
        </p:txBody>
      </p:sp>
    </p:spTree>
    <p:extLst>
      <p:ext uri="{BB962C8B-B14F-4D97-AF65-F5344CB8AC3E}">
        <p14:creationId xmlns:p14="http://schemas.microsoft.com/office/powerpoint/2010/main" val="2918029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213</Words>
  <Application>Microsoft Office PowerPoint</Application>
  <PresentationFormat>Широкоэкранный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Тема Office</vt:lpstr>
      <vt:lpstr>Мобильное приложение - аудиогид</vt:lpstr>
      <vt:lpstr>Актуальность</vt:lpstr>
      <vt:lpstr>Инновационность идеи </vt:lpstr>
      <vt:lpstr>Экономические и социальные преимущества  </vt:lpstr>
      <vt:lpstr>Необходимые ресурсы для реализации идеи</vt:lpstr>
      <vt:lpstr>Пути монетизации идеи </vt:lpstr>
      <vt:lpstr>Существующие риски при реализации идеи и пути их нивелирования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Бизнес-идея</dc:title>
  <dc:creator>Таисия Кеньк</dc:creator>
  <cp:lastModifiedBy>Александр Мусоров</cp:lastModifiedBy>
  <cp:revision>24</cp:revision>
  <dcterms:created xsi:type="dcterms:W3CDTF">2020-01-21T07:09:01Z</dcterms:created>
  <dcterms:modified xsi:type="dcterms:W3CDTF">2021-07-05T20:47:34Z</dcterms:modified>
</cp:coreProperties>
</file>