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0" r:id="rId2"/>
    <p:sldId id="256" r:id="rId3"/>
    <p:sldId id="257" r:id="rId4"/>
    <p:sldId id="258" r:id="rId5"/>
    <p:sldId id="266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91" r:id="rId14"/>
    <p:sldId id="282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92" r:id="rId25"/>
    <p:sldId id="28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8280920" cy="275962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700" b="1" dirty="0" smtClean="0">
                <a:solidFill>
                  <a:schemeClr val="tx2"/>
                </a:solidFill>
              </a:rPr>
              <a:t>Муниципальное общеобразовательное учреждение</a:t>
            </a:r>
            <a:br>
              <a:rPr lang="ru-RU" sz="2700" b="1" dirty="0" smtClean="0">
                <a:solidFill>
                  <a:schemeClr val="tx2"/>
                </a:solidFill>
              </a:rPr>
            </a:br>
            <a:r>
              <a:rPr lang="ru-RU" sz="2700" b="1" dirty="0" smtClean="0">
                <a:solidFill>
                  <a:schemeClr val="tx2"/>
                </a:solidFill>
              </a:rPr>
              <a:t>«Средняя общеобразовательная школа» </a:t>
            </a:r>
            <a:r>
              <a:rPr lang="ru-RU" sz="2700" b="1" dirty="0" err="1" smtClean="0">
                <a:solidFill>
                  <a:schemeClr val="tx2"/>
                </a:solidFill>
              </a:rPr>
              <a:t>с.Мордино</a:t>
            </a:r>
            <a:r>
              <a:rPr lang="ru-RU" sz="2700" b="1" dirty="0">
                <a:solidFill>
                  <a:schemeClr val="tx2"/>
                </a:solidFill>
              </a:rPr>
              <a:t/>
            </a:r>
            <a:br>
              <a:rPr lang="ru-RU" sz="2700" b="1" dirty="0">
                <a:solidFill>
                  <a:schemeClr val="tx2"/>
                </a:solidFill>
              </a:rPr>
            </a:br>
            <a:r>
              <a:rPr lang="ru-RU" sz="2700" b="1" dirty="0" smtClean="0">
                <a:solidFill>
                  <a:schemeClr val="tx2"/>
                </a:solidFill>
              </a:rPr>
              <a:t/>
            </a:r>
            <a:br>
              <a:rPr lang="ru-RU" sz="2700" b="1" dirty="0" smtClean="0">
                <a:solidFill>
                  <a:schemeClr val="tx2"/>
                </a:solidFill>
              </a:rPr>
            </a:br>
            <a:r>
              <a:rPr lang="ru-RU" sz="2700" dirty="0" smtClean="0"/>
              <a:t> </a:t>
            </a:r>
            <a:r>
              <a:rPr lang="ru-RU" b="1" i="1" dirty="0" smtClean="0">
                <a:solidFill>
                  <a:srgbClr val="C00000"/>
                </a:solidFill>
              </a:rPr>
              <a:t>«Спешите делать добрые дела!»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3573016"/>
            <a:ext cx="5432648" cy="1473200"/>
          </a:xfrm>
        </p:spPr>
        <p:txBody>
          <a:bodyPr>
            <a:noAutofit/>
          </a:bodyPr>
          <a:lstStyle/>
          <a:p>
            <a:pPr algn="r"/>
            <a:r>
              <a:rPr lang="ru-RU" b="1" i="1" u="sng" dirty="0" smtClean="0">
                <a:solidFill>
                  <a:schemeClr val="tx2"/>
                </a:solidFill>
              </a:rPr>
              <a:t>Составитель: </a:t>
            </a:r>
            <a:r>
              <a:rPr lang="ru-RU" b="1" dirty="0" err="1" smtClean="0">
                <a:solidFill>
                  <a:schemeClr val="tx2"/>
                </a:solidFill>
              </a:rPr>
              <a:t>Л.И.Забоева</a:t>
            </a:r>
            <a:r>
              <a:rPr lang="ru-RU" b="1" dirty="0" smtClean="0">
                <a:solidFill>
                  <a:schemeClr val="tx2"/>
                </a:solidFill>
              </a:rPr>
              <a:t>,  руководитель </a:t>
            </a:r>
            <a:r>
              <a:rPr lang="ru-RU" b="1" dirty="0" smtClean="0">
                <a:solidFill>
                  <a:schemeClr val="tx2"/>
                </a:solidFill>
              </a:rPr>
              <a:t>волонтёрского </a:t>
            </a:r>
            <a:r>
              <a:rPr lang="ru-RU" b="1" dirty="0" smtClean="0">
                <a:solidFill>
                  <a:schemeClr val="tx2"/>
                </a:solidFill>
              </a:rPr>
              <a:t>объединения </a:t>
            </a:r>
          </a:p>
          <a:p>
            <a:pPr algn="r"/>
            <a:r>
              <a:rPr lang="ru-RU" b="1" dirty="0" smtClean="0">
                <a:solidFill>
                  <a:schemeClr val="tx2"/>
                </a:solidFill>
              </a:rPr>
              <a:t>«Твори Добро»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endParaRPr lang="ru-RU" sz="2800" b="1" dirty="0" smtClean="0">
              <a:solidFill>
                <a:schemeClr val="tx2"/>
              </a:solidFill>
            </a:endParaRPr>
          </a:p>
          <a:p>
            <a:pPr algn="r"/>
            <a:r>
              <a:rPr lang="ru-RU" sz="2800" b="1" dirty="0" smtClean="0">
                <a:solidFill>
                  <a:schemeClr val="tx2"/>
                </a:solidFill>
              </a:rPr>
              <a:t>2024 </a:t>
            </a:r>
            <a:r>
              <a:rPr lang="ru-RU" sz="2800" b="1" dirty="0" smtClean="0">
                <a:solidFill>
                  <a:schemeClr val="tx2"/>
                </a:solidFill>
              </a:rPr>
              <a:t>г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76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600" b="1" u="sng" dirty="0" smtClean="0">
                <a:solidFill>
                  <a:srgbClr val="FF0000"/>
                </a:solidFill>
              </a:rPr>
              <a:t>7. Экологическое </a:t>
            </a:r>
            <a:r>
              <a:rPr lang="ru-RU" sz="3600" b="1" u="sng" dirty="0" err="1" smtClean="0">
                <a:solidFill>
                  <a:srgbClr val="FF0000"/>
                </a:solidFill>
              </a:rPr>
              <a:t>волонтёрство</a:t>
            </a:r>
            <a:r>
              <a:rPr lang="ru-RU" dirty="0"/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2274838"/>
            <a:ext cx="6408712" cy="3539430"/>
          </a:xfrm>
          <a:prstGeom prst="rect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800" b="1" dirty="0" smtClean="0"/>
              <a:t>добровольческая </a:t>
            </a:r>
            <a:r>
              <a:rPr lang="ru-RU" sz="2800" b="1" dirty="0"/>
              <a:t>деятельность, направленная на сохранение окружающей среды, решение экологических </a:t>
            </a:r>
            <a:r>
              <a:rPr lang="ru-RU" sz="2800" b="1" dirty="0" smtClean="0"/>
              <a:t>проблем</a:t>
            </a:r>
            <a:endParaRPr lang="ru-RU" sz="2800" b="1" dirty="0"/>
          </a:p>
          <a:p>
            <a:r>
              <a:rPr lang="ru-RU" sz="2800" b="1" dirty="0"/>
              <a:t>Уборка мусора, патрулирование в пожароопасный период, посадка деревьев – простые, но необходимые действия.</a:t>
            </a:r>
          </a:p>
        </p:txBody>
      </p:sp>
    </p:spTree>
    <p:extLst>
      <p:ext uri="{BB962C8B-B14F-4D97-AF65-F5344CB8AC3E}">
        <p14:creationId xmlns:p14="http://schemas.microsoft.com/office/powerpoint/2010/main" val="51884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0070C0"/>
                </a:solidFill>
              </a:rPr>
              <a:t>Волонтёры    </a:t>
            </a:r>
            <a:r>
              <a:rPr lang="ru-RU" b="1" u="sng" dirty="0" smtClean="0">
                <a:solidFill>
                  <a:srgbClr val="0070C0"/>
                </a:solidFill>
              </a:rPr>
              <a:t>МОУ «СОШ» </a:t>
            </a:r>
            <a:r>
              <a:rPr lang="ru-RU" b="1" u="sng" dirty="0" err="1" smtClean="0">
                <a:solidFill>
                  <a:srgbClr val="0070C0"/>
                </a:solidFill>
              </a:rPr>
              <a:t>с.Мордино</a:t>
            </a:r>
            <a:endParaRPr lang="ru-RU" b="1" u="sng" dirty="0">
              <a:solidFill>
                <a:srgbClr val="0070C0"/>
              </a:solidFill>
            </a:endParaRPr>
          </a:p>
        </p:txBody>
      </p:sp>
      <p:pic>
        <p:nvPicPr>
          <p:cNvPr id="2050" name="Picture 2" descr="https://sun9-33.userapi.com/impg/d_r3_A7wXjNEPo8SIT4pCR7GDJG6AIGmPLxS4g/J_h-a4ZeNuE.jpg?quality=95&amp;as=32x21,48x32,72x48,108x72,160x107,240x160,360x240,480x320,540x360,640x427,720x480,1080x720,1280x853,1440x960,2560x1707&amp;sign=1644ca1d88cccc536fe2bde9bdc0cee0&amp;from=bu&amp;u=ui4cxD6s6pdZixH2181FN-GJfMjEvDRzYFF3oPmf-o0&amp;cs=604x4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71619"/>
            <a:ext cx="4896544" cy="326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45.userapi.com/impg/VoyYYrKkoqlMFdpTVQs9BGaV9sKLL6CSi-a2og/dS1THr96DMU.jpg?quality=95&amp;as=32x21,48x32,72x48,108x72,160x107,240x160,360x240,480x320,540x360,640x427,720x480,1080x720,1280x853,1440x960,2560x1707&amp;sign=c4f5a87bd4efbfaa1b74fc3460d1e084&amp;from=bu&amp;u=GpnnHonRs_kbnM2gfrWS3YfFdI6Ym7YRTzlAwxUCFbg&amp;cs=604x4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665397"/>
            <a:ext cx="3816425" cy="254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556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185992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700" b="1" u="sng" dirty="0" smtClean="0"/>
              <a:t>Экологический </a:t>
            </a:r>
            <a:r>
              <a:rPr lang="ru-RU" sz="2700" b="1" u="sng" dirty="0" smtClean="0"/>
              <a:t>десант</a:t>
            </a:r>
            <a:r>
              <a:rPr lang="ru-RU" sz="2700" b="1" u="sng" dirty="0"/>
              <a:t> </a:t>
            </a:r>
            <a:r>
              <a:rPr lang="ru-RU" sz="2700" b="1" u="sng" dirty="0" smtClean="0"/>
              <a:t>в рамках Весенней Недели Добра.</a:t>
            </a:r>
            <a:br>
              <a:rPr lang="ru-RU" sz="2700" b="1" u="sng" dirty="0" smtClean="0"/>
            </a:br>
            <a:r>
              <a:rPr lang="ru-RU" sz="2700" b="1" u="sng" dirty="0" smtClean="0"/>
              <a:t>Акция «Батарейки, сдавайтесь!»</a:t>
            </a:r>
            <a:endParaRPr lang="ru-RU" sz="3100" dirty="0"/>
          </a:p>
        </p:txBody>
      </p:sp>
      <p:pic>
        <p:nvPicPr>
          <p:cNvPr id="1026" name="Picture 2" descr="https://sun9-12.userapi.com/impg/jTZhEeuBBY_RbjigPnvBnx-vXQFEkYo_kFVo9w/RjA3jzZ_nzM.jpg?quality=95&amp;as=32x43,48x64,72x96,108x144,160x213,240x320,360x480,480x640,540x720,640x853,720x960,1080x1440,1280x1707,1440x1920,1920x2560&amp;sign=586315abf6282369799eb020a35a1288&amp;from=bu&amp;u=LPl-CT4cuyqxuw0BqYIpO3mOim13J-laUYxwSekmscg&amp;cs=453x6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916832"/>
            <a:ext cx="1926214" cy="256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38.userapi.com/impg/NL88bBSndh-05gEgmNZRcJ8aeZfClyO6-Au9nQ/lKB-WQVfoG4.jpg?quality=95&amp;as=32x43,48x64,72x96,108x144,160x213,240x320,360x480,480x640,540x720,640x853,720x960,1080x1440,1280x1707,1440x1920,1920x2560&amp;sign=465a8bc8aecacb8b9dce5c7450ab2599&amp;from=bu&amp;u=CXdY2NKfw-hNNdenNkyIVgasxjdW8pf40Gyk1YPA-E8&amp;cs=453x6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3199898" cy="426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49.userapi.com/impg/djG3sjrxirtIprF0-rKCRaxBdgyRS5L4azeNgQ/sr_aHrgOvH0.jpg?quality=95&amp;as=32x43,48x64,72x96,108x144,160x213,240x320,360x480,480x640,540x720,640x853,720x960,1080x1440,1280x1707,1440x1920,1920x2560&amp;sign=a968650e09654e72407782598f58e215&amp;from=bu&amp;u=cBVoXDrKGc0h95irM8RwGI-Y9NuWOHB6oIRgg0s6HPI&amp;cs=453x6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372051"/>
            <a:ext cx="2929868" cy="390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53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Тёплым словом , добрым делом…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6656" y="2060848"/>
            <a:ext cx="3822192" cy="125702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endParaRPr lang="ru-RU" b="1" dirty="0" smtClean="0"/>
          </a:p>
          <a:p>
            <a:r>
              <a:rPr lang="ru-RU" b="1" dirty="0" smtClean="0"/>
              <a:t>Помощь </a:t>
            </a:r>
            <a:r>
              <a:rPr lang="ru-RU" b="1" dirty="0"/>
              <a:t>Республиканскому дому-интернату для престарелых и инвалидов </a:t>
            </a:r>
            <a:r>
              <a:rPr lang="ru-RU" b="1" dirty="0" err="1"/>
              <a:t>г.Сыктывкар</a:t>
            </a:r>
            <a:endParaRPr lang="ru-RU" b="1" dirty="0"/>
          </a:p>
          <a:p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30010" y="2060848"/>
            <a:ext cx="3822192" cy="121582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b="1" dirty="0" smtClean="0"/>
              <a:t>Помощь Республиканскому дому-интернату для престарелых и инвалидов </a:t>
            </a:r>
            <a:r>
              <a:rPr lang="ru-RU" b="1" dirty="0" err="1" smtClean="0"/>
              <a:t>г.Сыктывкар</a:t>
            </a:r>
            <a:endParaRPr lang="ru-RU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266" y="3429000"/>
            <a:ext cx="3596217" cy="269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63" y="3501008"/>
            <a:ext cx="4249225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6515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dirty="0" smtClean="0"/>
              <a:t>Сбор и погрузка макулатуры «</a:t>
            </a:r>
            <a:r>
              <a:rPr lang="ru-RU" sz="3600" dirty="0" err="1" smtClean="0"/>
              <a:t>БумБатл</a:t>
            </a:r>
            <a:r>
              <a:rPr lang="ru-RU" sz="3600" dirty="0" smtClean="0"/>
              <a:t>»</a:t>
            </a:r>
            <a:endParaRPr lang="ru-RU" sz="3600" dirty="0"/>
          </a:p>
        </p:txBody>
      </p:sp>
      <p:pic>
        <p:nvPicPr>
          <p:cNvPr id="3074" name="Picture 2" descr="https://sun9-25.userapi.com/impg/u5vByK9gz18S9utbjvKyf0pWQMrEKOJq-5BWnw/zl7zvTLtohY.jpg?quality=95&amp;as=32x48,48x72,72x108,108x162,160x240,240x360,360x540,480x720,540x810,640x960,720x1080,1080x1620,1280x1920,1440x2160,1707x2560&amp;sign=8f4bdf16416eb4957a1c6064b15b124c&amp;from=bu&amp;u=cHxTGLj-q_gTygAwXSZ576aXjacJXGLPOSTrKTXLANs&amp;cs=403x6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045073"/>
            <a:ext cx="2649332" cy="397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57.userapi.com/impg/Mjkp-0rn9u_RfAmLzPP4V57OfGW1Au9OfYIMFg/tPmF1urbVYw.jpg?quality=95&amp;as=32x48,48x72,72x108,108x162,160x240,240x360,360x540,480x720,540x810,640x960,720x1080,1080x1620,1280x1920,1440x2160,1707x2560&amp;sign=aab6ceeb6dc07296a9fb48f92f008385&amp;from=bu&amp;u=shQYHsN0TLHg76XzDa0hvR8hKNJrh9vWcl5gB1wOnyE&amp;cs=87x1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9644"/>
            <a:ext cx="1892796" cy="283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sun9-15.userapi.com/impg/uO81-d2Rro5T9sVbw_g-uOpNAYgeugk072suKg/iPcTMvwblk4.jpg?size=720x1080&amp;quality=95&amp;sign=bac76546ada2070f0af8f4d076887b86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88840"/>
            <a:ext cx="2716821" cy="407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74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878" y="404664"/>
            <a:ext cx="8229600" cy="125272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800" b="1" u="sng" dirty="0" smtClean="0">
                <a:solidFill>
                  <a:schemeClr val="tx2"/>
                </a:solidFill>
              </a:rPr>
              <a:t>Благотворительная ярмарка для Республиканского   онкологического диспансера </a:t>
            </a:r>
            <a:r>
              <a:rPr lang="ru-RU" sz="2800" b="1" u="sng" dirty="0" err="1" smtClean="0">
                <a:solidFill>
                  <a:schemeClr val="tx2"/>
                </a:solidFill>
              </a:rPr>
              <a:t>г.Сыктывкар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122" name="Picture 2" descr="https://sun9-4.userapi.com/impg/YdlzrMH873leDDvVxojtznTbWW9WglF_OmBITQ/X6GqawK_v78.jpg?size=1280x853&amp;quality=95&amp;sign=a0126cf1ab085f4eb351e71072b9467b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44824"/>
            <a:ext cx="3816424" cy="254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n9-80.userapi.com/impg/13o013mxj7caG6StMbc1GMmw1jp2qKzA8hrX4Q/1UDH1lPxPTU.jpg?size=1280x853&amp;quality=95&amp;sign=7b30540afd342bfc690ea59a50d5fde3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34" y="4388113"/>
            <a:ext cx="2880320" cy="191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sun9-52.userapi.com/impg/i7BYVGnuYaEhLH9xVPzA-6o0oZXgYp3aB7hr1A/IE4bUuMQNTA.jpg?size=1280x853&amp;quality=95&amp;sign=431370cc9d9a4db6cf3da01044ac1716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44824"/>
            <a:ext cx="3048000" cy="203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26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u="sng" dirty="0" smtClean="0">
                <a:solidFill>
                  <a:schemeClr val="accent5">
                    <a:lumMod val="50000"/>
                  </a:schemeClr>
                </a:solidFill>
              </a:rPr>
              <a:t>Мы – Почетные Доноры Республики Коми</a:t>
            </a:r>
            <a:endParaRPr lang="ru-RU" sz="3600" b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146" name="Picture 2" descr="https://sun9-38.userapi.com/s/v1/ig2/CR9rfgidJjhjoUeYrkGBFhL7IBiYZnnDDaccU5tBPS8eUR4wEK8XeSO8R21idl1ldMCRvMlmgh8ur5-JgoX9xnlz.jpg?quality=95&amp;as=32x21,48x32,72x48,108x72,160x107,240x160,360x240,480x320,540x360,640x427,720x480,1080x720,1280x853,1440x960,2500x1667&amp;from=bu&amp;u=BrCurwF-1hqm9lF0R4WV3o8hMWeKPzhto7yS9iifUAE&amp;cs=604x4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97152"/>
            <a:ext cx="2880320" cy="192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un9-8.userapi.com/impg/30tU53foNNXYstfOtLW01KZ6nJy7N5jHkwaxpw/7PUn7YJklh8.jpg?size=1280x853&amp;quality=95&amp;sign=0cb1eeef57e0291711e53dc6971b37fa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3684"/>
            <a:ext cx="4176464" cy="278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906252"/>
            <a:ext cx="2136391" cy="4634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972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000" b="1" i="1" u="sng" dirty="0" smtClean="0">
                <a:solidFill>
                  <a:schemeClr val="tx1"/>
                </a:solidFill>
              </a:rPr>
              <a:t>Память сильнее времени</a:t>
            </a:r>
            <a:r>
              <a:rPr lang="ru-RU" sz="4000" b="1" i="1" dirty="0" smtClean="0">
                <a:solidFill>
                  <a:schemeClr val="tx1"/>
                </a:solidFill>
              </a:rPr>
              <a:t>…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3" name="Picture 2" descr="https://sun9-34.userapi.com/impg/v1Tc4TG8ecvq9tC4uksPh-2dowdizd5iJ5U33w/bqWI5MBdSmU.jpg?size=607x1080&amp;quality=95&amp;sign=136c16571faf5122da584a4aa1123cbd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951398"/>
            <a:ext cx="2146588" cy="38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un9-77.userapi.com/impg/vbhLTZ_4ZmDMIVHE_SAWHO1dGSES1kZoeKnTIA/HO0qSCoyZqs.jpg?size=1280x720&amp;quality=95&amp;sign=29707d7f37647116ff08fa70e8e6106e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51398"/>
            <a:ext cx="6211245" cy="349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27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err="1" smtClean="0"/>
              <a:t>Благотворительнай</a:t>
            </a:r>
            <a:r>
              <a:rPr lang="ru-RU" sz="3100" b="1" dirty="0" smtClean="0"/>
              <a:t> концерт </a:t>
            </a:r>
            <a:br>
              <a:rPr lang="ru-RU" sz="3100" b="1" dirty="0" smtClean="0"/>
            </a:br>
            <a:r>
              <a:rPr lang="ru-RU" sz="3100" b="1" dirty="0" smtClean="0"/>
              <a:t>«Мы вместе»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2" descr="https://sun9-33.userapi.com/impg/VCDS39DYkA_BLl-zw1OYMesuiWJNTm2IapFP4w/jO4i-u2JmV8.jpg?size=1280x961&amp;quality=95&amp;sign=40d765a3ab4dedc658e169dfc3265230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1771972"/>
            <a:ext cx="6408712" cy="481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3785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u="sng" dirty="0" smtClean="0">
                <a:solidFill>
                  <a:schemeClr val="tx2"/>
                </a:solidFill>
              </a:rPr>
              <a:t>Муниципальный слёт добровольцев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3" name="Picture 2" descr="https://sun9-79.userapi.com/impg/Gt6ogAnT-QP1TEu9WF_hkKTLZtz8GaeesIc19Q/XiatRmsvg-c.jpg?size=1280x869&amp;quality=95&amp;sign=c43dbed72a5a69b6bfd54d450be60328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08401"/>
            <a:ext cx="3128292" cy="212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sun9-32.userapi.com/impg/rqDZmYz-7_O-Pk8zO-K5NrEzEteBl8vvVOHlYA/OUvcQLQ19CE.jpg?size=1280x960&amp;quality=95&amp;sign=827d6013cf5a3f89911929e5acef76bc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120232"/>
            <a:ext cx="4831962" cy="36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043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Спешите делать добрые дела</a:t>
            </a:r>
          </a:p>
          <a:p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скажем волонтёрам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 стоит просто поклониться,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прибегая к разговорам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 идут добром делиться.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43000"/>
            <a:ext cx="799288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769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Первые спешат на помощь!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Picture 2" descr="https://sun9-80.userapi.com/impg/E7OV1xxa9PlFpuTpx2JrKH5wm8UQT-30SmJ0Eg/cLZnCzHFiqo.jpg?size=1280x576&amp;quality=95&amp;sign=d3cd8ec13f24644bed4ed827c3623375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864096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9485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 smtClean="0"/>
              <a:t>Акция </a:t>
            </a:r>
            <a:r>
              <a:rPr lang="ru-RU" sz="3600" b="1" dirty="0" smtClean="0">
                <a:solidFill>
                  <a:srgbClr val="C00000"/>
                </a:solidFill>
              </a:rPr>
              <a:t>«</a:t>
            </a:r>
            <a:r>
              <a:rPr lang="ru-RU" sz="3600" b="1" dirty="0" smtClean="0">
                <a:solidFill>
                  <a:srgbClr val="C00000"/>
                </a:solidFill>
              </a:rPr>
              <a:t>Шкатулка храбрости</a:t>
            </a:r>
            <a:r>
              <a:rPr lang="ru-RU" sz="3600" b="1" dirty="0" smtClean="0">
                <a:solidFill>
                  <a:srgbClr val="C00000"/>
                </a:solidFill>
              </a:rPr>
              <a:t>»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3" name="Picture 2" descr="https://sun9-3.userapi.com/impg/Kl4xZybdtkkt0jXTCjPuQuUa40HBF2M_c4v8cQ/xQZadDZB_gU.jpg?size=810x1080&amp;quality=95&amp;sign=0936879074adb227805cb9eb69633ccd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3322266" cy="442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sun9-46.userapi.com/s/v1/ig2/mSh6lT3MbkQ5fJMbRYG83EgRiUmrRT9CVjHEk3juSmzpI8qJ3zagHLTRURldgGq4tqDA17m306cPFAFPnVna8_X8.jpg?quality=95&amp;as=32x14,48x22,72x32,108x49,160x72,240x108,360x162,480x216,540x243,640x288,720x324,1080x486,1280x576,1440x648,2560x1152&amp;from=bu&amp;u=Bm9gJkIF2rMh6s3kqhG14QM2XC-DFIzNgMSf3f1yfG4&amp;cs=604x2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255" y="2924944"/>
            <a:ext cx="4594432" cy="206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3218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ru-RU" sz="4000" b="1" dirty="0" smtClean="0"/>
              <a:t>Акция </a:t>
            </a:r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</a:rPr>
              <a:t>«</a:t>
            </a:r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</a:rPr>
              <a:t>Твори Добро</a:t>
            </a:r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</a:rPr>
              <a:t>»</a:t>
            </a:r>
            <a:endParaRPr lang="ru-RU" sz="4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" name="Picture 2" descr="https://sun9-17.userapi.com/impg/7sEhJxH-61bJ-dLFU1rUOqv0XHMWpc1OL002NQ/dnmyTsRSa2w.jpg?size=486x1080&amp;quality=95&amp;sign=51f00319d2f8c7e507838ab9943f89bc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207383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sun9-3.userapi.com/impg/HQmBItz85oo5PobVqXOPlRj-eUB2ieKue4BXgA/YPqRi9_sKhA.jpg?size=486x1080&amp;quality=95&amp;sign=0891edda7e643e65235c8673c9497912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50862"/>
            <a:ext cx="2138637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sun9-51.userapi.com/impg/-6TI59Fi6_2lRUDFjERj-F8rlUlOgxKud__lVw/CfVaLFZUNdI.jpg?size=486x1080&amp;quality=95&amp;sign=09959a0da187d7bfb28bc38f23989864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72816"/>
            <a:ext cx="2088232" cy="464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993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2700" b="1" dirty="0">
                <a:solidFill>
                  <a:schemeClr val="bg1"/>
                </a:solidFill>
              </a:rPr>
              <a:t>Независимо от того, ждут от тебя добро или не ждут его – твори </a:t>
            </a:r>
            <a:r>
              <a:rPr lang="ru-RU" sz="3100" b="1" dirty="0" smtClean="0">
                <a:solidFill>
                  <a:schemeClr val="bg1"/>
                </a:solidFill>
              </a:rPr>
              <a:t>добро!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3314" name="Picture 2" descr="https://sun9-12.userapi.com/impg/01M9eDYKiey1Mnj_U1mCtdzGfqwZeJ8rdEuV0w/1-qH_8yuZGc.jpg?size=1280x847&amp;quality=95&amp;sign=fc8e4f45a6f3d1509d42502ac7e183c9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44824"/>
            <a:ext cx="6552728" cy="433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71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Делайте добрые дела, друзья!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844824"/>
            <a:ext cx="3822192" cy="6397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u="sng" dirty="0" smtClean="0"/>
              <a:t>О нас пишут…</a:t>
            </a:r>
            <a:endParaRPr lang="ru-RU" b="1" u="sng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1844824"/>
            <a:ext cx="3822192" cy="6397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Наш официальный документ..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571159"/>
            <a:ext cx="2736304" cy="3768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 descr="C:\Users\user\Downloads\F2nsRMqp7Js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80928"/>
            <a:ext cx="4077024" cy="320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2739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9453" y="1052736"/>
            <a:ext cx="6624736" cy="4524315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/>
              <a:t>Независимо от того, заметят твоё добро или не заметят его – </a:t>
            </a:r>
            <a:r>
              <a:rPr lang="ru-RU" sz="2400" b="1" i="1" u="sng" dirty="0"/>
              <a:t>Т</a:t>
            </a:r>
            <a:r>
              <a:rPr lang="ru-RU" sz="2400" b="1" i="1" u="sng" dirty="0" smtClean="0"/>
              <a:t>вори </a:t>
            </a:r>
            <a:r>
              <a:rPr lang="ru-RU" sz="2400" b="1" i="1" u="sng" dirty="0" smtClean="0"/>
              <a:t>Д</a:t>
            </a:r>
            <a:r>
              <a:rPr lang="ru-RU" sz="2400" b="1" i="1" u="sng" dirty="0" smtClean="0"/>
              <a:t>обро</a:t>
            </a:r>
            <a:r>
              <a:rPr lang="ru-RU" sz="2400" b="1" i="1" u="sng" dirty="0"/>
              <a:t>!</a:t>
            </a:r>
            <a:endParaRPr lang="ru-RU" sz="2400" b="1" i="1" u="sng" dirty="0" smtClean="0"/>
          </a:p>
          <a:p>
            <a:pPr algn="ctr"/>
            <a:endParaRPr lang="ru-RU" sz="2400" b="1" i="1" dirty="0"/>
          </a:p>
          <a:p>
            <a:pPr algn="ctr"/>
            <a:r>
              <a:rPr lang="ru-RU" sz="2400" b="1" u="sng" dirty="0"/>
              <a:t>Независимо от того, принимают твоё добро или отбрасывают его – </a:t>
            </a:r>
            <a:r>
              <a:rPr lang="ru-RU" sz="2400" b="1" u="sng" dirty="0" smtClean="0"/>
              <a:t>Твори </a:t>
            </a:r>
            <a:r>
              <a:rPr lang="ru-RU" sz="2400" b="1" u="sng" dirty="0" smtClean="0"/>
              <a:t>Д</a:t>
            </a:r>
            <a:r>
              <a:rPr lang="ru-RU" sz="2400" b="1" u="sng" dirty="0" smtClean="0"/>
              <a:t>обро</a:t>
            </a:r>
            <a:r>
              <a:rPr lang="ru-RU" sz="2400" b="1" u="sng" dirty="0"/>
              <a:t>!</a:t>
            </a:r>
            <a:endParaRPr lang="ru-RU" sz="2400" b="1" u="sng" dirty="0" smtClean="0"/>
          </a:p>
          <a:p>
            <a:pPr algn="ctr"/>
            <a:endParaRPr lang="ru-RU" sz="2400" b="1" dirty="0"/>
          </a:p>
          <a:p>
            <a:pPr algn="ctr"/>
            <a:r>
              <a:rPr lang="ru-RU" sz="2400" b="1" i="1" dirty="0"/>
              <a:t>Независимо от того, чем будут платить тебе за добро: добром или злом - </a:t>
            </a:r>
            <a:r>
              <a:rPr lang="ru-RU" sz="2400" b="1" i="1" u="sng" dirty="0"/>
              <a:t>Т</a:t>
            </a:r>
            <a:r>
              <a:rPr lang="ru-RU" sz="2400" b="1" i="1" u="sng" dirty="0" smtClean="0"/>
              <a:t>вори</a:t>
            </a:r>
            <a:r>
              <a:rPr lang="ru-RU" sz="2400" b="1" i="1" dirty="0" smtClean="0"/>
              <a:t> </a:t>
            </a:r>
            <a:r>
              <a:rPr lang="ru-RU" sz="2400" b="1" i="1" u="sng" dirty="0" smtClean="0"/>
              <a:t>Д</a:t>
            </a:r>
            <a:r>
              <a:rPr lang="ru-RU" sz="2400" b="1" i="1" u="sng" dirty="0" smtClean="0"/>
              <a:t>обро</a:t>
            </a:r>
            <a:r>
              <a:rPr lang="ru-RU" sz="2400" b="1" i="1" u="sng" dirty="0"/>
              <a:t>!</a:t>
            </a:r>
            <a:endParaRPr lang="ru-RU" sz="2400" b="1" i="1" u="sng" dirty="0" smtClean="0"/>
          </a:p>
          <a:p>
            <a:pPr algn="ctr"/>
            <a:endParaRPr lang="ru-RU" sz="2400" b="1" u="sng" dirty="0" smtClean="0"/>
          </a:p>
          <a:p>
            <a:pPr algn="ctr"/>
            <a:r>
              <a:rPr lang="ru-RU" sz="2400" b="1" u="sng" dirty="0" smtClean="0"/>
              <a:t>Твори </a:t>
            </a:r>
            <a:r>
              <a:rPr lang="ru-RU" sz="2400" b="1" u="sng" dirty="0"/>
              <a:t>добро и ни у кого не спрашивай разрешения - никто не властен над твоим </a:t>
            </a:r>
            <a:r>
              <a:rPr lang="ru-RU" sz="2400" b="1" i="1" u="sng" dirty="0"/>
              <a:t>добром.</a:t>
            </a:r>
          </a:p>
        </p:txBody>
      </p:sp>
    </p:spTree>
    <p:extLst>
      <p:ext uri="{BB962C8B-B14F-4D97-AF65-F5344CB8AC3E}">
        <p14:creationId xmlns:p14="http://schemas.microsoft.com/office/powerpoint/2010/main" val="119716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5715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2000" b="1" dirty="0">
                <a:solidFill>
                  <a:prstClr val="black"/>
                </a:solidFill>
                <a:latin typeface="Franklin Gothic Medium" pitchFamily="34" charset="0"/>
              </a:rPr>
              <a:t>- Открытая ладонь и сердце считаются символами добровольчества.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000" b="1" dirty="0">
                <a:solidFill>
                  <a:prstClr val="black"/>
                </a:solidFill>
                <a:latin typeface="Franklin Gothic Medium" pitchFamily="34" charset="0"/>
              </a:rPr>
              <a:t>- А как вы думаете, почему ладошка разного цвета?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000" b="1" i="1" dirty="0">
                <a:solidFill>
                  <a:prstClr val="black"/>
                </a:solidFill>
                <a:latin typeface="Franklin Gothic Medium" pitchFamily="34" charset="0"/>
              </a:rPr>
              <a:t>(Потому что мир создал нас всех разными)</a:t>
            </a:r>
            <a:endParaRPr lang="ru-RU" sz="2000" b="1" dirty="0">
              <a:solidFill>
                <a:prstClr val="black"/>
              </a:solidFill>
              <a:latin typeface="Franklin Gothic Medium" pitchFamily="34" charset="0"/>
            </a:endParaRPr>
          </a:p>
          <a:p>
            <a:pPr lvl="0">
              <a:spcBef>
                <a:spcPts val="0"/>
              </a:spcBef>
              <a:buFontTx/>
              <a:buChar char="-"/>
            </a:pPr>
            <a:endParaRPr lang="ru-RU" sz="2000" b="1" dirty="0" smtClean="0">
              <a:solidFill>
                <a:prstClr val="black"/>
              </a:solidFill>
              <a:latin typeface="Franklin Gothic Medium" pitchFamily="34" charset="0"/>
            </a:endParaRPr>
          </a:p>
          <a:p>
            <a:pPr lvl="0">
              <a:spcBef>
                <a:spcPts val="0"/>
              </a:spcBef>
              <a:buFontTx/>
              <a:buChar char="-"/>
            </a:pPr>
            <a:r>
              <a:rPr lang="ru-RU" sz="2000" b="1" dirty="0" smtClean="0">
                <a:solidFill>
                  <a:prstClr val="black"/>
                </a:solidFill>
                <a:latin typeface="Franklin Gothic Medium" pitchFamily="34" charset="0"/>
              </a:rPr>
              <a:t>Что </a:t>
            </a:r>
            <a:r>
              <a:rPr lang="ru-RU" sz="2000" b="1" dirty="0">
                <a:solidFill>
                  <a:prstClr val="black"/>
                </a:solidFill>
                <a:latin typeface="Franklin Gothic Medium" pitchFamily="34" charset="0"/>
              </a:rPr>
              <a:t>обозначает слово «доброволец</a:t>
            </a:r>
            <a:r>
              <a:rPr lang="ru-RU" sz="2000" b="1" dirty="0" smtClean="0">
                <a:solidFill>
                  <a:prstClr val="black"/>
                </a:solidFill>
                <a:latin typeface="Franklin Gothic Medium" pitchFamily="34" charset="0"/>
              </a:rPr>
              <a:t>»?</a:t>
            </a:r>
            <a:endParaRPr lang="ru-RU" sz="2000" b="1" dirty="0">
              <a:solidFill>
                <a:prstClr val="black"/>
              </a:solidFill>
              <a:latin typeface="Franklin Gothic Medium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000" b="1" u="sng" dirty="0">
                <a:solidFill>
                  <a:prstClr val="black"/>
                </a:solidFill>
                <a:latin typeface="Franklin Gothic Medium" pitchFamily="34" charset="0"/>
              </a:rPr>
              <a:t>Доброволец</a:t>
            </a:r>
            <a:r>
              <a:rPr lang="ru-RU" sz="2000" b="1" dirty="0">
                <a:solidFill>
                  <a:prstClr val="black"/>
                </a:solidFill>
                <a:latin typeface="Franklin Gothic Medium" pitchFamily="34" charset="0"/>
              </a:rPr>
              <a:t>: Человек, который добровольно, т.е. по своей доброй воле решил посвятить часть своей жизни другим людям, помогая им справиться с жизненными трудностями</a:t>
            </a:r>
            <a:r>
              <a:rPr lang="ru-RU" sz="2000" b="1" dirty="0" smtClean="0">
                <a:solidFill>
                  <a:prstClr val="black"/>
                </a:solidFill>
                <a:latin typeface="Franklin Gothic Medium" pitchFamily="34" charset="0"/>
              </a:rPr>
              <a:t>.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2000" b="1" dirty="0">
              <a:solidFill>
                <a:prstClr val="black"/>
              </a:solidFill>
              <a:latin typeface="Franklin Gothic Medium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prstClr val="black"/>
                </a:solidFill>
                <a:latin typeface="Franklin Gothic Medium" pitchFamily="34" charset="0"/>
              </a:rPr>
              <a:t>Волонтеров </a:t>
            </a:r>
            <a:r>
              <a:rPr lang="ru-RU" sz="2000" b="1" dirty="0">
                <a:solidFill>
                  <a:prstClr val="black"/>
                </a:solidFill>
                <a:latin typeface="Franklin Gothic Medium" pitchFamily="34" charset="0"/>
              </a:rPr>
              <a:t>называют по-разному: добровольцы, посредники, внештатные помощники. Но есть то, что их объединяет – это бескорыстие. Они не требуют за свои услуги материального вознаграждения, да и те, кому они помогают, чаще всего являются людьми небогатыми.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438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650512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ru-RU" sz="3600" b="1" u="sng" dirty="0" smtClean="0">
                <a:solidFill>
                  <a:srgbClr val="000000"/>
                </a:solidFill>
                <a:latin typeface="Open Sans"/>
              </a:rPr>
              <a:t>Направления добровольческой деятельности:</a:t>
            </a:r>
            <a:br>
              <a:rPr lang="ru-RU" sz="3600" b="1" u="sng" dirty="0" smtClean="0">
                <a:solidFill>
                  <a:srgbClr val="000000"/>
                </a:solidFill>
                <a:latin typeface="Open Sans"/>
              </a:rPr>
            </a:br>
            <a:r>
              <a:rPr lang="ru-RU" sz="4000" b="1" u="sng" dirty="0" smtClean="0">
                <a:solidFill>
                  <a:srgbClr val="FF0000"/>
                </a:solidFill>
                <a:latin typeface="Open Sans"/>
              </a:rPr>
              <a:t>1.</a:t>
            </a:r>
            <a:r>
              <a:rPr lang="ru-RU" sz="4000" b="1" u="sng" dirty="0" smtClean="0">
                <a:solidFill>
                  <a:srgbClr val="FF0000"/>
                </a:solidFill>
                <a:latin typeface="Open Sans"/>
              </a:rPr>
              <a:t>Событийное </a:t>
            </a:r>
            <a:r>
              <a:rPr lang="ru-RU" sz="4000" b="1" u="sng" dirty="0" err="1" smtClean="0">
                <a:solidFill>
                  <a:srgbClr val="FF0000"/>
                </a:solidFill>
                <a:latin typeface="Open Sans"/>
              </a:rPr>
              <a:t>волонтёрство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65429" y="2276872"/>
            <a:ext cx="7272808" cy="378565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571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>
              <a:buFont typeface="Arial"/>
              <a:buChar char="•"/>
            </a:pPr>
            <a:r>
              <a:rPr lang="ru-RU" sz="2400" b="1" dirty="0" smtClean="0">
                <a:solidFill>
                  <a:srgbClr val="000000"/>
                </a:solidFill>
                <a:latin typeface="Open Sans"/>
              </a:rPr>
              <a:t> добровольческая деятельность </a:t>
            </a:r>
            <a:r>
              <a:rPr lang="ru-RU" sz="2400" b="1" dirty="0">
                <a:solidFill>
                  <a:srgbClr val="000000"/>
                </a:solidFill>
                <a:latin typeface="Open Sans"/>
              </a:rPr>
              <a:t>на спортивных, культурных, образовательных и иных мероприятиях местного, регионального, федерального и международного уровня)</a:t>
            </a:r>
          </a:p>
          <a:p>
            <a:r>
              <a:rPr lang="ru-RU" sz="2400" b="1" dirty="0">
                <a:solidFill>
                  <a:srgbClr val="000000"/>
                </a:solidFill>
                <a:latin typeface="Open Sans"/>
              </a:rPr>
              <a:t>Например: Олимпиада</a:t>
            </a:r>
            <a:r>
              <a:rPr lang="ru-RU" sz="2400" b="1" dirty="0" smtClean="0">
                <a:solidFill>
                  <a:srgbClr val="000000"/>
                </a:solidFill>
                <a:latin typeface="Open Sans"/>
              </a:rPr>
              <a:t>, </a:t>
            </a:r>
            <a:r>
              <a:rPr lang="ru-RU" sz="2400" b="1" dirty="0">
                <a:solidFill>
                  <a:srgbClr val="000000"/>
                </a:solidFill>
                <a:latin typeface="Open Sans"/>
              </a:rPr>
              <a:t>дни культуры, кинофестивали.</a:t>
            </a:r>
          </a:p>
          <a:p>
            <a:pPr algn="just"/>
            <a:r>
              <a:rPr lang="ru-RU" sz="2400" b="1" dirty="0">
                <a:solidFill>
                  <a:srgbClr val="000000"/>
                </a:solidFill>
                <a:latin typeface="Open Sans"/>
              </a:rPr>
              <a:t>Несомненно, в этих мероприятиях их помощь неоценима! Они станут добровольными гидами и переводчиками гостей нашей страны.</a:t>
            </a:r>
            <a:endParaRPr lang="ru-RU" sz="2400" b="1" i="0" dirty="0">
              <a:solidFill>
                <a:srgbClr val="000000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06553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  <a:latin typeface="Open Sans"/>
              </a:rPr>
              <a:t>2.Социальное </a:t>
            </a:r>
            <a:r>
              <a:rPr lang="ru-RU" sz="3600" b="1" u="sng" dirty="0" err="1" smtClean="0">
                <a:solidFill>
                  <a:srgbClr val="FF0000"/>
                </a:solidFill>
                <a:latin typeface="Open Sans"/>
              </a:rPr>
              <a:t>волонтёрство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1556792"/>
            <a:ext cx="6624736" cy="437042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571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 algn="just">
              <a:buFont typeface="Arial"/>
              <a:buChar char="•"/>
            </a:pPr>
            <a:endParaRPr lang="ru-RU" dirty="0" smtClean="0">
              <a:solidFill>
                <a:srgbClr val="000000"/>
              </a:solidFill>
              <a:latin typeface="Open Sans"/>
            </a:endParaRPr>
          </a:p>
          <a:p>
            <a:pPr lvl="0" algn="just"/>
            <a:r>
              <a:rPr lang="ru-RU" dirty="0">
                <a:solidFill>
                  <a:srgbClr val="000000"/>
                </a:solidFill>
                <a:latin typeface="Open Sans"/>
              </a:rPr>
              <a:t> </a:t>
            </a:r>
            <a:r>
              <a:rPr lang="ru-RU" sz="2000" b="1" dirty="0">
                <a:solidFill>
                  <a:srgbClr val="000000"/>
                </a:solidFill>
                <a:latin typeface="Open Sans"/>
              </a:rPr>
              <a:t>- добровольческая деятельность, направленная на помощь следующим категориям граждан: дети, нуждающиеся в особом внимании государства, пожилые люди, ветераны, люди с инвалидностью и </a:t>
            </a:r>
            <a:r>
              <a:rPr lang="ru-RU" sz="2000" b="1" dirty="0" smtClean="0">
                <a:solidFill>
                  <a:srgbClr val="000000"/>
                </a:solidFill>
                <a:latin typeface="Open Sans"/>
              </a:rPr>
              <a:t>т.д.</a:t>
            </a:r>
            <a:r>
              <a:rPr lang="ru-RU" sz="2000" b="1" dirty="0" smtClean="0">
                <a:solidFill>
                  <a:srgbClr val="000000"/>
                </a:solidFill>
                <a:latin typeface="Open Sans"/>
              </a:rPr>
              <a:t>.</a:t>
            </a:r>
            <a:endParaRPr lang="ru-RU" sz="2000" b="1" dirty="0">
              <a:solidFill>
                <a:srgbClr val="000000"/>
              </a:solidFill>
              <a:latin typeface="Open Sans"/>
            </a:endParaRPr>
          </a:p>
          <a:p>
            <a:pPr lvl="0" algn="just"/>
            <a:r>
              <a:rPr lang="ru-RU" sz="2000" b="1" dirty="0">
                <a:solidFill>
                  <a:srgbClr val="000000"/>
                </a:solidFill>
                <a:latin typeface="Open Sans"/>
              </a:rPr>
              <a:t>Самая распространенная деятельность волонтеров в России – это помощь детям, оставшимся без родителей. Это и разовые акции по сбору новогодних подарков и длительное регулярное сопровождение воспитанников детских домов, и организация развлекательных программ в больницах и детских домах, и помощь в лечении и обучении детей.</a:t>
            </a:r>
          </a:p>
        </p:txBody>
      </p:sp>
    </p:spTree>
    <p:extLst>
      <p:ext uri="{BB962C8B-B14F-4D97-AF65-F5344CB8AC3E}">
        <p14:creationId xmlns:p14="http://schemas.microsoft.com/office/powerpoint/2010/main" val="28246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3.Патриотическое </a:t>
            </a:r>
            <a:r>
              <a:rPr lang="ru-RU" sz="3600" b="1" dirty="0" err="1" smtClean="0">
                <a:solidFill>
                  <a:srgbClr val="FF0000"/>
                </a:solidFill>
              </a:rPr>
              <a:t>волонтёрство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859340"/>
            <a:ext cx="6480720" cy="4154984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ru-RU" sz="2400" b="1" dirty="0" smtClean="0">
                <a:solidFill>
                  <a:srgbClr val="000000"/>
                </a:solidFill>
                <a:latin typeface="Open Sans"/>
              </a:rPr>
              <a:t>добровольческая </a:t>
            </a:r>
            <a:r>
              <a:rPr lang="ru-RU" sz="2400" b="1" dirty="0">
                <a:solidFill>
                  <a:srgbClr val="000000"/>
                </a:solidFill>
                <a:latin typeface="Open Sans"/>
              </a:rPr>
              <a:t>деятельность, направленная на патриотическое воспитание и сохранение исторической памяти.</a:t>
            </a:r>
          </a:p>
          <a:p>
            <a:r>
              <a:rPr lang="ru-RU" sz="2400" b="1" dirty="0">
                <a:solidFill>
                  <a:srgbClr val="000000"/>
                </a:solidFill>
                <a:latin typeface="Open Sans"/>
              </a:rPr>
              <a:t>Например: поиск и захоронение останков погибших бойцов во время войны, уход за памятниками погибших воинов, вручение на улицах Георгиевских ленточек перед Днём </a:t>
            </a:r>
            <a:r>
              <a:rPr lang="ru-RU" sz="2400" b="1" dirty="0" smtClean="0">
                <a:solidFill>
                  <a:srgbClr val="000000"/>
                </a:solidFill>
                <a:latin typeface="Open Sans"/>
              </a:rPr>
              <a:t>победы, участие в акциях ко Дню Победы и т.д.</a:t>
            </a:r>
            <a:endParaRPr lang="ru-RU" sz="2400" b="1" i="0" dirty="0">
              <a:solidFill>
                <a:srgbClr val="000000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22125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ru-RU" sz="3600" b="1" u="sng" dirty="0" smtClean="0">
                <a:solidFill>
                  <a:srgbClr val="FF0000"/>
                </a:solidFill>
              </a:rPr>
              <a:t>4.Культурное </a:t>
            </a:r>
            <a:r>
              <a:rPr lang="ru-RU" sz="3600" b="1" u="sng" dirty="0" err="1" smtClean="0">
                <a:solidFill>
                  <a:srgbClr val="FF0000"/>
                </a:solidFill>
              </a:rPr>
              <a:t>волонтёрство</a:t>
            </a:r>
            <a:r>
              <a:rPr lang="ru-RU" dirty="0"/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1997839"/>
            <a:ext cx="6336704" cy="440120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800" b="1" dirty="0" smtClean="0"/>
              <a:t>добровольческая </a:t>
            </a:r>
            <a:r>
              <a:rPr lang="ru-RU" sz="2800" b="1" dirty="0"/>
              <a:t>деятельность, направленная на сохранение культурного достояния.</a:t>
            </a:r>
          </a:p>
          <a:p>
            <a:r>
              <a:rPr lang="ru-RU" sz="2800" b="1" dirty="0"/>
              <a:t>Это и помощь при реставрации архитектурных памятников, и организация экскурсий, и работа с туристическими группами – это особенно востребовано в дни проведения крупных культурных и спортивных праздников.</a:t>
            </a:r>
          </a:p>
        </p:txBody>
      </p:sp>
    </p:spTree>
    <p:extLst>
      <p:ext uri="{BB962C8B-B14F-4D97-AF65-F5344CB8AC3E}">
        <p14:creationId xmlns:p14="http://schemas.microsoft.com/office/powerpoint/2010/main" val="284361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5. </a:t>
            </a:r>
            <a:r>
              <a:rPr lang="ru-RU" sz="3600" b="1" dirty="0" err="1" smtClean="0">
                <a:solidFill>
                  <a:srgbClr val="C00000"/>
                </a:solidFill>
              </a:rPr>
              <a:t>Волонтёрство</a:t>
            </a:r>
            <a:r>
              <a:rPr lang="ru-RU" sz="3600" b="1" dirty="0" smtClean="0">
                <a:solidFill>
                  <a:srgbClr val="C00000"/>
                </a:solidFill>
              </a:rPr>
              <a:t>  </a:t>
            </a:r>
            <a:r>
              <a:rPr lang="ru-RU" sz="3600" dirty="0">
                <a:solidFill>
                  <a:srgbClr val="C00000"/>
                </a:solidFill>
              </a:rPr>
              <a:t> </a:t>
            </a:r>
            <a:r>
              <a:rPr lang="ru-RU" sz="3600" b="1" dirty="0" smtClean="0">
                <a:solidFill>
                  <a:srgbClr val="C00000"/>
                </a:solidFill>
              </a:rPr>
              <a:t>в </a:t>
            </a:r>
            <a:r>
              <a:rPr lang="ru-RU" sz="3600" b="1" dirty="0" smtClean="0">
                <a:solidFill>
                  <a:srgbClr val="C00000"/>
                </a:solidFill>
              </a:rPr>
              <a:t>ЧС</a:t>
            </a:r>
            <a:r>
              <a:rPr lang="ru-RU" sz="3600" b="1" dirty="0" smtClean="0">
                <a:solidFill>
                  <a:srgbClr val="C00000"/>
                </a:solidFill>
              </a:rPr>
              <a:t>                                                     </a:t>
            </a:r>
            <a:r>
              <a:rPr lang="ru-RU" sz="3600" b="1" u="sng" dirty="0" smtClean="0">
                <a:solidFill>
                  <a:srgbClr val="002060"/>
                </a:solidFill>
              </a:rPr>
              <a:t>Профилактическое </a:t>
            </a:r>
            <a:r>
              <a:rPr lang="ru-RU" sz="3600" b="1" u="sng" dirty="0" err="1" smtClean="0">
                <a:solidFill>
                  <a:srgbClr val="002060"/>
                </a:solidFill>
              </a:rPr>
              <a:t>волонтёрство</a:t>
            </a:r>
            <a:r>
              <a:rPr lang="ru-RU" sz="3600" dirty="0">
                <a:solidFill>
                  <a:srgbClr val="002060"/>
                </a:solidFill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2136338"/>
            <a:ext cx="6552728" cy="35394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571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/>
              <a:t> </a:t>
            </a:r>
            <a:r>
              <a:rPr lang="ru-RU" sz="2800" b="1" dirty="0"/>
              <a:t>- помощь службам в ликвидации ЧС (пожары, наводнения, землетрясения, обучение людей культуре безопасности, поиск пропавших людей.</a:t>
            </a:r>
          </a:p>
          <a:p>
            <a:r>
              <a:rPr lang="ru-RU" sz="2800" b="1" dirty="0" smtClean="0"/>
              <a:t>- </a:t>
            </a:r>
            <a:r>
              <a:rPr lang="ru-RU" sz="2800" b="1" dirty="0"/>
              <a:t>добровольческая деятельность, направленная на пропаганду здорового образа жизни, спорта, профилактику вредных привычек.</a:t>
            </a:r>
          </a:p>
        </p:txBody>
      </p:sp>
    </p:spTree>
    <p:extLst>
      <p:ext uri="{BB962C8B-B14F-4D97-AF65-F5344CB8AC3E}">
        <p14:creationId xmlns:p14="http://schemas.microsoft.com/office/powerpoint/2010/main" val="64064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</a:rPr>
              <a:t>6.Медицинское </a:t>
            </a:r>
            <a:r>
              <a:rPr lang="ru-RU" sz="3600" b="1" u="sng" dirty="0" err="1" smtClean="0">
                <a:solidFill>
                  <a:srgbClr val="FF0000"/>
                </a:solidFill>
              </a:rPr>
              <a:t>волонтёрство</a:t>
            </a:r>
            <a:r>
              <a:rPr lang="ru-RU" sz="3600" dirty="0">
                <a:solidFill>
                  <a:srgbClr val="FF0000"/>
                </a:solidFill>
              </a:rPr>
              <a:t/>
            </a:r>
            <a:br>
              <a:rPr lang="ru-RU" sz="3600" dirty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2413338"/>
            <a:ext cx="7056784" cy="353943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Это </a:t>
            </a:r>
            <a:r>
              <a:rPr lang="ru-RU" sz="3200" b="1" dirty="0"/>
              <a:t>помощь в уходе за больными, чтение вслух, общение, дежурство рядом с </a:t>
            </a:r>
            <a:r>
              <a:rPr lang="ru-RU" sz="3200" b="1" dirty="0" smtClean="0"/>
              <a:t>тяжелобольными </a:t>
            </a:r>
            <a:r>
              <a:rPr lang="ru-RU" sz="3200" b="1" dirty="0"/>
              <a:t>детьми, по разным </a:t>
            </a:r>
            <a:r>
              <a:rPr lang="ru-RU" sz="3200" b="1" dirty="0" smtClean="0"/>
              <a:t>причинам </a:t>
            </a:r>
            <a:r>
              <a:rPr lang="ru-RU" sz="3200" b="1" dirty="0"/>
              <a:t>находящимся на лечении без родителей – в </a:t>
            </a:r>
            <a:r>
              <a:rPr lang="ru-RU" sz="3200" b="1" dirty="0" smtClean="0"/>
              <a:t>больнице, </a:t>
            </a:r>
            <a:r>
              <a:rPr lang="ru-RU" sz="3200" b="1" dirty="0"/>
              <a:t>всегда требуются внимательные и ответственные помощники.</a:t>
            </a:r>
          </a:p>
        </p:txBody>
      </p:sp>
    </p:spTree>
    <p:extLst>
      <p:ext uri="{BB962C8B-B14F-4D97-AF65-F5344CB8AC3E}">
        <p14:creationId xmlns:p14="http://schemas.microsoft.com/office/powerpoint/2010/main" val="269277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360</TotalTime>
  <Words>522</Words>
  <Application>Microsoft Office PowerPoint</Application>
  <PresentationFormat>Экран (4:3)</PresentationFormat>
  <Paragraphs>66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Волна</vt:lpstr>
      <vt:lpstr>Муниципальное общеобразовательное учреждение «Средняя общеобразовательная школа» с.Мордино   «Спешите делать добрые дела!»</vt:lpstr>
      <vt:lpstr>Презентация PowerPoint</vt:lpstr>
      <vt:lpstr> </vt:lpstr>
      <vt:lpstr>Направления добровольческой деятельности: 1.Событийное волонтёрство</vt:lpstr>
      <vt:lpstr>2.Социальное волонтёрство</vt:lpstr>
      <vt:lpstr>3.Патриотическое волонтёрство</vt:lpstr>
      <vt:lpstr>4.Культурное волонтёрство </vt:lpstr>
      <vt:lpstr>5. Волонтёрство   в ЧС                                                     Профилактическое волонтёрство </vt:lpstr>
      <vt:lpstr>6.Медицинское волонтёрство </vt:lpstr>
      <vt:lpstr>7. Экологическое волонтёрство </vt:lpstr>
      <vt:lpstr>Волонтёры    МОУ «СОШ» с.Мордино</vt:lpstr>
      <vt:lpstr>Экологический десант в рамках Весенней Недели Добра. Акция «Батарейки, сдавайтесь!»</vt:lpstr>
      <vt:lpstr>Тёплым словом , добрым делом…</vt:lpstr>
      <vt:lpstr>Сбор и погрузка макулатуры «БумБатл»</vt:lpstr>
      <vt:lpstr>Благотворительная ярмарка для Республиканского   онкологического диспансера г.Сыктывкар</vt:lpstr>
      <vt:lpstr>Мы – Почетные Доноры Республики Коми</vt:lpstr>
      <vt:lpstr>Память сильнее времени… </vt:lpstr>
      <vt:lpstr> Благотворительнай концерт  «Мы вместе» </vt:lpstr>
      <vt:lpstr>Муниципальный слёт добровольцев</vt:lpstr>
      <vt:lpstr>Первые спешат на помощь!</vt:lpstr>
      <vt:lpstr>Акция «Шкатулка храбрости»</vt:lpstr>
      <vt:lpstr>Акция «Твори Добро»</vt:lpstr>
      <vt:lpstr> Независимо от того, ждут от тебя добро или не ждут его – твори добро! </vt:lpstr>
      <vt:lpstr>Делайте добрые дела, друзья!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Галя</dc:creator>
  <cp:lastModifiedBy>Пользователь</cp:lastModifiedBy>
  <cp:revision>37</cp:revision>
  <dcterms:created xsi:type="dcterms:W3CDTF">2019-12-01T23:39:31Z</dcterms:created>
  <dcterms:modified xsi:type="dcterms:W3CDTF">2024-07-10T12:19:25Z</dcterms:modified>
</cp:coreProperties>
</file>