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5" r:id="rId3"/>
    <p:sldId id="257" r:id="rId4"/>
    <p:sldId id="258" r:id="rId5"/>
    <p:sldId id="259" r:id="rId6"/>
    <p:sldId id="260" r:id="rId7"/>
    <p:sldId id="261" r:id="rId8"/>
    <p:sldId id="262" r:id="rId9"/>
    <p:sldId id="264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DDAFAA89-4D83-43A4-A51F-D2F4C8413F19}">
          <p14:sldIdLst>
            <p14:sldId id="256"/>
            <p14:sldId id="265"/>
            <p14:sldId id="257"/>
            <p14:sldId id="258"/>
            <p14:sldId id="259"/>
            <p14:sldId id="260"/>
            <p14:sldId id="261"/>
            <p14:sldId id="262"/>
            <p14:sldId id="26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ED97"/>
    <a:srgbClr val="EDCD59"/>
    <a:srgbClr val="83AE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CE8305F-00BD-463C-98B3-839C016672E1}" v="8" dt="2023-07-18T12:22:34.97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26" y="4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Сендер Владислав" userId="758faa72f01d304a" providerId="Windows Live" clId="Web-{5CE8305F-00BD-463C-98B3-839C016672E1}"/>
    <pc:docChg chg="delSld modSld modSection">
      <pc:chgData name="Сендер Владислав" userId="758faa72f01d304a" providerId="Windows Live" clId="Web-{5CE8305F-00BD-463C-98B3-839C016672E1}" dt="2023-07-18T12:22:34.978" v="7"/>
      <pc:docMkLst>
        <pc:docMk/>
      </pc:docMkLst>
      <pc:sldChg chg="del">
        <pc:chgData name="Сендер Владислав" userId="758faa72f01d304a" providerId="Windows Live" clId="Web-{5CE8305F-00BD-463C-98B3-839C016672E1}" dt="2023-07-18T12:22:34.978" v="7"/>
        <pc:sldMkLst>
          <pc:docMk/>
          <pc:sldMk cId="1733373376" sldId="263"/>
        </pc:sldMkLst>
      </pc:sldChg>
      <pc:sldChg chg="addSp delSp modSp mod modClrScheme chgLayout">
        <pc:chgData name="Сендер Владислав" userId="758faa72f01d304a" providerId="Windows Live" clId="Web-{5CE8305F-00BD-463C-98B3-839C016672E1}" dt="2023-07-18T12:22:29.524" v="6" actId="20577"/>
        <pc:sldMkLst>
          <pc:docMk/>
          <pc:sldMk cId="1528985624" sldId="264"/>
        </pc:sldMkLst>
        <pc:spChg chg="mod ord">
          <ac:chgData name="Сендер Владислав" userId="758faa72f01d304a" providerId="Windows Live" clId="Web-{5CE8305F-00BD-463C-98B3-839C016672E1}" dt="2023-07-18T12:22:29.524" v="6" actId="20577"/>
          <ac:spMkLst>
            <pc:docMk/>
            <pc:sldMk cId="1528985624" sldId="264"/>
            <ac:spMk id="2" creationId="{00000000-0000-0000-0000-000000000000}"/>
          </ac:spMkLst>
        </pc:spChg>
        <pc:spChg chg="add del mod ord">
          <ac:chgData name="Сендер Владислав" userId="758faa72f01d304a" providerId="Windows Live" clId="Web-{5CE8305F-00BD-463C-98B3-839C016672E1}" dt="2023-07-18T12:22:15.087" v="3"/>
          <ac:spMkLst>
            <pc:docMk/>
            <pc:sldMk cId="1528985624" sldId="264"/>
            <ac:spMk id="3" creationId="{4D782DB6-DCB8-BC8D-63FD-1B7EA1C83F07}"/>
          </ac:spMkLst>
        </pc:spChg>
        <pc:picChg chg="mod ord">
          <ac:chgData name="Сендер Владислав" userId="758faa72f01d304a" providerId="Windows Live" clId="Web-{5CE8305F-00BD-463C-98B3-839C016672E1}" dt="2023-07-18T12:22:15.087" v="3"/>
          <ac:picMkLst>
            <pc:docMk/>
            <pc:sldMk cId="1528985624" sldId="264"/>
            <ac:picMk id="3074" creationId="{00000000-0000-0000-0000-000000000000}"/>
          </ac:picMkLst>
        </pc:picChg>
      </pc:sldChg>
      <pc:sldChg chg="addSp delSp modSp">
        <pc:chgData name="Сендер Владислав" userId="758faa72f01d304a" providerId="Windows Live" clId="Web-{5CE8305F-00BD-463C-98B3-839C016672E1}" dt="2023-07-18T12:19:56.537" v="1" actId="1076"/>
        <pc:sldMkLst>
          <pc:docMk/>
          <pc:sldMk cId="3502393705" sldId="265"/>
        </pc:sldMkLst>
        <pc:spChg chg="add mod">
          <ac:chgData name="Сендер Владислав" userId="758faa72f01d304a" providerId="Windows Live" clId="Web-{5CE8305F-00BD-463C-98B3-839C016672E1}" dt="2023-07-18T12:19:43.365" v="0"/>
          <ac:spMkLst>
            <pc:docMk/>
            <pc:sldMk cId="3502393705" sldId="265"/>
            <ac:spMk id="4" creationId="{57170B38-E873-E081-AC93-FDA5B6B3E7F8}"/>
          </ac:spMkLst>
        </pc:spChg>
        <pc:picChg chg="del">
          <ac:chgData name="Сендер Владислав" userId="758faa72f01d304a" providerId="Windows Live" clId="Web-{5CE8305F-00BD-463C-98B3-839C016672E1}" dt="2023-07-18T12:19:43.365" v="0"/>
          <ac:picMkLst>
            <pc:docMk/>
            <pc:sldMk cId="3502393705" sldId="265"/>
            <ac:picMk id="1026" creationId="{00000000-0000-0000-0000-000000000000}"/>
          </ac:picMkLst>
        </pc:picChg>
        <pc:picChg chg="mod">
          <ac:chgData name="Сендер Владислав" userId="758faa72f01d304a" providerId="Windows Live" clId="Web-{5CE8305F-00BD-463C-98B3-839C016672E1}" dt="2023-07-18T12:19:56.537" v="1" actId="1076"/>
          <ac:picMkLst>
            <pc:docMk/>
            <pc:sldMk cId="3502393705" sldId="265"/>
            <ac:picMk id="1028" creationId="{00000000-0000-0000-0000-000000000000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7/18/2023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7/18/2023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7/18/2023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7/18/2023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7/18/2023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7/18/2023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7/18/2023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7000">
              <a:srgbClr val="EDCD59"/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45267" y="2105025"/>
            <a:ext cx="7766936" cy="1679108"/>
          </a:xfrm>
          <a:effectLst>
            <a:outerShdw blurRad="76200" dir="13500000" sy="23000" kx="1200000" algn="br" rotWithShape="0">
              <a:schemeClr val="tx1">
                <a:alpha val="20000"/>
              </a:schemeClr>
            </a:outerShdw>
          </a:effectLst>
        </p:spPr>
        <p:txBody>
          <a:bodyPr/>
          <a:lstStyle/>
          <a:p>
            <a:pPr algn="ctr"/>
            <a:r>
              <a:rPr lang="ru-RU" sz="3600" b="1" dirty="0">
                <a:solidFill>
                  <a:srgbClr val="83AE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Волонтёрский центр Уральского государственного университета физической культуры</a:t>
            </a:r>
            <a:br>
              <a:rPr lang="ru-RU" sz="3600" b="1" dirty="0">
                <a:solidFill>
                  <a:srgbClr val="83AE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b="1" dirty="0">
                <a:solidFill>
                  <a:srgbClr val="83AE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«Добро и сила»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089" y="4050833"/>
            <a:ext cx="2283292" cy="2283292"/>
          </a:xfrm>
          <a:prstGeom prst="ellipse">
            <a:avLst/>
          </a:prstGeom>
          <a:effectLst>
            <a:outerShdw blurRad="139700" dir="2154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34467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85697" y="419100"/>
            <a:ext cx="8596668" cy="71212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Руководитель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внеучебной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деятельности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УралГУФК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b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Красина Олеся Александровна.</a:t>
            </a:r>
          </a:p>
        </p:txBody>
      </p:sp>
      <p:pic>
        <p:nvPicPr>
          <p:cNvPr id="1028" name="Picture 4" descr="https://sun9-2.userapi.com/impg/AD4y5kGgjj46M5Ilb7RXatw8Xa0G2-38Qqtvww/P_J-wnRnk1g.jpg?size=2022x2160&amp;quality=95&amp;sign=005167889d7e3e7b6c8e4d76dffdec24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8942" y="2156817"/>
            <a:ext cx="3926103" cy="4194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id="{57170B38-E873-E081-AC93-FDA5B6B3E7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23937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4000">
              <a:srgbClr val="EDCD59"/>
            </a:gs>
            <a:gs pos="34000">
              <a:srgbClr val="EBED97"/>
            </a:gs>
            <a:gs pos="81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598516"/>
            <a:ext cx="8596668" cy="665019"/>
          </a:xfrm>
          <a:ln>
            <a:noFill/>
          </a:ln>
        </p:spPr>
        <p:txBody>
          <a:bodyPr/>
          <a:lstStyle/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История центра и его руководители.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346663"/>
            <a:ext cx="3728412" cy="4694700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Волонтерский центр </a:t>
            </a:r>
            <a:r>
              <a:rPr lang="ru-RU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УралГУФК</a:t>
            </a:r>
            <a:r>
              <a:rPr lang="ru-RU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организован в 2014 году. Долгое время волонтерский центр возглавлял Антон </a:t>
            </a:r>
            <a:r>
              <a:rPr lang="ru-RU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Васиченко</a:t>
            </a:r>
            <a:r>
              <a:rPr lang="ru-RU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затем Мария </a:t>
            </a:r>
            <a:r>
              <a:rPr lang="ru-RU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Гришкевич</a:t>
            </a:r>
            <a:r>
              <a:rPr lang="ru-RU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Позднее волонтерский центр возглавил Михаил </a:t>
            </a:r>
            <a:r>
              <a:rPr lang="ru-RU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Сташкевич</a:t>
            </a:r>
            <a:r>
              <a:rPr lang="ru-RU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который трансформировал его в Единый волонтерский центр </a:t>
            </a:r>
            <a:r>
              <a:rPr lang="ru-RU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УралГУФК</a:t>
            </a:r>
            <a:r>
              <a:rPr lang="ru-RU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в котором </a:t>
            </a:r>
            <a:r>
              <a:rPr lang="ru-RU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скомуницировались</a:t>
            </a:r>
            <a:r>
              <a:rPr lang="ru-RU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все направления </a:t>
            </a:r>
            <a:r>
              <a:rPr lang="ru-RU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волонтерства</a:t>
            </a:r>
            <a:r>
              <a:rPr lang="ru-RU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что благотворно повлияло для развития добровольчество в университете. 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https://sun9-80.userapi.com/impf/c855024/v855024778/15aadf/IZaPCk8wfRQ.jpg?size=720x1080&amp;quality=96&amp;sign=7a413a406e8df4604b02d5365d7d79c1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5668" y="1561798"/>
            <a:ext cx="2842954" cy="42644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358795" y="5826228"/>
            <a:ext cx="4076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Антон </a:t>
            </a:r>
            <a:r>
              <a:rPr lang="ru-RU" sz="1200" dirty="0" err="1"/>
              <a:t>Васиченко</a:t>
            </a:r>
            <a:r>
              <a:rPr lang="ru-RU" sz="1200" dirty="0"/>
              <a:t> – первый </a:t>
            </a:r>
          </a:p>
          <a:p>
            <a:pPr algn="ctr"/>
            <a:r>
              <a:rPr lang="ru-RU" sz="1200" dirty="0"/>
              <a:t>руководитель волонтерского центра</a:t>
            </a:r>
          </a:p>
          <a:p>
            <a:pPr algn="ctr"/>
            <a:r>
              <a:rPr lang="ru-RU" sz="1200" dirty="0"/>
              <a:t>«Добро и сила»</a:t>
            </a:r>
          </a:p>
        </p:txBody>
      </p:sp>
      <p:pic>
        <p:nvPicPr>
          <p:cNvPr id="2054" name="Picture 6" descr="https://sun9-6.userapi.com/impg/op9YzSxAmS4fKlBKxhkvnq7hnP97qwhZc8MNZg/eul0tdq-8Mg.jpg?size=615x730&amp;quality=95&amp;sign=94cfe6abb2d45aacf124bc951d57c6e2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549" y="1561798"/>
            <a:ext cx="3390447" cy="42644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304416" y="5826228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200" dirty="0">
                <a:solidFill>
                  <a:prstClr val="black"/>
                </a:solidFill>
              </a:rPr>
              <a:t>Мария </a:t>
            </a:r>
            <a:r>
              <a:rPr lang="ru-RU" sz="1200" dirty="0" err="1">
                <a:solidFill>
                  <a:prstClr val="black"/>
                </a:solidFill>
              </a:rPr>
              <a:t>Гришкевич</a:t>
            </a:r>
            <a:r>
              <a:rPr lang="ru-RU" sz="1200" dirty="0">
                <a:solidFill>
                  <a:prstClr val="black"/>
                </a:solidFill>
              </a:rPr>
              <a:t> – второй руководитель волонтерского центра</a:t>
            </a:r>
          </a:p>
          <a:p>
            <a:pPr lvl="0" algn="ctr"/>
            <a:r>
              <a:rPr lang="ru-RU" sz="1200" dirty="0">
                <a:solidFill>
                  <a:prstClr val="black"/>
                </a:solidFill>
              </a:rPr>
              <a:t>«Добро и сила»</a:t>
            </a:r>
          </a:p>
        </p:txBody>
      </p:sp>
    </p:spTree>
    <p:extLst>
      <p:ext uri="{BB962C8B-B14F-4D97-AF65-F5344CB8AC3E}">
        <p14:creationId xmlns:p14="http://schemas.microsoft.com/office/powerpoint/2010/main" val="16696206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4000">
              <a:srgbClr val="EDCD59"/>
            </a:gs>
            <a:gs pos="30000">
              <a:srgbClr val="EBED97"/>
            </a:gs>
            <a:gs pos="57000">
              <a:schemeClr val="accent1">
                <a:lumMod val="45000"/>
                <a:lumOff val="55000"/>
              </a:schemeClr>
            </a:gs>
            <a:gs pos="84000">
              <a:schemeClr val="accent1">
                <a:lumMod val="30000"/>
                <a:lumOff val="70000"/>
              </a:schemeClr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85800"/>
          </a:xfrm>
        </p:spPr>
        <p:txBody>
          <a:bodyPr/>
          <a:lstStyle/>
          <a:p>
            <a:r>
              <a:rPr lang="ru-RU" dirty="0">
                <a:solidFill>
                  <a:srgbClr val="90C2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История центра и его руководители.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295401"/>
            <a:ext cx="11038416" cy="4745962"/>
          </a:xfrm>
        </p:spPr>
        <p:txBody>
          <a:bodyPr/>
          <a:lstStyle/>
          <a:p>
            <a:pPr algn="ctr"/>
            <a:r>
              <a:rPr lang="ru-RU" dirty="0">
                <a:latin typeface="Calibri" panose="020F0502020204030204" pitchFamily="34" charset="0"/>
                <a:ea typeface="Times New Roman" panose="02020603050405020304" pitchFamily="18" charset="0"/>
              </a:rPr>
              <a:t>Михаил возглавлял центр до окончания обучения, после на недолгое время возглавлял Иннокентий </a:t>
            </a:r>
            <a:r>
              <a:rPr lang="ru-RU" dirty="0" err="1">
                <a:latin typeface="Calibri" panose="020F0502020204030204" pitchFamily="34" charset="0"/>
                <a:ea typeface="Times New Roman" panose="02020603050405020304" pitchFamily="18" charset="0"/>
              </a:rPr>
              <a:t>Касимов</a:t>
            </a:r>
            <a:r>
              <a:rPr lang="ru-RU" dirty="0">
                <a:latin typeface="Calibri" panose="020F0502020204030204" pitchFamily="34" charset="0"/>
                <a:ea typeface="Times New Roman" panose="02020603050405020304" pitchFamily="18" charset="0"/>
              </a:rPr>
              <a:t>. В мае 2023 года прошла смена руководителя волонтерского центра. В настоящее время руководитель волонтерского центра – Владислав </a:t>
            </a:r>
            <a:r>
              <a:rPr lang="ru-RU" dirty="0" err="1">
                <a:latin typeface="Calibri" panose="020F0502020204030204" pitchFamily="34" charset="0"/>
                <a:ea typeface="Times New Roman" panose="02020603050405020304" pitchFamily="18" charset="0"/>
              </a:rPr>
              <a:t>Сендер</a:t>
            </a:r>
            <a:r>
              <a:rPr lang="ru-RU" dirty="0">
                <a:latin typeface="Calibri" panose="020F0502020204030204" pitchFamily="34" charset="0"/>
                <a:ea typeface="Times New Roman" panose="02020603050405020304" pitchFamily="18" charset="0"/>
              </a:rPr>
              <a:t>, студент факультета </a:t>
            </a:r>
            <a:r>
              <a:rPr lang="ru-RU" dirty="0" err="1">
                <a:latin typeface="Calibri" panose="020F0502020204030204" pitchFamily="34" charset="0"/>
                <a:ea typeface="Times New Roman" panose="02020603050405020304" pitchFamily="18" charset="0"/>
              </a:rPr>
              <a:t>ЗВСиЕ</a:t>
            </a:r>
            <a:r>
              <a:rPr lang="ru-RU" dirty="0">
                <a:latin typeface="Calibri" panose="020F0502020204030204" pitchFamily="34" charset="0"/>
                <a:ea typeface="Times New Roman" panose="02020603050405020304" pitchFamily="18" charset="0"/>
              </a:rPr>
              <a:t>. </a:t>
            </a:r>
            <a:endParaRPr lang="ru-RU" dirty="0">
              <a:latin typeface="Calibri" panose="020F050202020403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87" r="7072"/>
          <a:stretch/>
        </p:blipFill>
        <p:spPr>
          <a:xfrm>
            <a:off x="899444" y="2453009"/>
            <a:ext cx="3086100" cy="37586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5036" r="-70"/>
          <a:stretch/>
        </p:blipFill>
        <p:spPr>
          <a:xfrm>
            <a:off x="4654285" y="2439770"/>
            <a:ext cx="2647950" cy="37718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-1" t="7970" r="99" b="18635"/>
          <a:stretch/>
        </p:blipFill>
        <p:spPr>
          <a:xfrm>
            <a:off x="7970976" y="2439769"/>
            <a:ext cx="2887914" cy="37719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801151" y="6211669"/>
            <a:ext cx="32826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200" dirty="0">
                <a:solidFill>
                  <a:prstClr val="black"/>
                </a:solidFill>
              </a:rPr>
              <a:t>Михаил </a:t>
            </a:r>
            <a:r>
              <a:rPr lang="ru-RU" sz="1200" dirty="0" err="1">
                <a:solidFill>
                  <a:prstClr val="black"/>
                </a:solidFill>
              </a:rPr>
              <a:t>Сташкевич</a:t>
            </a:r>
            <a:r>
              <a:rPr lang="ru-RU" sz="1200" dirty="0">
                <a:solidFill>
                  <a:prstClr val="black"/>
                </a:solidFill>
              </a:rPr>
              <a:t> – третий руководитель волонтерского центра</a:t>
            </a:r>
          </a:p>
          <a:p>
            <a:pPr lvl="0" algn="ctr"/>
            <a:r>
              <a:rPr lang="ru-RU" sz="1200" dirty="0">
                <a:solidFill>
                  <a:prstClr val="black"/>
                </a:solidFill>
              </a:rPr>
              <a:t>«Добро и сила»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72398" y="6221194"/>
            <a:ext cx="30642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200" dirty="0">
                <a:solidFill>
                  <a:prstClr val="black"/>
                </a:solidFill>
              </a:rPr>
              <a:t>Иннокентий </a:t>
            </a:r>
            <a:r>
              <a:rPr lang="ru-RU" sz="1200" dirty="0" err="1">
                <a:solidFill>
                  <a:prstClr val="black"/>
                </a:solidFill>
              </a:rPr>
              <a:t>Касимов</a:t>
            </a:r>
            <a:r>
              <a:rPr lang="ru-RU" sz="1200" dirty="0">
                <a:solidFill>
                  <a:prstClr val="black"/>
                </a:solidFill>
              </a:rPr>
              <a:t> – четвертый руководитель волонтерского центра</a:t>
            </a:r>
          </a:p>
          <a:p>
            <a:pPr lvl="0" algn="ctr"/>
            <a:r>
              <a:rPr lang="ru-RU" sz="1200" dirty="0">
                <a:solidFill>
                  <a:prstClr val="black"/>
                </a:solidFill>
              </a:rPr>
              <a:t>«Добро и сила»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36605" y="6203513"/>
            <a:ext cx="35266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200" dirty="0">
                <a:solidFill>
                  <a:prstClr val="black"/>
                </a:solidFill>
              </a:rPr>
              <a:t>Владислав </a:t>
            </a:r>
            <a:r>
              <a:rPr lang="ru-RU" sz="1200" dirty="0" err="1">
                <a:solidFill>
                  <a:prstClr val="black"/>
                </a:solidFill>
              </a:rPr>
              <a:t>Сендер</a:t>
            </a:r>
            <a:r>
              <a:rPr lang="ru-RU" sz="1200" dirty="0">
                <a:solidFill>
                  <a:prstClr val="black"/>
                </a:solidFill>
              </a:rPr>
              <a:t> – пятый (действующий) руководитель волонтерского центра</a:t>
            </a:r>
          </a:p>
          <a:p>
            <a:pPr lvl="0" algn="ctr"/>
            <a:r>
              <a:rPr lang="ru-RU" sz="1200" dirty="0">
                <a:solidFill>
                  <a:prstClr val="black"/>
                </a:solidFill>
              </a:rPr>
              <a:t>«Добро и сила» </a:t>
            </a:r>
          </a:p>
        </p:txBody>
      </p:sp>
    </p:spTree>
    <p:extLst>
      <p:ext uri="{BB962C8B-B14F-4D97-AF65-F5344CB8AC3E}">
        <p14:creationId xmlns:p14="http://schemas.microsoft.com/office/powerpoint/2010/main" val="32098753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4000">
              <a:srgbClr val="EDCD59"/>
            </a:gs>
            <a:gs pos="22000">
              <a:srgbClr val="EBED97"/>
            </a:gs>
            <a:gs pos="57000">
              <a:schemeClr val="accent1">
                <a:lumMod val="45000"/>
                <a:lumOff val="55000"/>
              </a:schemeClr>
            </a:gs>
            <a:gs pos="84000">
              <a:schemeClr val="accent1">
                <a:lumMod val="30000"/>
                <a:lumOff val="70000"/>
              </a:schemeClr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33425"/>
          </a:xfrm>
        </p:spPr>
        <p:txBody>
          <a:bodyPr/>
          <a:lstStyle/>
          <a:p>
            <a:r>
              <a:rPr lang="ru-RU" dirty="0">
                <a:solidFill>
                  <a:srgbClr val="90C2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История центра и его руководители.</a:t>
            </a:r>
            <a:endParaRPr lang="ru-RU" dirty="0"/>
          </a:p>
        </p:txBody>
      </p:sp>
      <p:pic>
        <p:nvPicPr>
          <p:cNvPr id="4098" name="Picture 2" descr="https://sun9-47.userapi.com/impg/xQpALlRJp4-2z3HLnXEdqRKAVVpBy--ps-w91A/suIgiZEjdyA.jpg?size=1000x1000&amp;quality=95&amp;sign=ee99470bfcfc313b23b223284e29ca21&amp;type=album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1400" y="3072824"/>
            <a:ext cx="2974975" cy="2974975"/>
          </a:xfrm>
          <a:prstGeom prst="ellipse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77334" y="1546205"/>
            <a:ext cx="1081934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Впоследствии наш центр был зарегистрирован в едином реестре ассоциации волонтерских центров России. В настоящее время мы оформляем документы на сайте </a:t>
            </a:r>
            <a:r>
              <a:rPr lang="ru-RU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Добро.ру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для того чтобы выставлять верифицированные часы, что очень ценится у школьников и волонтеров других учебных заведений.</a:t>
            </a:r>
            <a:endParaRPr lang="ru-RU" sz="20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4100" name="Picture 4" descr="https://sun9-5.userapi.com/impg/bNwYIsn2I-MVpBsk6eVF9pgbtPoOM7RgJ7k3FQ/R5YeE1NQRJA.jpg?size=400x400&amp;quality=95&amp;sign=43da2416d389be3e13a6bcc52bceb964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8836" y="3072824"/>
            <a:ext cx="3050039" cy="305003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855787" y="6098003"/>
            <a:ext cx="388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Логотип организации «Ассоциация волонтерских центров России»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939126" y="6187543"/>
            <a:ext cx="316945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dirty="0"/>
              <a:t>Логотип волонтерского сайта «</a:t>
            </a:r>
            <a:r>
              <a:rPr lang="ru-RU" sz="1200" dirty="0" err="1"/>
              <a:t>Добро.ру</a:t>
            </a:r>
            <a:r>
              <a:rPr lang="ru-RU" sz="1200" dirty="0"/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25776468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rgbClr val="EDCD59"/>
            </a:gs>
            <a:gs pos="31000">
              <a:srgbClr val="EBED97"/>
            </a:gs>
            <a:gs pos="57000">
              <a:schemeClr val="accent1">
                <a:lumMod val="45000"/>
                <a:lumOff val="55000"/>
              </a:schemeClr>
            </a:gs>
            <a:gs pos="84000">
              <a:schemeClr val="accent1">
                <a:lumMod val="30000"/>
                <a:lumOff val="70000"/>
              </a:schemeClr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9233" y="704850"/>
            <a:ext cx="10743141" cy="1320800"/>
          </a:xfrm>
        </p:spPr>
        <p:txBody>
          <a:bodyPr>
            <a:normAutofit fontScale="90000"/>
          </a:bodyPr>
          <a:lstStyle/>
          <a:p>
            <a:pPr marL="342900" lvl="0" indent="-342900" algn="ctr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</a:pP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Так же к работе в едином волонтерском центре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УралГУФК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вовлечены студенты других высших учебных заведений, студентов СПО и школьников. Следует отметить, что многие мероприятий имеют возрастные ограничения, особенно это касается вечерних мероприятий, в связи с этим участие школьников четко регламентируется положением по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волонтёрству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6090" y="2157328"/>
            <a:ext cx="6029426" cy="4018047"/>
          </a:xfrm>
        </p:spPr>
      </p:pic>
      <p:sp>
        <p:nvSpPr>
          <p:cNvPr id="5" name="TextBox 4"/>
          <p:cNvSpPr txBox="1"/>
          <p:nvPr/>
        </p:nvSpPr>
        <p:spPr>
          <a:xfrm>
            <a:off x="3300991" y="6175375"/>
            <a:ext cx="5724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Волонтеры на вечере профессионального бокса «Битва на Урале».</a:t>
            </a:r>
          </a:p>
        </p:txBody>
      </p:sp>
    </p:spTree>
    <p:extLst>
      <p:ext uri="{BB962C8B-B14F-4D97-AF65-F5344CB8AC3E}">
        <p14:creationId xmlns:p14="http://schemas.microsoft.com/office/powerpoint/2010/main" val="13296230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rgbClr val="EDCD59"/>
            </a:gs>
            <a:gs pos="31000">
              <a:srgbClr val="EBED97"/>
            </a:gs>
            <a:gs pos="57000">
              <a:schemeClr val="accent1">
                <a:lumMod val="45000"/>
                <a:lumOff val="55000"/>
              </a:schemeClr>
            </a:gs>
            <a:gs pos="84000">
              <a:schemeClr val="accent1">
                <a:lumMod val="30000"/>
                <a:lumOff val="70000"/>
              </a:schemeClr>
            </a:gs>
          </a:gsLst>
          <a:lin ang="108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552450"/>
          </a:xfrm>
        </p:spPr>
        <p:txBody>
          <a:bodyPr>
            <a:normAutofit/>
          </a:bodyPr>
          <a:lstStyle/>
          <a:p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Волонтерский центр «Добро и сила»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295401"/>
            <a:ext cx="8596668" cy="4745962"/>
          </a:xfrm>
        </p:spPr>
        <p:txBody>
          <a:bodyPr/>
          <a:lstStyle/>
          <a:p>
            <a:pPr indent="450215" algn="just"/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За 2021/2022  учебный год, волонтеры </a:t>
            </a:r>
            <a:r>
              <a:rPr lang="ru-RU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УралГУФК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приняли участие в более, чем </a:t>
            </a:r>
            <a:r>
              <a:rPr lang="ru-RU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40 событиях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а за 2022/2023 в более, чем </a:t>
            </a:r>
            <a:r>
              <a:rPr lang="ru-RU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50 событиях.</a:t>
            </a:r>
          </a:p>
          <a:p>
            <a:pPr indent="450215" algn="just"/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Основной деятельностью добровольцев стала помощь в организации спортивных, культурно-творческих  и общественно значимых мероприятиях.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425" y="2702719"/>
            <a:ext cx="5000625" cy="3593306"/>
          </a:xfrm>
          <a:prstGeom prst="rect">
            <a:avLst/>
          </a:prstGeom>
        </p:spPr>
      </p:pic>
      <p:pic>
        <p:nvPicPr>
          <p:cNvPr id="5122" name="Picture 2" descr="https://sun9-57.userapi.com/impg/GKFkg3LUwXlmyW0lno8bozVVnALKT7paETfVhA/keaFiM5Nyhs.jpg?size=2560x1707&amp;quality=95&amp;sign=5f5ac3cccb44c6affda2e75ef8ac042d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3174" y="2702719"/>
            <a:ext cx="5406227" cy="3604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228724" y="6307574"/>
            <a:ext cx="47720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Волонтёры на чемпионате по баскетболу «Финал четырёх»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589312" y="6296025"/>
            <a:ext cx="4933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Волонтёры на международных соревнованиях по дзюдо </a:t>
            </a:r>
          </a:p>
          <a:p>
            <a:pPr algn="ctr"/>
            <a:r>
              <a:rPr lang="ru-RU" sz="1200" dirty="0"/>
              <a:t>«</a:t>
            </a:r>
            <a:r>
              <a:rPr lang="en-US" sz="1200" dirty="0"/>
              <a:t>Russian judo tour</a:t>
            </a:r>
            <a:r>
              <a:rPr lang="ru-RU" sz="1200" dirty="0"/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41487893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EDCD59"/>
            </a:gs>
            <a:gs pos="31000">
              <a:srgbClr val="EBED97"/>
            </a:gs>
            <a:gs pos="57000">
              <a:schemeClr val="accent1">
                <a:lumMod val="45000"/>
                <a:lumOff val="55000"/>
              </a:schemeClr>
            </a:gs>
            <a:gs pos="84000">
              <a:schemeClr val="accent1">
                <a:lumMod val="30000"/>
                <a:lumOff val="70000"/>
              </a:schemeClr>
            </a:gs>
          </a:gsLst>
          <a:lin ang="108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>
                <a:solidFill>
                  <a:srgbClr val="90C2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Волонтерский центр «Добро и сила»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3984" y="1311316"/>
            <a:ext cx="8596668" cy="1904335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</a:pPr>
            <a:r>
              <a:rPr lang="ru-RU" sz="1900" dirty="0">
                <a:latin typeface="Calibri" panose="020F0502020204030204" pitchFamily="34" charset="0"/>
              </a:rPr>
              <a:t>Наш волонтерский центр хорошо сотрудничает с такими общественными организациями, как:</a:t>
            </a:r>
          </a:p>
          <a:p>
            <a:r>
              <a:rPr lang="ru-RU" sz="1900" dirty="0">
                <a:latin typeface="Calibri" panose="020F0502020204030204" pitchFamily="34" charset="0"/>
              </a:rPr>
              <a:t>- Федерация бокса России.</a:t>
            </a:r>
          </a:p>
          <a:p>
            <a:r>
              <a:rPr lang="ru-RU" sz="1900" dirty="0">
                <a:latin typeface="Calibri" panose="020F0502020204030204" pitchFamily="34" charset="0"/>
              </a:rPr>
              <a:t>- Российская федерация баскетбола.</a:t>
            </a:r>
          </a:p>
          <a:p>
            <a:r>
              <a:rPr lang="ru-RU" sz="1900" dirty="0">
                <a:latin typeface="Calibri" panose="020F0502020204030204" pitchFamily="34" charset="0"/>
              </a:rPr>
              <a:t>- Федерация дзюдо России.</a:t>
            </a:r>
          </a:p>
          <a:p>
            <a:r>
              <a:rPr lang="ru-RU" sz="1900" dirty="0">
                <a:latin typeface="Calibri" panose="020F0502020204030204" pitchFamily="34" charset="0"/>
              </a:rPr>
              <a:t>- Футбольный клуб «Челябинск»</a:t>
            </a:r>
          </a:p>
          <a:p>
            <a:endParaRPr lang="ru-RU" dirty="0"/>
          </a:p>
        </p:txBody>
      </p:sp>
      <p:pic>
        <p:nvPicPr>
          <p:cNvPr id="1030" name="Picture 6" descr="Федерация Дзюдо России / Russian Judo Federation - YouTu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605" y="3633315"/>
            <a:ext cx="2292349" cy="2292349"/>
          </a:xfrm>
          <a:prstGeom prst="ellipse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На горячую линию Федерации бокса России по поддержке спортсменов поступило  более 12 тысяч обращений | СВЕРДЛОВСКАЯ ОБЛАСТНАЯ ФЕДЕРАЦИЯ БОКСА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78" t="15750" r="33055" b="16195"/>
          <a:stretch/>
        </p:blipFill>
        <p:spPr bwMode="auto">
          <a:xfrm>
            <a:off x="677334" y="3695038"/>
            <a:ext cx="2047875" cy="2287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Российская федерация баскетбола - Wikiwa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1733" y="3633315"/>
            <a:ext cx="2292348" cy="229234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Челябинск (футбольный клуб) — Википедия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9021" y="3623639"/>
            <a:ext cx="2294261" cy="2292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35084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rgbClr val="EDCD59"/>
            </a:gs>
            <a:gs pos="31000">
              <a:srgbClr val="EBED97"/>
            </a:gs>
            <a:gs pos="57000">
              <a:schemeClr val="accent1">
                <a:lumMod val="45000"/>
                <a:lumOff val="55000"/>
              </a:schemeClr>
            </a:gs>
            <a:gs pos="84000">
              <a:schemeClr val="accent1">
                <a:lumMod val="30000"/>
                <a:lumOff val="7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>
                <a:solidFill>
                  <a:srgbClr val="90C2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Волонтерский центр «Добро и сила»</a:t>
            </a:r>
            <a:br>
              <a:rPr lang="ru-RU" sz="2800" dirty="0">
                <a:solidFill>
                  <a:srgbClr val="90C2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800" dirty="0">
                <a:solidFill>
                  <a:srgbClr val="404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 центр может предоставить работу в любой сфере волонтерской деятельности. </a:t>
            </a:r>
          </a:p>
          <a:p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 descr="https://sun9-16.userapi.com/impg/E9IhnKN4kDeKkubww5A6641-nDswEh1TLVNNNQ/FSDHQunUGFQ.jpg?size=2560x1706&amp;quality=95&amp;sign=311efaf3de0c546c1be8157492a8462e&amp;type=album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34" y="1930400"/>
            <a:ext cx="4990667" cy="3325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67654" y="5256212"/>
            <a:ext cx="40100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latin typeface="Calibri" panose="020F0502020204030204" pitchFamily="34" charset="0"/>
              </a:rPr>
              <a:t>Медиа волонтеры на международном вечере профессионального бокса «Битва на Урале»</a:t>
            </a:r>
          </a:p>
        </p:txBody>
      </p:sp>
      <p:pic>
        <p:nvPicPr>
          <p:cNvPr id="3076" name="Picture 4" descr="https://sun9-4.userapi.com/impg/IRVJIuse69o6g0jd_aXvW94UNoCjBENbWbZolg/YF0CCMwvHSs.jpg?size=2560x1707&amp;quality=95&amp;sign=be05af2e5348ac6d76e963a771b2dced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24" y="1930400"/>
            <a:ext cx="4987721" cy="3325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286625" y="5256197"/>
            <a:ext cx="3638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latin typeface="Calibri" panose="020F0502020204030204" pitchFamily="34" charset="0"/>
              </a:rPr>
              <a:t>Волонтеры по работе со спортсменами на международных соревнованиях по дзюдо «</a:t>
            </a:r>
            <a:r>
              <a:rPr lang="en-US" sz="1200" dirty="0">
                <a:latin typeface="Calibri" panose="020F0502020204030204" pitchFamily="34" charset="0"/>
              </a:rPr>
              <a:t>Russian judo tour</a:t>
            </a:r>
            <a:r>
              <a:rPr lang="ru-RU" sz="1200" dirty="0">
                <a:latin typeface="Calibri" panose="020F0502020204030204" pitchFamily="34" charset="0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1528985624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143</TotalTime>
  <Words>481</Words>
  <Application>Microsoft Office PowerPoint</Application>
  <PresentationFormat>Широкоэкранный</PresentationFormat>
  <Paragraphs>42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Аспект</vt:lpstr>
      <vt:lpstr>Волонтёрский центр Уральского государственного университета физической культуры «Добро и сила»</vt:lpstr>
      <vt:lpstr>Руководитель внеучебной деятельности УралГУФК: Красина Олеся Александровна.</vt:lpstr>
      <vt:lpstr>История центра и его руководители.</vt:lpstr>
      <vt:lpstr>История центра и его руководители.</vt:lpstr>
      <vt:lpstr>История центра и его руководители.</vt:lpstr>
      <vt:lpstr>Так же к работе в едином волонтерском центре УралГУФК вовлечены студенты других высших учебных заведений, студентов СПО и школьников. Следует отметить, что многие мероприятий имеют возрастные ограничения, особенно это касается вечерних мероприятий, в связи с этим участие школьников четко регламентируется положением по волонтёрству. </vt:lpstr>
      <vt:lpstr>Волонтерский центр «Добро и сила»</vt:lpstr>
      <vt:lpstr>Волонтерский центр «Добро и сила»</vt:lpstr>
      <vt:lpstr>Волонтерский центр «Добро и сила» Наш центр может предоставить работу в любой сфере волонтерской деятельности.  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Волонтёрский центр Уральского государственного университета физической культуры «Добро и сила»</dc:title>
  <dc:creator>Ариша</dc:creator>
  <cp:lastModifiedBy>Ариша</cp:lastModifiedBy>
  <cp:revision>22</cp:revision>
  <dcterms:created xsi:type="dcterms:W3CDTF">2023-07-18T05:51:12Z</dcterms:created>
  <dcterms:modified xsi:type="dcterms:W3CDTF">2023-07-18T12:22:43Z</dcterms:modified>
</cp:coreProperties>
</file>