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7" r:id="rId2"/>
    <p:sldId id="257" r:id="rId3"/>
    <p:sldId id="464" r:id="rId4"/>
    <p:sldId id="452" r:id="rId5"/>
    <p:sldId id="485" r:id="rId6"/>
    <p:sldId id="475" r:id="rId7"/>
    <p:sldId id="488" r:id="rId8"/>
    <p:sldId id="435" r:id="rId9"/>
    <p:sldId id="476" r:id="rId10"/>
    <p:sldId id="486" r:id="rId11"/>
    <p:sldId id="479" r:id="rId12"/>
    <p:sldId id="293" r:id="rId13"/>
  </p:sldIdLst>
  <p:sldSz cx="12192000" cy="6858000"/>
  <p:notesSz cx="6858000" cy="9144000"/>
  <p:embeddedFontLst>
    <p:embeddedFont>
      <p:font typeface="맑은 고딕" panose="020B0503020000020004" pitchFamily="34" charset="-127"/>
      <p:regular r:id="rId16"/>
      <p:bold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Rozha One" panose="02000000000000000000" pitchFamily="2" charset="0"/>
      <p:regular r:id="rId22"/>
    </p:embeddedFont>
    <p:embeddedFont>
      <p:font typeface="Rubik Light" pitchFamily="2" charset="-79"/>
      <p:regular r:id="rId23"/>
      <p:bold r:id="rId24"/>
      <p:italic r:id="rId25"/>
      <p:boldItalic r:id="rId2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6C38"/>
    <a:srgbClr val="183B3D"/>
    <a:srgbClr val="989A6E"/>
    <a:srgbClr val="F9CB2F"/>
    <a:srgbClr val="E7E6DD"/>
    <a:srgbClr val="D3CBA6"/>
    <a:srgbClr val="FDEBD6"/>
    <a:srgbClr val="E0DED4"/>
    <a:srgbClr val="015841"/>
    <a:srgbClr val="FF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 autoAdjust="0"/>
    <p:restoredTop sz="94674"/>
  </p:normalViewPr>
  <p:slideViewPr>
    <p:cSldViewPr snapToGrid="0">
      <p:cViewPr varScale="1">
        <p:scale>
          <a:sx n="119" d="100"/>
          <a:sy n="119" d="100"/>
        </p:scale>
        <p:origin x="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2024. 5. 23.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2.svg"/><Relationship Id="rId9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2.svg"/><Relationship Id="rId9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2.svg"/><Relationship Id="rId9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2.svg"/><Relationship Id="rId9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3">
            <a:hlinkClick r:id="rId2"/>
            <a:extLst>
              <a:ext uri="{FF2B5EF4-FFF2-40B4-BE49-F238E27FC236}">
                <a16:creationId xmlns:a16="http://schemas.microsoft.com/office/drawing/2014/main" id="{77B5FAE4-A16F-4FA3-A5AC-AAD8159DB2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4" name="TextBox 33">
            <a:hlinkClick r:id="rId5"/>
            <a:extLst>
              <a:ext uri="{FF2B5EF4-FFF2-40B4-BE49-F238E27FC236}">
                <a16:creationId xmlns:a16="http://schemas.microsoft.com/office/drawing/2014/main" id="{DC8960C4-2F27-4EF8-888B-2F207203AA8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5CA78EB0-6875-4B07-8AB9-98491D9C665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0057"/>
            <a:ext cx="5995383" cy="2267943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5B54AC86-AAA2-4632-80F9-4075CC18D4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038" y="0"/>
            <a:ext cx="1884962" cy="4178515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B449AB0F-E14F-4BB7-A984-8C196FA0F1A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96" y="4971865"/>
            <a:ext cx="4161104" cy="1886135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EBBF7CD9-5B2C-40AB-925B-C44A5DF9C4D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9607" cy="161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72B8FD18-BADF-48DD-B5EC-FDFB37CCB7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4095" y="870857"/>
            <a:ext cx="4547810" cy="511628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800" dirty="0"/>
            </a:lvl1pPr>
          </a:lstStyle>
          <a:p>
            <a:pPr marL="0" lvl="0" indent="0">
              <a:buNone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A2373A44-123C-4F71-AE63-06B54D0F7D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4" name="TextBox 13">
            <a:hlinkClick r:id="rId5"/>
            <a:extLst>
              <a:ext uri="{FF2B5EF4-FFF2-40B4-BE49-F238E27FC236}">
                <a16:creationId xmlns:a16="http://schemas.microsoft.com/office/drawing/2014/main" id="{009DC6F1-0F77-4A23-814C-239CB50BDE27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FFEC26B5-A58F-4590-863A-94EBA029F56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68380" y="5714712"/>
            <a:ext cx="3023620" cy="1143288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1A908EFF-5EB1-4486-B0EF-C7300F7C00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978419" y="-1"/>
            <a:ext cx="3213581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88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bg>
      <p:bgPr>
        <a:solidFill>
          <a:srgbClr val="D3C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82FB8DEA-EE65-46BE-82D9-647B2F124D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00142" y="0"/>
            <a:ext cx="434908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800" dirty="0"/>
            </a:lvl1pPr>
          </a:lstStyle>
          <a:p>
            <a:pPr marL="0" lvl="0" indent="0">
              <a:buNone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2"/>
            <a:extLst>
              <a:ext uri="{FF2B5EF4-FFF2-40B4-BE49-F238E27FC236}">
                <a16:creationId xmlns:a16="http://schemas.microsoft.com/office/drawing/2014/main" id="{7DC592D4-F97B-4BA8-AF4D-9DB6F039A4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id="{6446A7E8-C6C6-456D-876B-394CA0A1294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D6D608C3-FB0D-4FDE-A7B6-2C8D1EBE385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54130" y="5757288"/>
            <a:ext cx="1658712" cy="110071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29E1BE2-E1F3-4F15-8F31-724C3B6C54E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293151" cy="86375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B4FE3FE-3B85-40BB-8931-27639DFF20D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36522" y="0"/>
            <a:ext cx="2358123" cy="165489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BF5B3991-5000-4AB6-8E0C-1A286BABF1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277219" y="5764931"/>
            <a:ext cx="1914781" cy="109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0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990E54ED-4D28-4361-8E6F-5A5F127231C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800" dirty="0"/>
            </a:lvl1pPr>
          </a:lstStyle>
          <a:p>
            <a:pPr marL="0" lvl="0" indent="0">
              <a:buNone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BD74230A-7279-425C-964B-F6E4B0B761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9F0A50A4-9F94-477B-9826-A4A0E666BDC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E592E3ED-1D05-40D3-A657-301383EE37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6096000" y="5650273"/>
            <a:ext cx="2690630" cy="120772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45F21B6-E6B0-48E8-90FF-0CE57ED8586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28673" y="0"/>
            <a:ext cx="4863327" cy="183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05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4C950EF5-4FBC-471E-84A3-ECCEEECDF0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8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23AAF2EA-E4C6-4528-9206-B442BB5CC9C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81071" y="1287029"/>
            <a:ext cx="2533858" cy="253385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800" dirty="0"/>
            </a:lvl1pPr>
          </a:lstStyle>
          <a:p>
            <a:pPr marL="0" lvl="0" indent="0">
              <a:buNone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id="{CCE76DC0-4E20-4D37-B4AF-1339FF463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858548C8-027A-4543-B610-4A26CBD8024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283BD2DC-E66A-44B5-89F7-1E5614B46A3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6300" cy="161085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0E812AFD-61BF-4CE3-9559-421741E203C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1038" y="5571120"/>
            <a:ext cx="2254290" cy="128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1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bg>
      <p:bgPr>
        <a:solidFill>
          <a:srgbClr val="D3C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7">
            <a:extLst>
              <a:ext uri="{FF2B5EF4-FFF2-40B4-BE49-F238E27FC236}">
                <a16:creationId xmlns:a16="http://schemas.microsoft.com/office/drawing/2014/main" id="{36D29C65-3D79-4006-9740-69C8B0983C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75201" y="1139371"/>
            <a:ext cx="7416800" cy="457925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800" dirty="0"/>
            </a:lvl1pPr>
          </a:lstStyle>
          <a:p>
            <a:pPr marL="0" lvl="0" indent="0">
              <a:buNone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3" name="Graphic 3">
            <a:hlinkClick r:id="rId2"/>
            <a:extLst>
              <a:ext uri="{FF2B5EF4-FFF2-40B4-BE49-F238E27FC236}">
                <a16:creationId xmlns:a16="http://schemas.microsoft.com/office/drawing/2014/main" id="{D6525F2D-3B4A-4DEA-9BB8-CF1239E60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id="{C4A661F6-BDA8-4232-9177-26C8E1F7B24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6C8C6E0A-DFB1-406D-9F02-37127556FDF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5441618"/>
            <a:ext cx="2102301" cy="141638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7D92529-D795-4883-B1C7-5B98C72ECAF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49613" y="0"/>
            <a:ext cx="2142387" cy="939799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B56BE94A-094B-4353-96B4-59FBB5CB44A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0"/>
            <a:ext cx="1149139" cy="126939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695FA92E-AF79-4815-B836-2DB16C71960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68380" y="5714712"/>
            <a:ext cx="3023620" cy="11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82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7">
            <a:extLst>
              <a:ext uri="{FF2B5EF4-FFF2-40B4-BE49-F238E27FC236}">
                <a16:creationId xmlns:a16="http://schemas.microsoft.com/office/drawing/2014/main" id="{598CAE68-08B7-4184-9794-F2DCF6CE08E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03130" y="1155123"/>
            <a:ext cx="1976212" cy="197621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 w="31750">
            <a:noFill/>
          </a:ln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5" name="그림 개체 틀 17">
            <a:extLst>
              <a:ext uri="{FF2B5EF4-FFF2-40B4-BE49-F238E27FC236}">
                <a16:creationId xmlns:a16="http://schemas.microsoft.com/office/drawing/2014/main" id="{C37DC24A-5EB4-4D14-B50E-13720C7B0E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03130" y="3726667"/>
            <a:ext cx="1976212" cy="197621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 w="31750">
            <a:noFill/>
          </a:ln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17">
            <a:extLst>
              <a:ext uri="{FF2B5EF4-FFF2-40B4-BE49-F238E27FC236}">
                <a16:creationId xmlns:a16="http://schemas.microsoft.com/office/drawing/2014/main" id="{8994C962-A917-4D7E-B62C-CE44E2138A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46630" y="1155123"/>
            <a:ext cx="1976212" cy="197621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 w="31750">
            <a:noFill/>
          </a:ln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그림 개체 틀 17">
            <a:extLst>
              <a:ext uri="{FF2B5EF4-FFF2-40B4-BE49-F238E27FC236}">
                <a16:creationId xmlns:a16="http://schemas.microsoft.com/office/drawing/2014/main" id="{4874921F-3045-4A59-8700-9C3179E417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6630" y="3726667"/>
            <a:ext cx="1976212" cy="197621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 w="31750">
            <a:noFill/>
          </a:ln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8" name="Graphic 3">
            <a:hlinkClick r:id="rId2"/>
            <a:extLst>
              <a:ext uri="{FF2B5EF4-FFF2-40B4-BE49-F238E27FC236}">
                <a16:creationId xmlns:a16="http://schemas.microsoft.com/office/drawing/2014/main" id="{D9C3D448-8169-46C1-AF16-2225311051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id="{1A0CC3D0-7947-416A-B722-0857D4F4177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52D27E1D-EFEC-4CDE-A941-45141FFEC69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709904" y="0"/>
            <a:ext cx="3482096" cy="1311589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EB9DB13C-1B4A-4AD7-9992-C79581B9B36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45" y="4345088"/>
            <a:ext cx="3580755" cy="2512912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F5B4729D-51D0-4CEB-818B-031F3ACF7F7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8201"/>
            <a:ext cx="2907550" cy="1659799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D6484AE3-888E-468D-ABBA-92E5EDA3CF4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209332" cy="21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93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1">
            <a:extLst>
              <a:ext uri="{FF2B5EF4-FFF2-40B4-BE49-F238E27FC236}">
                <a16:creationId xmlns:a16="http://schemas.microsoft.com/office/drawing/2014/main" id="{FE0AF22C-D07B-4EAD-BB25-CBC10B6176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48152" y="7488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4" name="Graphic 3">
            <a:hlinkClick r:id="rId2"/>
            <a:extLst>
              <a:ext uri="{FF2B5EF4-FFF2-40B4-BE49-F238E27FC236}">
                <a16:creationId xmlns:a16="http://schemas.microsoft.com/office/drawing/2014/main" id="{439218D6-BC5E-4B0E-BDCC-2C0C81EC1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id="{A8E775FE-01D1-4C55-A76A-992588000D3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D9120306-DF7E-48FE-9127-AEF8D0D5FC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73284" y="0"/>
            <a:ext cx="2518716" cy="167140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7CA15DD-2EF6-448B-B006-3650A605CF1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94" y="5546411"/>
            <a:ext cx="3482096" cy="1311589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13A35746-79A6-4B9C-ABB8-5C8B0691501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2791480" cy="1224537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75FCB850-D2CD-4515-B08F-A2A645E1FD3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04" y="5204005"/>
            <a:ext cx="1497301" cy="165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26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3">
            <a:hlinkClick r:id="rId2"/>
            <a:extLst>
              <a:ext uri="{FF2B5EF4-FFF2-40B4-BE49-F238E27FC236}">
                <a16:creationId xmlns:a16="http://schemas.microsoft.com/office/drawing/2014/main" id="{31B0069D-5093-41BA-B0C7-16698BC3B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4" name="TextBox 13">
            <a:hlinkClick r:id="rId5"/>
            <a:extLst>
              <a:ext uri="{FF2B5EF4-FFF2-40B4-BE49-F238E27FC236}">
                <a16:creationId xmlns:a16="http://schemas.microsoft.com/office/drawing/2014/main" id="{C454277F-20F0-4D26-A8B5-7E28E6A8B8AE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891F15C-66A8-4CFB-8206-5EB886FEB0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12489"/>
            <a:ext cx="2739249" cy="184551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8F39258-3470-4930-9558-192E15A9D74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80" y="0"/>
            <a:ext cx="3023620" cy="1143288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75778CA7-23C5-45AE-9D24-4B6844B5803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6777" y="-1146776"/>
            <a:ext cx="1884962" cy="4178515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1A74F9D8-7340-4BA2-8F50-03E1C566660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22393" y="5244629"/>
            <a:ext cx="2669607" cy="1613371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852C7B0C-770D-461D-BB75-2AC76AE661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8257" y="7159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3298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8">
            <a:extLst>
              <a:ext uri="{FF2B5EF4-FFF2-40B4-BE49-F238E27FC236}">
                <a16:creationId xmlns:a16="http://schemas.microsoft.com/office/drawing/2014/main" id="{8EDA414B-9D4B-4317-A8DF-5B3DAFB020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6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4" name="Graphic 3">
            <a:hlinkClick r:id="rId2"/>
            <a:extLst>
              <a:ext uri="{FF2B5EF4-FFF2-40B4-BE49-F238E27FC236}">
                <a16:creationId xmlns:a16="http://schemas.microsoft.com/office/drawing/2014/main" id="{531F0A06-BE53-49FB-A783-127381788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5" name="TextBox 14">
            <a:hlinkClick r:id="rId5"/>
            <a:extLst>
              <a:ext uri="{FF2B5EF4-FFF2-40B4-BE49-F238E27FC236}">
                <a16:creationId xmlns:a16="http://schemas.microsoft.com/office/drawing/2014/main" id="{74FAB2EE-B037-44F0-B0F9-7A7A7D46314A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78B1BFCA-73B0-41A0-8C13-BD90F98682D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6341" y="5024095"/>
            <a:ext cx="4085659" cy="183390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45982358-2F42-4214-B768-66B82ACFAC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8293"/>
            <a:ext cx="4863327" cy="183970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D561BB90-AE27-4B2E-BF37-B8E510A5478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2907550" cy="165979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6B3B25E4-9515-4F49-95EA-E159CF5E267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982668" y="1"/>
            <a:ext cx="3209332" cy="21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4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578531BE-75FE-43A2-8140-F27CB32F5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31F10FC5-E0B6-48B2-BB85-5FEFF3DB769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id="{E1976C51-365B-40B8-9F44-219433D8B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id="{6D19452A-E619-4D02-BEC8-1FAC7474B6AE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A602276C-4BEA-4602-8FCE-2F7CA415F34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904" y="5546411"/>
            <a:ext cx="3482096" cy="131158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DD4062E9-8E4E-4611-90E4-88EABDDD232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68266" cy="207765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0CEE38E7-E8AE-4106-9B22-760EB5CAFC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8201"/>
            <a:ext cx="2907550" cy="165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82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FBB495C7-E146-4A97-AF04-3A23B15B7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0E50D852-A212-41AF-8136-B7AD7095E4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3">
            <a:hlinkClick r:id="rId2"/>
            <a:extLst>
              <a:ext uri="{FF2B5EF4-FFF2-40B4-BE49-F238E27FC236}">
                <a16:creationId xmlns:a16="http://schemas.microsoft.com/office/drawing/2014/main" id="{5D0EB46E-EF47-447C-8B9C-16C8454FFD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4" name="TextBox 13">
            <a:hlinkClick r:id="rId5"/>
            <a:extLst>
              <a:ext uri="{FF2B5EF4-FFF2-40B4-BE49-F238E27FC236}">
                <a16:creationId xmlns:a16="http://schemas.microsoft.com/office/drawing/2014/main" id="{044AD167-BAA9-4F5A-B500-420370D2AC9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EEDD70CD-AF8C-4A93-96A8-7CC67DA0E7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751" y="5012489"/>
            <a:ext cx="2739249" cy="184551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0BDF1510-95CD-4218-A188-3448621B92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80" y="0"/>
            <a:ext cx="3023620" cy="1143288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6193027-B363-4626-A8A8-18910F6005E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581400" cy="160756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63657154-F201-475B-8FA1-F749CB2079D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3463"/>
            <a:ext cx="2791480" cy="12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41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bg>
      <p:bgPr>
        <a:solidFill>
          <a:srgbClr val="D3C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81E8C302-3356-4D00-A367-E875088FA9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6BFBB1B4-2D17-499E-944D-4494C7713B0A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38423BD9-735E-4F51-BC6C-1427E399E56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6039371"/>
            <a:ext cx="2165005" cy="81862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97338F8-D531-415D-B3F0-85C7C9C301B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2979479" cy="1350532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ADCBA5FE-0B04-40E3-A765-7886A740D9F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280478" y="5702775"/>
            <a:ext cx="1911522" cy="1155225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5BB3D94-2D4C-40BC-96EF-960CED39A7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423400" y="0"/>
            <a:ext cx="2768600" cy="12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22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3">
            <a:hlinkClick r:id="rId2"/>
            <a:extLst>
              <a:ext uri="{FF2B5EF4-FFF2-40B4-BE49-F238E27FC236}">
                <a16:creationId xmlns:a16="http://schemas.microsoft.com/office/drawing/2014/main" id="{8630FF0D-F985-4108-B310-017DD3AA2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4" name="TextBox 13">
            <a:hlinkClick r:id="rId5"/>
            <a:extLst>
              <a:ext uri="{FF2B5EF4-FFF2-40B4-BE49-F238E27FC236}">
                <a16:creationId xmlns:a16="http://schemas.microsoft.com/office/drawing/2014/main" id="{9683A446-9194-492D-A2B3-7F9ED8608FF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E3B73AC5-63EE-4CF1-B249-3F65479FE12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18716" cy="167140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6327886-5C85-4FAC-BC42-845498D168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45" y="4345088"/>
            <a:ext cx="3580755" cy="251291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C0BA343-131F-462E-AB1B-FE9B9858B79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668" y="0"/>
            <a:ext cx="3209332" cy="218791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7E46F88-4FD5-40AC-A822-99C53B16B88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204005"/>
            <a:ext cx="1497301" cy="165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08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E27595A4-10D6-4044-B5AA-F33B1CE2C4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id="{A4933C4E-F9A6-4C83-90B1-54360A8F857A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F30D274-449B-407C-A1D3-611519C5DF3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388522" y="5661221"/>
            <a:ext cx="1803478" cy="119677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A539BA6-5810-4BAA-BA19-38CA9A650CB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698711" y="0"/>
            <a:ext cx="2493289" cy="939139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E506B76C-72C8-47BC-BFC3-105C2A50511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2081895" cy="1188468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ED0FECFE-8426-4410-900B-97B0B92723A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5291384"/>
            <a:ext cx="2297981" cy="156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88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bg>
      <p:bgPr>
        <a:solidFill>
          <a:srgbClr val="D3C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3">
            <a:hlinkClick r:id="rId2"/>
            <a:extLst>
              <a:ext uri="{FF2B5EF4-FFF2-40B4-BE49-F238E27FC236}">
                <a16:creationId xmlns:a16="http://schemas.microsoft.com/office/drawing/2014/main" id="{ECB8EB50-C5EE-45B3-B0B1-B3472DC8D6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id="{88DCD11F-DC46-48E1-9A92-2BC2BE5BB04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8A1C7593-2511-4464-B313-6EDD0133B34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168380" y="1"/>
            <a:ext cx="3023620" cy="114328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9415F170-620E-4023-9A8A-F15D01C71B2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4971865"/>
            <a:ext cx="4161104" cy="188613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0CEE1EA8-1D7F-4B4A-979D-C8349D895B1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" y="0"/>
            <a:ext cx="2768266" cy="207765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928A6E7D-71E2-44F7-9A19-31C16446223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22393" y="5244629"/>
            <a:ext cx="2669607" cy="161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57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3">
            <a:hlinkClick r:id="rId2"/>
            <a:extLst>
              <a:ext uri="{FF2B5EF4-FFF2-40B4-BE49-F238E27FC236}">
                <a16:creationId xmlns:a16="http://schemas.microsoft.com/office/drawing/2014/main" id="{D27DBD3B-D345-4F62-89D1-34F4A14FF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4" name="TextBox 13">
            <a:hlinkClick r:id="rId5"/>
            <a:extLst>
              <a:ext uri="{FF2B5EF4-FFF2-40B4-BE49-F238E27FC236}">
                <a16:creationId xmlns:a16="http://schemas.microsoft.com/office/drawing/2014/main" id="{56308D07-6EDE-4378-99CB-50D02C7A916E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C655C7B-A347-4F1C-9B39-3EA8ABB4EA3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536557"/>
            <a:ext cx="1961387" cy="132144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7F6F7BB-0A1C-439B-B160-BCA4BEAFF85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628070" y="0"/>
            <a:ext cx="2563930" cy="179932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4BCE17B5-9BA4-429D-8710-9F6EF187388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7118" y="5146321"/>
            <a:ext cx="4524882" cy="1711679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124744C-DFA6-4946-B20F-2898FBDDFA4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072113" cy="118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31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DB3C3847-DCB0-4CF4-B8E4-073D865D32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18974" y="0"/>
            <a:ext cx="4073026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800" dirty="0"/>
            </a:lvl1pPr>
          </a:lstStyle>
          <a:p>
            <a:pPr marL="0" lvl="0" indent="0">
              <a:buNone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Graphic 3">
            <a:hlinkClick r:id="rId2"/>
            <a:extLst>
              <a:ext uri="{FF2B5EF4-FFF2-40B4-BE49-F238E27FC236}">
                <a16:creationId xmlns:a16="http://schemas.microsoft.com/office/drawing/2014/main" id="{42C6B30D-ECA4-4457-8FC6-9635DF9E91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26920C38-462C-42B1-9AB5-DE4C5225ED6A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F7D9DC4B-E570-41B2-BF1C-48388B678AE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544869"/>
            <a:ext cx="2925456" cy="131313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F0E0406C-FE65-4A9D-A069-8822648BA54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81984" y="3866056"/>
            <a:ext cx="1349690" cy="299194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5A0380A-305D-4371-99F6-96D8928597B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2163" cy="148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44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687" r:id="rId19"/>
    <p:sldLayoutId id="2147483664" r:id="rId2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F6E07F-6B33-3D39-E617-E0AB446A7530}"/>
              </a:ext>
            </a:extLst>
          </p:cNvPr>
          <p:cNvSpPr txBox="1"/>
          <p:nvPr/>
        </p:nvSpPr>
        <p:spPr>
          <a:xfrm>
            <a:off x="2241988" y="1923407"/>
            <a:ext cx="74443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4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pple Color Emoji" pitchFamily="2" charset="0"/>
                <a:cs typeface="Times New Roman" panose="02020603050405020304" pitchFamily="18" charset="0"/>
              </a:rPr>
              <a:t>Бумажки – я вижу мир</a:t>
            </a:r>
            <a:endParaRPr lang="ru-RU" sz="4800" b="1" i="1" dirty="0">
              <a:latin typeface="+mj-lt"/>
              <a:ea typeface="Apple Color Emoji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D8CAA7-E55B-5257-4A92-BDD42E59CEDE}"/>
              </a:ext>
            </a:extLst>
          </p:cNvPr>
          <p:cNvSpPr txBox="1"/>
          <p:nvPr/>
        </p:nvSpPr>
        <p:spPr>
          <a:xfrm>
            <a:off x="2505690" y="2754404"/>
            <a:ext cx="6097712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 Unicode MS"/>
                <a:cs typeface="+mn-cs"/>
              </a:rPr>
              <a:t>Голубева Анастасия, Елена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10D8F2-3881-269D-63DC-E6C9F1E59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34" y="0"/>
            <a:ext cx="4639866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24BF5D-D092-8419-2073-CEB1E0BA6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5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02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BE8979-2F92-1AE3-4CE6-93E7EB6EFD44}"/>
              </a:ext>
            </a:extLst>
          </p:cNvPr>
          <p:cNvSpPr txBox="1"/>
          <p:nvPr/>
        </p:nvSpPr>
        <p:spPr>
          <a:xfrm>
            <a:off x="4057426" y="225911"/>
            <a:ext cx="4077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+mj-lt"/>
                <a:cs typeface="Times New Roman" panose="02020603050405020304" pitchFamily="18" charset="0"/>
              </a:rPr>
              <a:t>РЕФЛЕКСИЯ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F469D9-E981-D723-E5CA-25B3183089E9}"/>
              </a:ext>
            </a:extLst>
          </p:cNvPr>
          <p:cNvSpPr txBox="1"/>
          <p:nvPr/>
        </p:nvSpPr>
        <p:spPr>
          <a:xfrm>
            <a:off x="1785770" y="1602889"/>
            <a:ext cx="8756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Создаем новые конкурсы в группе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постепенно ее заполняем постами о проекте, о выставках, мастер-классах, макулатуре и делаем анонсы. Затем начала готовиться к масштабному конкурсу «Флора и фауна стран БРИКС», его мы с подготавливали полгода и уже 29 мая будет открытие выставки в Аптекарском огороде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66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1A5185-63D0-4A8C-A249-BDD71C42AE54}"/>
              </a:ext>
            </a:extLst>
          </p:cNvPr>
          <p:cNvSpPr txBox="1"/>
          <p:nvPr/>
        </p:nvSpPr>
        <p:spPr>
          <a:xfrm>
            <a:off x="1612727" y="2117836"/>
            <a:ext cx="8488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7200" b="0" dirty="0"/>
              <a:t>Спасибо за внимание</a:t>
            </a:r>
            <a:r>
              <a:rPr lang="en-US" altLang="ko-KR" sz="7200" b="0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384AD4-08F5-7BEA-45A1-942ED2423EA4}"/>
              </a:ext>
            </a:extLst>
          </p:cNvPr>
          <p:cNvSpPr txBox="1"/>
          <p:nvPr/>
        </p:nvSpPr>
        <p:spPr>
          <a:xfrm>
            <a:off x="1730258" y="237811"/>
            <a:ext cx="9619059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Типология проекта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altLang="ru-RU" sz="33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</a:t>
            </a:r>
            <a:r>
              <a:rPr kumimoji="0" lang="ru-RU" altLang="ru-RU" sz="33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недрение</a:t>
            </a:r>
            <a:endParaRPr kumimoji="0" lang="ru-RU" altLang="ru-RU" sz="33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kumimoji="0" lang="ru-RU" altLang="ru-RU" sz="3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социальный и научно-познавательный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7F40C-CB09-D552-EE28-6E03AD7F11EF}"/>
              </a:ext>
            </a:extLst>
          </p:cNvPr>
          <p:cNvSpPr txBox="1"/>
          <p:nvPr/>
        </p:nvSpPr>
        <p:spPr>
          <a:xfrm>
            <a:off x="537882" y="2565233"/>
            <a:ext cx="11542954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latinLnBrk="0"/>
            <a:r>
              <a:rPr lang="ru-RU" sz="18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– это что-то серьёзное, например, книга или важный документ. А что такое бумажки? То, что выбрасывают в мусорную корзину? Старые журналы и газеты? Ненужные рисунки? Вовсе нет! Из бумажек можно сделать большую картину, они смогут рассказать интересную, важную, страшную, захватывающую или нежную … да какую угодно – ИСТОРИЮ. Вот о таких историях и идет речь в проекте «Бумажки – я вижу мир».</a:t>
            </a:r>
          </a:p>
          <a:p>
            <a:pPr marL="9525" latinLnBrk="0"/>
            <a:r>
              <a:rPr lang="ru-RU" sz="18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latinLnBrk="0"/>
            <a:r>
              <a:rPr lang="ru-RU" sz="18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Высказывайте свою точку зрения, задавайте вопросы и заявляйте ответы. Нет глобальных и простых тем, серьезных или обычных вещей. Все темы могут попасть на картину. Да, совсем любые. Исторические события, друзья, или</a:t>
            </a:r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самокат, спорт, школа, солнце, отдых, утро, младший брат, праздник, личность, эмоция, воспоминание, бабушка, мороженное, дача, компьютерная игра, прочитанная книга, хобби… Все, что только приходит в голову, может стать темой.</a:t>
            </a:r>
          </a:p>
        </p:txBody>
      </p:sp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2CF6CB-BB72-E6EB-7892-D3A6D5292B72}"/>
              </a:ext>
            </a:extLst>
          </p:cNvPr>
          <p:cNvSpPr txBox="1"/>
          <p:nvPr/>
        </p:nvSpPr>
        <p:spPr>
          <a:xfrm>
            <a:off x="3048896" y="935916"/>
            <a:ext cx="763344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effectLst/>
                <a:latin typeface="+mj-lt"/>
                <a:cs typeface="Times New Roman" panose="02020603050405020304" pitchFamily="18" charset="0"/>
              </a:rPr>
              <a:t>МУСОРНЫЙ ВЕТЕР, ДЫМ ИЗ ТРУБЫ…</a:t>
            </a:r>
          </a:p>
          <a:p>
            <a:r>
              <a:rPr lang="ru-RU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мусора мы производим?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E0F5D5-100F-C259-260B-587762CE08A2}"/>
              </a:ext>
            </a:extLst>
          </p:cNvPr>
          <p:cNvSpPr txBox="1"/>
          <p:nvPr/>
        </p:nvSpPr>
        <p:spPr>
          <a:xfrm>
            <a:off x="593463" y="2490182"/>
            <a:ext cx="7819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Среднестатистический россиянин в год выбрасывает в мусорные контейнеры около 453,4 кг* мусора (твёрдых коммунальных отходов)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F1F23F-3C45-F7DA-981C-5DC912B87723}"/>
              </a:ext>
            </a:extLst>
          </p:cNvPr>
          <p:cNvSpPr txBox="1"/>
          <p:nvPr/>
        </p:nvSpPr>
        <p:spPr>
          <a:xfrm>
            <a:off x="593463" y="3136513"/>
            <a:ext cx="8227807" cy="2785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Times New Roman" panose="02020603050405020304" pitchFamily="18" charset="0"/>
                <a:ea typeface="AppleSystemUIFont"/>
                <a:cs typeface="Times New Roman" panose="02020603050405020304" pitchFamily="18" charset="0"/>
              </a:rPr>
              <a:t>В среднем в нашей стране каждый человек выбрасывает в мусор</a:t>
            </a:r>
            <a:r>
              <a:rPr lang="ru-RU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50 кг </a:t>
            </a:r>
            <a:r>
              <a:rPr lang="ru-RU" dirty="0">
                <a:effectLst/>
                <a:latin typeface="Times New Roman" panose="02020603050405020304" pitchFamily="18" charset="0"/>
                <a:ea typeface="AppleSystemUIFont"/>
                <a:cs typeface="Times New Roman" panose="02020603050405020304" pitchFamily="18" charset="0"/>
              </a:rPr>
              <a:t>макулатуры (данные очень разнятся – от 25 кг до 95 кг)</a:t>
            </a:r>
            <a:endParaRPr lang="ru-RU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indent="181610">
              <a:lnSpc>
                <a:spcPct val="130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AppleSystemUIFont"/>
                <a:cs typeface="Times New Roman" panose="02020603050405020304" pitchFamily="18" charset="0"/>
              </a:rPr>
              <a:t> Это приблизительно 125 иллюстрированных журнала. Из такого огромного количества журналов и газет можно сделать больше тысячи картин! Представляете, сколько картин можно сделать?</a:t>
            </a:r>
            <a:r>
              <a:rPr lang="ru-RU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AppleSystemUIFont"/>
                <a:cs typeface="Times New Roman" panose="02020603050405020304" pitchFamily="18" charset="0"/>
              </a:rPr>
              <a:t>Ну а если столько картин делать не хочется, то можно просто сдать остатки в макулатуру.</a:t>
            </a:r>
            <a:endParaRPr lang="ru-RU" sz="1800" dirty="0">
              <a:solidFill>
                <a:srgbClr val="3A3A3A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ru-RU" sz="2400" dirty="0">
                <a:solidFill>
                  <a:srgbClr val="D97410"/>
                </a:solidFill>
                <a:effectLst/>
                <a:latin typeface="Cambria" panose="0204050305040603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100 кг макулатура – 1 спасенное дерево</a:t>
            </a:r>
            <a:endParaRPr lang="ru-RU" sz="1800" dirty="0">
              <a:solidFill>
                <a:srgbClr val="3A3A3A"/>
              </a:solidFill>
              <a:effectLst/>
              <a:latin typeface="Cambria" panose="0204050305040603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9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E5D51A8-0D62-41D2-B561-D2420D95DD69}"/>
              </a:ext>
            </a:extLst>
          </p:cNvPr>
          <p:cNvSpPr txBox="1"/>
          <p:nvPr/>
        </p:nvSpPr>
        <p:spPr>
          <a:xfrm>
            <a:off x="2857947" y="610399"/>
            <a:ext cx="6981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400" dirty="0">
                <a:latin typeface="+mj-lt"/>
                <a:cs typeface="Arial" panose="020B0604020202020204" pitchFamily="34" charset="0"/>
              </a:rPr>
              <a:t>АКТУАЛЬНОСТЬ ПРОЕКТА</a:t>
            </a:r>
            <a:endParaRPr lang="ko-KR" altLang="en-US" sz="4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254E77-16EC-4E67-AC55-3058211DC46C}"/>
              </a:ext>
            </a:extLst>
          </p:cNvPr>
          <p:cNvSpPr txBox="1"/>
          <p:nvPr/>
        </p:nvSpPr>
        <p:spPr>
          <a:xfrm>
            <a:off x="303007" y="1522253"/>
            <a:ext cx="115859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atinLnBrk="0"/>
            <a:r>
              <a:rPr lang="ru-RU" sz="24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Картины из макулатуры учат детей осознанному потреблению и помогают им рассказать семье, друзьям, зрителям выставок насколько важно не выбрасывать, а отдавать на переработку или вторично использовать то, что возможно. Для каждого из городов-участников проекта авторы проводят оффлайн и онлайн мастер-классы, на которых рассказывают все про макулатуру, ее переработку и искусство из неё. </a:t>
            </a:r>
            <a:endParaRPr lang="en-US" altLang="ko-K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226084-148A-176C-C661-3DD145B61655}"/>
              </a:ext>
            </a:extLst>
          </p:cNvPr>
          <p:cNvSpPr txBox="1"/>
          <p:nvPr/>
        </p:nvSpPr>
        <p:spPr>
          <a:xfrm>
            <a:off x="2454537" y="3603657"/>
            <a:ext cx="6981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400" dirty="0">
                <a:latin typeface="+mj-lt"/>
                <a:cs typeface="Arial" panose="020B0604020202020204" pitchFamily="34" charset="0"/>
              </a:rPr>
              <a:t>ЦЕЛИ И ЗАДАЧИ</a:t>
            </a:r>
            <a:endParaRPr lang="ko-KR" altLang="en-US" sz="4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028F61-0D77-EA2D-7917-66C9107C2269}"/>
              </a:ext>
            </a:extLst>
          </p:cNvPr>
          <p:cNvSpPr txBox="1"/>
          <p:nvPr/>
        </p:nvSpPr>
        <p:spPr>
          <a:xfrm>
            <a:off x="2352338" y="4633845"/>
            <a:ext cx="7487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группу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vk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онлайн конкурса в группе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мастер-классы и открыть выставку</a:t>
            </a:r>
          </a:p>
        </p:txBody>
      </p:sp>
    </p:spTree>
    <p:extLst>
      <p:ext uri="{BB962C8B-B14F-4D97-AF65-F5344CB8AC3E}">
        <p14:creationId xmlns:p14="http://schemas.microsoft.com/office/powerpoint/2010/main" val="187993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5E7B5C-08F6-D01C-F71A-DBC682EC6BF1}"/>
              </a:ext>
            </a:extLst>
          </p:cNvPr>
          <p:cNvSpPr txBox="1"/>
          <p:nvPr/>
        </p:nvSpPr>
        <p:spPr>
          <a:xfrm>
            <a:off x="2582731" y="244542"/>
            <a:ext cx="6981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400" dirty="0">
                <a:latin typeface="+mj-lt"/>
                <a:cs typeface="Arial" panose="020B0604020202020204" pitchFamily="34" charset="0"/>
              </a:rPr>
              <a:t>ПЛАНИРОВАНИЕ</a:t>
            </a:r>
            <a:endParaRPr lang="ko-KR" altLang="en-US" sz="4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930269-72E1-E676-F525-80B0826C4390}"/>
              </a:ext>
            </a:extLst>
          </p:cNvPr>
          <p:cNvSpPr txBox="1"/>
          <p:nvPr/>
        </p:nvSpPr>
        <p:spPr>
          <a:xfrm>
            <a:off x="3141234" y="1173917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создания – с 2020 года декабря по 2024 год марта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–  интернет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 – создания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2E01C5-7F4D-6579-0355-FDBBEDEFAFCC}"/>
              </a:ext>
            </a:extLst>
          </p:cNvPr>
          <p:cNvSpPr txBox="1"/>
          <p:nvPr/>
        </p:nvSpPr>
        <p:spPr>
          <a:xfrm>
            <a:off x="1497105" y="2497356"/>
            <a:ext cx="9197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400" dirty="0">
                <a:latin typeface="+mj-lt"/>
                <a:cs typeface="Arial" panose="020B0604020202020204" pitchFamily="34" charset="0"/>
              </a:rPr>
              <a:t>КРИТЕРИИ ДОСТИЖЕНИЯ ЦЕЛИ</a:t>
            </a:r>
            <a:endParaRPr lang="ko-KR" altLang="en-US" sz="4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ECA7D3-30DA-D7FE-8968-D9253A8FCE50}"/>
              </a:ext>
            </a:extLst>
          </p:cNvPr>
          <p:cNvSpPr txBox="1"/>
          <p:nvPr/>
        </p:nvSpPr>
        <p:spPr>
          <a:xfrm>
            <a:off x="2533427" y="3586665"/>
            <a:ext cx="60942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проблемы переработки бумажного мусора и сокращения биоразнообразия путем проведения серий мастер-классов "Бумажки - я вижу мир»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u="none" strike="noStrike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популяризация экологической осознанности с помощью художественных техник, обладающих потенциалом в вопросе экологического воспитания и просвещения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4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390069B4-C71B-4968-9FC5-5E22ABA64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149600" cy="141374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A3467E5-4718-4725-AE1F-8D0449E72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33" y="5204005"/>
            <a:ext cx="1497301" cy="16539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00BB79-3CB8-152D-4D64-9EF90E6B438E}"/>
              </a:ext>
            </a:extLst>
          </p:cNvPr>
          <p:cNvSpPr txBox="1"/>
          <p:nvPr/>
        </p:nvSpPr>
        <p:spPr>
          <a:xfrm>
            <a:off x="2433020" y="459444"/>
            <a:ext cx="9197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000" dirty="0">
                <a:latin typeface="+mj-lt"/>
                <a:cs typeface="Arial" panose="020B0604020202020204" pitchFamily="34" charset="0"/>
              </a:rPr>
              <a:t>Этапы работы над проектом и их описание</a:t>
            </a:r>
            <a:endParaRPr lang="ko-KR" altLang="en-US" sz="4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2191D-592A-CA5E-F081-B40D90DB7265}"/>
              </a:ext>
            </a:extLst>
          </p:cNvPr>
          <p:cNvSpPr txBox="1"/>
          <p:nvPr/>
        </p:nvSpPr>
        <p:spPr>
          <a:xfrm>
            <a:off x="293445" y="1594048"/>
            <a:ext cx="57123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СИТУАЦИИ</a:t>
            </a:r>
          </a:p>
          <a:p>
            <a:pPr algn="just" latinLnBrk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оиск интересных и актуальных проблем, выбор одной из них. Есть проблема и способ ее решения, но он не применяется. Создан интересный продукт, но он не востребован</a:t>
            </a:r>
          </a:p>
          <a:p>
            <a:pPr algn="just" latinLnBrk="0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kumimoji="0" lang="ru-RU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СБОР ИНФОРМАЦИИ</a:t>
            </a:r>
          </a:p>
          <a:p>
            <a:pPr latinLnBrk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способ решения существует? Чем он хорош? Какие есть риски и как их избежать? </a:t>
            </a:r>
          </a:p>
          <a:p>
            <a:pPr latinLnBrk="0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ЦЕЛИ ПРОЕКТА</a:t>
            </a:r>
          </a:p>
          <a:p>
            <a:pPr latinLnBrk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применить, сделать так, чтобы работало, использовать для…, запустить, внедрить, изменить, чтобы лучше работало и т.д.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70751-5C72-FABC-ED56-2AC0698AC930}"/>
              </a:ext>
            </a:extLst>
          </p:cNvPr>
          <p:cNvSpPr txBox="1"/>
          <p:nvPr/>
        </p:nvSpPr>
        <p:spPr>
          <a:xfrm>
            <a:off x="7031914" y="2148046"/>
            <a:ext cx="45988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ПЛАН ПУТИ</a:t>
            </a:r>
          </a:p>
          <a:p>
            <a:pPr latinLnBrk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действия нужно предпринять? Что добавить? Что изменить? В каком порядке?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ПРОДУКТА</a:t>
            </a:r>
          </a:p>
          <a:p>
            <a:pPr latinLnBrk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получилось? Как теперь решается проблема? Помогли ли наши действия?</a:t>
            </a:r>
          </a:p>
          <a:p>
            <a:pPr latinLnBrk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</a:t>
            </a:r>
          </a:p>
          <a:p>
            <a:pPr latinLnBrk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проекта в формате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888235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24C1FF1-0BBD-4E01-BA23-29BB9CF2A71E}"/>
              </a:ext>
            </a:extLst>
          </p:cNvPr>
          <p:cNvSpPr txBox="1"/>
          <p:nvPr/>
        </p:nvSpPr>
        <p:spPr>
          <a:xfrm>
            <a:off x="8361209" y="2295148"/>
            <a:ext cx="34474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</a:t>
            </a:r>
            <a:r>
              <a:rPr lang="en-US" altLang="ko-K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vk</a:t>
            </a:r>
            <a:r>
              <a:rPr lang="en-US" altLang="ko-K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постами о проекте «Бумажки – я вижу мир» с 2023 года увеличила аудиторию до 1,3к подписчиков</a:t>
            </a:r>
            <a:endParaRPr lang="ko-KR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79D05E9-A369-44BD-BA1A-F4C07A81D5F6}"/>
              </a:ext>
            </a:extLst>
          </p:cNvPr>
          <p:cNvSpPr/>
          <p:nvPr/>
        </p:nvSpPr>
        <p:spPr>
          <a:xfrm>
            <a:off x="383307" y="2890391"/>
            <a:ext cx="43481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3200" dirty="0">
                <a:latin typeface="+mj-lt"/>
              </a:rPr>
              <a:t>ОПИСАНИЕ ПРОДУКТА</a:t>
            </a:r>
            <a:endParaRPr lang="ko-KR" altLang="en-US" sz="3200" dirty="0"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5DDE54-EE9C-9A59-8F7E-3F8EF03299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0" b="86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2416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CE15E7-325E-09D5-D6EA-FCEF130E3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07" y="934759"/>
            <a:ext cx="3846587" cy="49884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5461D4-475D-F307-2C88-0EF825CD4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82" y="934758"/>
            <a:ext cx="3792027" cy="49884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91246F-53F1-B78A-42E7-CE048668C5DE}"/>
              </a:ext>
            </a:extLst>
          </p:cNvPr>
          <p:cNvSpPr txBox="1"/>
          <p:nvPr/>
        </p:nvSpPr>
        <p:spPr>
          <a:xfrm>
            <a:off x="8305846" y="1678193"/>
            <a:ext cx="36765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в ботаническом саду МГУ, Аптекарский огород, каждую субботу мы проводим мастер-классы по растениям этого сада</a:t>
            </a:r>
            <a:endParaRPr lang="ko-KR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17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24C1FF1-0BBD-4E01-BA23-29BB9CF2A71E}"/>
              </a:ext>
            </a:extLst>
          </p:cNvPr>
          <p:cNvSpPr txBox="1"/>
          <p:nvPr/>
        </p:nvSpPr>
        <p:spPr>
          <a:xfrm>
            <a:off x="131609" y="2166056"/>
            <a:ext cx="36765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мастер-класс в Калуге в КГУ им. К. Э. Циолковского на педагогическом факультете для студентов. </a:t>
            </a:r>
            <a:endParaRPr lang="ko-KR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3E4A641-002E-65E4-9760-EE2BE76CF1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7" b="7797"/>
          <a:stretch>
            <a:fillRect/>
          </a:stretch>
        </p:blipFill>
        <p:spPr>
          <a:xfrm>
            <a:off x="3921460" y="0"/>
            <a:ext cx="4349080" cy="685800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59B075-FE97-57B9-320F-542D19968ADA}"/>
              </a:ext>
            </a:extLst>
          </p:cNvPr>
          <p:cNvSpPr txBox="1"/>
          <p:nvPr/>
        </p:nvSpPr>
        <p:spPr>
          <a:xfrm>
            <a:off x="8515402" y="2090172"/>
            <a:ext cx="36765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провели мастер-класс в Калужском Коммунально-Строительном техникуме имени </a:t>
            </a:r>
            <a:r>
              <a:rPr lang="ru-RU" altLang="ko-K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Ципулина</a:t>
            </a:r>
            <a:r>
              <a:rPr lang="ru-RU" altLang="ko-K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495671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ozha One - Rubik Light">
      <a:majorFont>
        <a:latin typeface="Rozha One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89A6E"/>
        </a:solidFill>
        <a:ln>
          <a:noFill/>
        </a:ln>
      </a:spPr>
      <a:bodyPr rtlCol="0" anchor="ctr"/>
      <a:lstStyle>
        <a:defPPr algn="ctr">
          <a:defRPr sz="24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2F383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4091</TotalTime>
  <Words>686</Words>
  <Application>Microsoft Macintosh PowerPoint</Application>
  <PresentationFormat>Широкоэкранный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Courier New</vt:lpstr>
      <vt:lpstr>맑은 고딕</vt:lpstr>
      <vt:lpstr>Rozha One</vt:lpstr>
      <vt:lpstr>Arial</vt:lpstr>
      <vt:lpstr>Cambria</vt:lpstr>
      <vt:lpstr>Times New Roman</vt:lpstr>
      <vt:lpstr>Rubik Light</vt:lpstr>
      <vt:lpstr>PPTMON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Microsoft Office User</cp:lastModifiedBy>
  <cp:revision>294</cp:revision>
  <dcterms:created xsi:type="dcterms:W3CDTF">2019-04-06T05:20:47Z</dcterms:created>
  <dcterms:modified xsi:type="dcterms:W3CDTF">2024-05-23T20:31:34Z</dcterms:modified>
</cp:coreProperties>
</file>