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6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3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1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7.xml" ContentType="application/vnd.openxmlformats-officedocument.presentationml.notesSlid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35.jpeg" ContentType="image/jpeg"/>
  <Override PartName="/ppt/media/image1.jpeg" ContentType="image/jpeg"/>
  <Override PartName="/ppt/media/image21.png" ContentType="image/png"/>
  <Override PartName="/ppt/media/image50.png" ContentType="image/png"/>
  <Override PartName="/ppt/media/image5.jpeg" ContentType="image/jpeg"/>
  <Override PartName="/ppt/media/image38.png" ContentType="image/png"/>
  <Override PartName="/ppt/media/image39.jpeg" ContentType="image/jpeg"/>
  <Override PartName="/ppt/media/image17.png" ContentType="image/png"/>
  <Override PartName="/ppt/media/image32.jpeg" ContentType="image/jpeg"/>
  <Override PartName="/ppt/media/image10.png" ContentType="image/png"/>
  <Override PartName="/ppt/media/image36.jpeg" ContentType="image/jpeg"/>
  <Override PartName="/ppt/media/image20.png" ContentType="image/png"/>
  <Override PartName="/ppt/media/image8.jpeg" ContentType="image/jpeg"/>
  <Override PartName="/ppt/media/image26.png" ContentType="image/png"/>
  <Override PartName="/ppt/media/image61.jpeg" ContentType="image/jpeg"/>
  <Override PartName="/ppt/media/image40.png" ContentType="image/png"/>
  <Override PartName="/ppt/media/image23.png" ContentType="image/png"/>
  <Override PartName="/ppt/media/image60.png" ContentType="image/png"/>
  <Override PartName="/ppt/media/image6.jpeg" ContentType="image/jpeg"/>
  <Override PartName="/ppt/media/image59.jpeg" ContentType="image/jpeg"/>
  <Override PartName="/ppt/media/image42.jpeg" ContentType="image/jpeg"/>
  <Override PartName="/ppt/media/image18.png" ContentType="image/png"/>
  <Override PartName="/ppt/media/image33.jpeg" ContentType="image/jpeg"/>
  <Override PartName="/ppt/media/image27.png" ContentType="image/png"/>
  <Override PartName="/ppt/media/image25.jpeg" ContentType="image/jpeg"/>
  <Override PartName="/ppt/media/image24.png" ContentType="image/png"/>
  <Override PartName="/ppt/media/image28.jpeg" ContentType="image/jpeg"/>
  <Override PartName="/ppt/media/image16.png" ContentType="image/png"/>
  <Override PartName="/ppt/media/image4.png" ContentType="image/png"/>
  <Override PartName="/ppt/media/image15.jpeg" ContentType="image/jpeg"/>
  <Override PartName="/ppt/media/image14.png" ContentType="image/png"/>
  <Override PartName="/ppt/media/image29.jpeg" ContentType="image/jpeg"/>
  <Override PartName="/ppt/media/image30.png" ContentType="image/png"/>
  <Override PartName="/ppt/media/image13.png" ContentType="image/png"/>
  <Override PartName="/ppt/media/image54.jpeg" ContentType="image/jpeg"/>
  <Override PartName="/ppt/media/image22.jpeg" ContentType="image/jpeg"/>
  <Override PartName="/ppt/media/image19.png" ContentType="image/png"/>
  <Override PartName="/ppt/media/image7.png" ContentType="image/png"/>
  <Override PartName="/ppt/media/image34.jpeg" ContentType="image/jpeg"/>
  <Override PartName="/ppt/media/image37.png" ContentType="image/png"/>
  <Override PartName="/ppt/media/image12.png" ContentType="image/png"/>
  <Override PartName="/ppt/media/image49.png" ContentType="image/png"/>
  <Override PartName="/ppt/media/image9.jpeg" ContentType="image/jpeg"/>
  <Override PartName="/ppt/media/image11.png" ContentType="image/png"/>
  <Override PartName="/ppt/media/image2.jpeg" ContentType="image/jpeg"/>
  <Override PartName="/ppt/media/image31.png" ContentType="image/png"/>
  <Override PartName="/ppt/media/image3.jpeg" ContentType="image/jpeg"/>
  <Override PartName="/ppt/media/image41.png" ContentType="image/png"/>
  <Override PartName="/ppt/media/image43.jpeg" ContentType="image/jpeg"/>
  <Override PartName="/ppt/media/image44.png" ContentType="image/png"/>
  <Override PartName="/ppt/media/image45.png" ContentType="image/png"/>
  <Override PartName="/ppt/media/image46.jpeg" ContentType="image/jpeg"/>
  <Override PartName="/ppt/media/image47.jpeg" ContentType="image/jpeg"/>
  <Override PartName="/ppt/media/image48.jpeg" ContentType="image/jpeg"/>
  <Override PartName="/ppt/media/image51.png" ContentType="image/png"/>
  <Override PartName="/ppt/media/image52.png" ContentType="image/png"/>
  <Override PartName="/ppt/media/image58.jpeg" ContentType="image/jpeg"/>
  <Override PartName="/ppt/media/image55.png" ContentType="image/png"/>
  <Override PartName="/ppt/media/image53.png" ContentType="image/png"/>
  <Override PartName="/ppt/media/image56.jpeg" ContentType="image/jpeg"/>
  <Override PartName="/ppt/media/image57.jpeg" ContentType="image/jpeg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13.xml.rels" ContentType="application/vnd.openxmlformats-package.relationships+xml"/>
  <Override PartName="/ppt/slides/_rels/slide16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8288000" cy="10287000"/>
  <p:notesSz cx="10287000" cy="1828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9D471225-0970-4BB5-A050-29EEAC641ECE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A6E8FA9-52BF-42EF-A9F9-3E623DA487A7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AB6AB0A-CFE1-46D9-AD12-2462805CA0CC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5405719-FA79-4293-8087-3CA8C9E3F9ED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92CDDAE-E008-476E-AA74-2989A2E80BDF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7A2BEA0-46D6-44EC-85BF-69F78B49EE73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983AAE5-563F-4BBB-964C-A5A0AB406EF2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56BAD74-A847-4864-9519-EBABD52ED34D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EE874FF-9CDB-41B1-A366-841F69DD4820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79388A6-7B29-4C37-9534-6175257819C3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C1DB7B9-437E-414F-B016-C48B8F557D44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603F8C6-B7E1-4C2A-9E31-882F34C545DB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409AE68-FE4B-4FBE-A4DD-4B8429E813A5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6391A52-AC0B-4093-A38E-685B6933E4A2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E009B1A-F1B4-45A7-8991-2903FC5C5299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B885766-7821-4996-A7F4-4FB1D48D263E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5F8E178-1A11-41F5-ABD8-87EECE5E0D20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914400" y="410400"/>
            <a:ext cx="16458840" cy="796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1645884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914400" y="240696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479280" y="240696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12044160" y="240696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914400" y="552312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6479280" y="552312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12044160" y="5523120"/>
            <a:ext cx="5299560" cy="284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image" Target="../media/image22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6" Type="http://schemas.openxmlformats.org/officeDocument/2006/relationships/image" Target="../media/image35.jpeg"/><Relationship Id="rId7" Type="http://schemas.openxmlformats.org/officeDocument/2006/relationships/image" Target="../media/image36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png"/><Relationship Id="rId3" Type="http://schemas.openxmlformats.org/officeDocument/2006/relationships/image" Target="../media/image39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image" Target="../media/image42.jpeg"/><Relationship Id="rId4" Type="http://schemas.openxmlformats.org/officeDocument/2006/relationships/image" Target="../media/image43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image" Target="../media/image46.jpeg"/><Relationship Id="rId4" Type="http://schemas.openxmlformats.org/officeDocument/2006/relationships/image" Target="../media/image47.jpeg"/><Relationship Id="rId5" Type="http://schemas.openxmlformats.org/officeDocument/2006/relationships/image" Target="../media/image48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image" Target="../media/image56.jpeg"/><Relationship Id="rId3" Type="http://schemas.openxmlformats.org/officeDocument/2006/relationships/image" Target="../media/image57.jpeg"/><Relationship Id="rId4" Type="http://schemas.openxmlformats.org/officeDocument/2006/relationships/image" Target="../media/image58.jpeg"/><Relationship Id="rId5" Type="http://schemas.openxmlformats.org/officeDocument/2006/relationships/image" Target="../media/image59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image" Target="../media/image6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0"/>
          <p:cNvSpPr/>
          <p:nvPr/>
        </p:nvSpPr>
        <p:spPr>
          <a:xfrm>
            <a:off x="677160" y="3393360"/>
            <a:ext cx="12642840" cy="207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r>
              <a:rPr b="1" lang="en-US" sz="4600" spc="-1" strike="noStrike">
                <a:solidFill>
                  <a:srgbClr val="000000"/>
                </a:solidFill>
                <a:latin typeface="Arial"/>
                <a:ea typeface="Arial"/>
              </a:rPr>
              <a:t>НеШкола Сияние Севера</a:t>
            </a:r>
            <a:endParaRPr b="0" lang="ru-RU" sz="4600" spc="-1" strike="noStrike">
              <a:latin typeface="Arial"/>
            </a:endParaRPr>
          </a:p>
          <a:p>
            <a:r>
              <a:rPr b="1" lang="en-US" sz="4600" spc="-1" strike="noStrike">
                <a:solidFill>
                  <a:srgbClr val="000000"/>
                </a:solidFill>
                <a:latin typeface="Arial"/>
                <a:ea typeface="Arial"/>
              </a:rPr>
              <a:t>Центр поддержки детей на семейной форме обучения</a:t>
            </a:r>
            <a:endParaRPr b="0" lang="ru-RU" sz="4600" spc="-1" strike="noStrike">
              <a:latin typeface="Arial"/>
            </a:endParaRPr>
          </a:p>
          <a:p>
            <a:endParaRPr b="0" lang="ru-RU" sz="6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600" spc="-1" strike="noStrike">
                <a:solidFill>
                  <a:srgbClr val="1c3354"/>
                </a:solidFill>
                <a:latin typeface="Arial"/>
                <a:ea typeface="Arial"/>
              </a:rPr>
              <a:t>Автор проекта Ксения Андреевна Даранкевич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600" spc="-1" strike="noStrike">
                <a:solidFill>
                  <a:srgbClr val="1c3354"/>
                </a:solidFill>
                <a:latin typeface="Arial"/>
                <a:ea typeface="Arial"/>
              </a:rPr>
              <a:t>Старт проекта 2019 год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600" spc="-1" strike="noStrike">
                <a:solidFill>
                  <a:srgbClr val="1c3354"/>
                </a:solidFill>
                <a:latin typeface="Arial"/>
                <a:ea typeface="Arial"/>
              </a:rPr>
              <a:t>Педагогическая система находится на этапе перехода 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600" spc="-1" strike="noStrike">
                <a:solidFill>
                  <a:srgbClr val="1c3354"/>
                </a:solidFill>
                <a:latin typeface="Arial"/>
                <a:ea typeface="Arial"/>
              </a:rPr>
              <a:t>к смыслообразующему типу педагогического процесса.</a:t>
            </a:r>
            <a:endParaRPr b="0" lang="ru-RU" sz="2600" spc="-1" strike="noStrike">
              <a:latin typeface="Arial"/>
            </a:endParaRPr>
          </a:p>
        </p:txBody>
      </p:sp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 rot="63600">
            <a:off x="389880" y="28800"/>
            <a:ext cx="3180960" cy="3180960"/>
          </a:xfrm>
          <a:prstGeom prst="rect">
            <a:avLst/>
          </a:prstGeom>
          <a:ln w="0">
            <a:noFill/>
          </a:ln>
        </p:spPr>
      </p:pic>
      <p:pic>
        <p:nvPicPr>
          <p:cNvPr id="46" name="" descr=""/>
          <p:cNvPicPr/>
          <p:nvPr/>
        </p:nvPicPr>
        <p:blipFill>
          <a:blip r:embed="rId2"/>
          <a:stretch/>
        </p:blipFill>
        <p:spPr>
          <a:xfrm>
            <a:off x="11520000" y="153000"/>
            <a:ext cx="6588000" cy="4527000"/>
          </a:xfrm>
          <a:prstGeom prst="rect">
            <a:avLst/>
          </a:prstGeom>
          <a:ln w="0">
            <a:noFill/>
          </a:ln>
        </p:spPr>
      </p:pic>
      <p:pic>
        <p:nvPicPr>
          <p:cNvPr id="47" name="" descr=""/>
          <p:cNvPicPr/>
          <p:nvPr/>
        </p:nvPicPr>
        <p:blipFill>
          <a:blip r:embed="rId3"/>
          <a:stretch/>
        </p:blipFill>
        <p:spPr>
          <a:xfrm>
            <a:off x="11520000" y="4791600"/>
            <a:ext cx="6571440" cy="5288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sp>
        <p:nvSpPr>
          <p:cNvPr id="49" name="Text 0"/>
          <p:cNvSpPr/>
          <p:nvPr/>
        </p:nvSpPr>
        <p:spPr>
          <a:xfrm>
            <a:off x="9017640" y="4767840"/>
            <a:ext cx="8053200" cy="223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endParaRPr b="0" lang="ru-RU" sz="5000" spc="-1" strike="noStrike">
              <a:latin typeface="Arial"/>
            </a:endParaRPr>
          </a:p>
          <a:p>
            <a:endParaRPr b="0" lang="ru-RU" sz="5000" spc="-1" strike="noStrike">
              <a:latin typeface="Arial"/>
            </a:endParaRPr>
          </a:p>
          <a:p>
            <a:r>
              <a:rPr b="1" lang="en-US" sz="5000" spc="-1" strike="noStrike">
                <a:solidFill>
                  <a:srgbClr val="000000"/>
                </a:solidFill>
                <a:latin typeface="Arial"/>
                <a:ea typeface="Arial"/>
              </a:rPr>
              <a:t>Программа встречи</a:t>
            </a:r>
            <a:endParaRPr b="0" lang="ru-RU" sz="5000" spc="-1" strike="noStrike">
              <a:latin typeface="Arial"/>
            </a:endParaRPr>
          </a:p>
          <a:p>
            <a:endParaRPr b="0" lang="ru-RU" sz="5000" spc="-1" strike="noStrike">
              <a:latin typeface="Arial"/>
            </a:endParaRPr>
          </a:p>
          <a:p>
            <a:r>
              <a:rPr b="1" lang="en-US" sz="3600" spc="-1" strike="noStrike">
                <a:solidFill>
                  <a:srgbClr val="000000"/>
                </a:solidFill>
                <a:latin typeface="Arial"/>
                <a:ea typeface="Arial"/>
              </a:rPr>
              <a:t>10-00 Знакомство</a:t>
            </a:r>
            <a:endParaRPr b="0" lang="ru-RU" sz="3600" spc="-1" strike="noStrike">
              <a:latin typeface="Arial"/>
            </a:endParaRPr>
          </a:p>
          <a:p>
            <a:r>
              <a:rPr b="1" lang="en-US" sz="3600" spc="-1" strike="noStrike">
                <a:solidFill>
                  <a:srgbClr val="000000"/>
                </a:solidFill>
                <a:latin typeface="Arial"/>
                <a:ea typeface="Arial"/>
              </a:rPr>
              <a:t>10-10 Презентация школы – Ксения Андреевна Даранкевич</a:t>
            </a:r>
            <a:endParaRPr b="0" lang="ru-RU" sz="3600" spc="-1" strike="noStrike">
              <a:latin typeface="Arial"/>
            </a:endParaRPr>
          </a:p>
          <a:p>
            <a:r>
              <a:rPr b="1" lang="en-US" sz="3600" spc="-1" strike="noStrike">
                <a:solidFill>
                  <a:srgbClr val="000000"/>
                </a:solidFill>
                <a:latin typeface="Arial"/>
                <a:ea typeface="Arial"/>
              </a:rPr>
              <a:t>10-40 Ответы на вопросы</a:t>
            </a:r>
            <a:endParaRPr b="0" lang="ru-RU" sz="3600" spc="-1" strike="noStrike">
              <a:latin typeface="Arial"/>
            </a:endParaRPr>
          </a:p>
          <a:p>
            <a:r>
              <a:rPr b="1" lang="en-US" sz="3600" spc="-1" strike="noStrike">
                <a:solidFill>
                  <a:srgbClr val="000000"/>
                </a:solidFill>
                <a:latin typeface="Arial"/>
                <a:ea typeface="Arial"/>
              </a:rPr>
              <a:t>11-00 Экскурсия по школе, беседы с учениками и педагогами </a:t>
            </a:r>
            <a:endParaRPr b="0" lang="ru-RU" sz="3600" spc="-1" strike="noStrike">
              <a:latin typeface="Arial"/>
            </a:endParaRPr>
          </a:p>
          <a:p>
            <a:r>
              <a:rPr b="1" lang="en-US" sz="3600" spc="-1" strike="noStrike">
                <a:solidFill>
                  <a:srgbClr val="000000"/>
                </a:solidFill>
                <a:latin typeface="Arial"/>
                <a:ea typeface="Arial"/>
              </a:rPr>
              <a:t>11- 20 Уроки  </a:t>
            </a:r>
            <a:endParaRPr b="0" lang="ru-RU" sz="3600" spc="-1" strike="noStrike">
              <a:latin typeface="Arial"/>
            </a:endParaRPr>
          </a:p>
          <a:p>
            <a:r>
              <a:rPr b="1" lang="en-US" sz="3600" spc="-1" strike="noStrike">
                <a:solidFill>
                  <a:srgbClr val="000000"/>
                </a:solidFill>
                <a:latin typeface="Arial"/>
                <a:ea typeface="Arial"/>
              </a:rPr>
              <a:t>10- 40 Беседа за чаем</a:t>
            </a:r>
            <a:endParaRPr b="0" lang="ru-RU" sz="3600" spc="-1" strike="noStrike">
              <a:latin typeface="Arial"/>
            </a:endParaRPr>
          </a:p>
          <a:p>
            <a:r>
              <a:rPr b="1" lang="en-US" sz="3600" spc="-1" strike="noStrike">
                <a:solidFill>
                  <a:srgbClr val="000000"/>
                </a:solidFill>
                <a:latin typeface="Arial"/>
                <a:ea typeface="Arial"/>
              </a:rPr>
              <a:t>12-00 Тьюториал</a:t>
            </a:r>
            <a:endParaRPr b="0" lang="ru-RU" sz="3600" spc="-1" strike="noStrike">
              <a:latin typeface="Arial"/>
            </a:endParaRPr>
          </a:p>
          <a:p>
            <a:r>
              <a:rPr b="1" lang="en-US" sz="3600" spc="-1" strike="noStrike">
                <a:solidFill>
                  <a:srgbClr val="000000"/>
                </a:solidFill>
                <a:latin typeface="Arial"/>
                <a:ea typeface="Arial"/>
              </a:rPr>
              <a:t>12-20 Подводим итоги встречи</a:t>
            </a:r>
            <a:endParaRPr b="0" lang="ru-RU" sz="3600" spc="-1" strike="noStrike">
              <a:latin typeface="Arial"/>
            </a:endParaRPr>
          </a:p>
          <a:p>
            <a:endParaRPr b="0" lang="ru-RU" sz="3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</p:txBody>
      </p:sp>
      <p:sp>
        <p:nvSpPr>
          <p:cNvPr id="50" name="Text 1"/>
          <p:cNvSpPr/>
          <p:nvPr/>
        </p:nvSpPr>
        <p:spPr>
          <a:xfrm>
            <a:off x="17242560" y="9536040"/>
            <a:ext cx="924120" cy="108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d9d9d9"/>
                </a:solidFill>
                <a:latin typeface="Arial"/>
                <a:ea typeface="Arial"/>
              </a:rPr>
              <a:t>2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51" name="" descr=""/>
          <p:cNvPicPr/>
          <p:nvPr/>
        </p:nvPicPr>
        <p:blipFill>
          <a:blip r:embed="rId2"/>
          <a:stretch/>
        </p:blipFill>
        <p:spPr>
          <a:xfrm>
            <a:off x="15408000" y="0"/>
            <a:ext cx="2880000" cy="2880000"/>
          </a:xfrm>
          <a:prstGeom prst="rect">
            <a:avLst/>
          </a:prstGeom>
          <a:ln w="0">
            <a:noFill/>
          </a:ln>
        </p:spPr>
      </p:pic>
      <p:pic>
        <p:nvPicPr>
          <p:cNvPr id="52" name="" descr=""/>
          <p:cNvPicPr/>
          <p:nvPr/>
        </p:nvPicPr>
        <p:blipFill>
          <a:blip r:embed="rId3"/>
          <a:stretch/>
        </p:blipFill>
        <p:spPr>
          <a:xfrm>
            <a:off x="74880" y="3240000"/>
            <a:ext cx="8565120" cy="5717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 6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sp>
        <p:nvSpPr>
          <p:cNvPr id="54" name="Text 12"/>
          <p:cNvSpPr/>
          <p:nvPr/>
        </p:nvSpPr>
        <p:spPr>
          <a:xfrm>
            <a:off x="9017640" y="4767840"/>
            <a:ext cx="8053200" cy="223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endParaRPr b="0" lang="ru-RU" sz="5000" spc="-1" strike="noStrike">
              <a:latin typeface="Arial"/>
            </a:endParaRPr>
          </a:p>
          <a:p>
            <a:r>
              <a:rPr b="1" lang="en-US" sz="5000" spc="-1" strike="noStrike">
                <a:solidFill>
                  <a:srgbClr val="000000"/>
                </a:solidFill>
                <a:latin typeface="Arial"/>
                <a:ea typeface="Arial"/>
              </a:rPr>
              <a:t>О нас в цифрах</a:t>
            </a:r>
            <a:endParaRPr b="0" lang="ru-RU" sz="5000" spc="-1" strike="noStrike">
              <a:latin typeface="Arial"/>
            </a:endParaRPr>
          </a:p>
          <a:p>
            <a:endParaRPr b="0" lang="ru-RU" sz="5000" spc="-1" strike="noStrike">
              <a:latin typeface="Arial"/>
            </a:endParaRPr>
          </a:p>
          <a:p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Площадь 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- три корпуса около 2000 кв. м.</a:t>
            </a:r>
            <a:endParaRPr b="0" lang="ru-RU" sz="2800" spc="-1" strike="noStrike">
              <a:latin typeface="Arial"/>
            </a:endParaRPr>
          </a:p>
          <a:p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С 1 по 11 классы + подготовишки</a:t>
            </a:r>
            <a:endParaRPr b="0" lang="ru-RU" sz="2800" spc="-1" strike="noStrike">
              <a:latin typeface="Arial"/>
            </a:endParaRPr>
          </a:p>
          <a:p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2019 год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 – 12 учеников, 4 педагога</a:t>
            </a:r>
            <a:endParaRPr b="0" lang="ru-RU" sz="2800" spc="-1" strike="noStrike">
              <a:latin typeface="Arial"/>
            </a:endParaRPr>
          </a:p>
          <a:p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2024 год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 - 220 учеников на СО</a:t>
            </a:r>
            <a:endParaRPr b="0" lang="ru-RU" sz="2800" spc="-1" strike="noStrike">
              <a:latin typeface="Arial"/>
            </a:endParaRPr>
          </a:p>
          <a:p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Команда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  - 53 сотрудника</a:t>
            </a:r>
            <a:endParaRPr b="0" lang="ru-RU" sz="2800" spc="-1" strike="noStrike">
              <a:latin typeface="Arial"/>
            </a:endParaRPr>
          </a:p>
          <a:p>
            <a:endParaRPr b="0" lang="ru-RU" sz="2800" spc="-1" strike="noStrike">
              <a:latin typeface="Arial"/>
            </a:endParaRPr>
          </a:p>
          <a:p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Оплата обучения от 18000 т.р</a:t>
            </a:r>
            <a:endParaRPr b="0" lang="ru-RU" sz="2800" spc="-1" strike="noStrike">
              <a:latin typeface="Arial"/>
            </a:endParaRPr>
          </a:p>
          <a:p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ЗП  от 50 т.р.</a:t>
            </a:r>
            <a:endParaRPr b="0" lang="ru-RU" sz="2800" spc="-1" strike="noStrike">
              <a:latin typeface="Arial"/>
            </a:endParaRPr>
          </a:p>
          <a:p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b="0" lang="ru-RU" sz="2800" spc="-1" strike="noStrike">
              <a:latin typeface="Arial"/>
            </a:endParaRPr>
          </a:p>
          <a:p>
            <a:r>
              <a:rPr b="0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В классе от 4 до 12 детей</a:t>
            </a:r>
            <a:endParaRPr b="0" lang="ru-RU" sz="2800" spc="-1" strike="noStrike">
              <a:latin typeface="Arial"/>
            </a:endParaRPr>
          </a:p>
          <a:p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600" spc="-1" strike="noStrike">
                <a:solidFill>
                  <a:srgbClr val="1c3354"/>
                </a:solidFill>
                <a:latin typeface="Arial"/>
                <a:ea typeface="Arial"/>
              </a:rPr>
              <a:t>Выпускники</a:t>
            </a:r>
            <a:r>
              <a:rPr b="0" lang="en-US" sz="2600" spc="-1" strike="noStrike">
                <a:solidFill>
                  <a:srgbClr val="1c3354"/>
                </a:solidFill>
                <a:latin typeface="Arial"/>
                <a:ea typeface="Arial"/>
              </a:rPr>
              <a:t> 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600" spc="-1" strike="noStrike">
                <a:solidFill>
                  <a:srgbClr val="1c3354"/>
                </a:solidFill>
                <a:latin typeface="Arial"/>
                <a:ea typeface="Arial"/>
              </a:rPr>
              <a:t>2022 – 6 человек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600" spc="-1" strike="noStrike">
                <a:solidFill>
                  <a:srgbClr val="1c3354"/>
                </a:solidFill>
                <a:latin typeface="Arial"/>
                <a:ea typeface="Arial"/>
              </a:rPr>
              <a:t>2023 – 11 человек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600" spc="-1" strike="noStrike">
                <a:solidFill>
                  <a:srgbClr val="1c3354"/>
                </a:solidFill>
                <a:latin typeface="Arial"/>
                <a:ea typeface="Arial"/>
              </a:rPr>
              <a:t>2024 – 19 человек</a:t>
            </a:r>
            <a:endParaRPr b="0" lang="ru-RU" sz="2600" spc="-1" strike="noStrike">
              <a:latin typeface="Arial"/>
            </a:endParaRPr>
          </a:p>
        </p:txBody>
      </p:sp>
      <p:sp>
        <p:nvSpPr>
          <p:cNvPr id="55" name="Text 13"/>
          <p:cNvSpPr/>
          <p:nvPr/>
        </p:nvSpPr>
        <p:spPr>
          <a:xfrm>
            <a:off x="17242560" y="9536040"/>
            <a:ext cx="924120" cy="108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d9d9d9"/>
                </a:solidFill>
                <a:latin typeface="Arial"/>
                <a:ea typeface="Arial"/>
              </a:rPr>
              <a:t>2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56" name="" descr=""/>
          <p:cNvPicPr/>
          <p:nvPr/>
        </p:nvPicPr>
        <p:blipFill>
          <a:blip r:embed="rId2"/>
          <a:stretch/>
        </p:blipFill>
        <p:spPr>
          <a:xfrm>
            <a:off x="46800" y="2340000"/>
            <a:ext cx="8053200" cy="7840080"/>
          </a:xfrm>
          <a:prstGeom prst="rect">
            <a:avLst/>
          </a:prstGeom>
          <a:ln w="0">
            <a:noFill/>
          </a:ln>
        </p:spPr>
      </p:pic>
      <p:pic>
        <p:nvPicPr>
          <p:cNvPr id="57" name="" descr=""/>
          <p:cNvPicPr/>
          <p:nvPr/>
        </p:nvPicPr>
        <p:blipFill>
          <a:blip r:embed="rId3"/>
          <a:stretch/>
        </p:blipFill>
        <p:spPr>
          <a:xfrm>
            <a:off x="15408000" y="0"/>
            <a:ext cx="2880000" cy="288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pic>
        <p:nvPicPr>
          <p:cNvPr id="59" name="Image 1" descr="preencoded.png"/>
          <p:cNvPicPr/>
          <p:nvPr/>
        </p:nvPicPr>
        <p:blipFill>
          <a:blip r:embed="rId2"/>
          <a:stretch/>
        </p:blipFill>
        <p:spPr>
          <a:xfrm>
            <a:off x="8003520" y="0"/>
            <a:ext cx="10281960" cy="10281960"/>
          </a:xfrm>
          <a:prstGeom prst="rect">
            <a:avLst/>
          </a:prstGeom>
          <a:ln w="0">
            <a:noFill/>
          </a:ln>
        </p:spPr>
      </p:pic>
      <p:pic>
        <p:nvPicPr>
          <p:cNvPr id="60" name="Image 2" descr="preencoded.png"/>
          <p:cNvPicPr/>
          <p:nvPr/>
        </p:nvPicPr>
        <p:blipFill>
          <a:blip r:embed="rId3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sp>
        <p:nvSpPr>
          <p:cNvPr id="61" name="Text 0"/>
          <p:cNvSpPr/>
          <p:nvPr/>
        </p:nvSpPr>
        <p:spPr>
          <a:xfrm>
            <a:off x="324720" y="2319120"/>
            <a:ext cx="7894440" cy="606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r>
              <a:rPr b="1" lang="en-US" sz="4600" spc="-1" strike="noStrike">
                <a:solidFill>
                  <a:srgbClr val="000000"/>
                </a:solidFill>
                <a:latin typeface="Arial"/>
                <a:ea typeface="Arial"/>
              </a:rPr>
              <a:t>Концепция смыслообразующего педагогического процесса</a:t>
            </a:r>
            <a:endParaRPr b="0" lang="ru-RU" sz="4600" spc="-1" strike="noStrike">
              <a:latin typeface="Arial"/>
            </a:endParaRPr>
          </a:p>
          <a:p>
            <a:endParaRPr b="0" lang="ru-RU" sz="48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Образ ученика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Выпускник - субъект собственной деятельности с потребностью в самореализации. Ученики формулируют цели и решают задачи. Учение становится образом жизни.</a:t>
            </a:r>
            <a:endParaRPr b="0" lang="ru-RU" sz="24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Ключевые методы обучения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Главные методы включают совместные проекты с личностным смыслом. Ученики обладают свободой выбора, принимают решения на основе самопознания и самопонимания.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62" name="Text 1"/>
          <p:cNvSpPr/>
          <p:nvPr/>
        </p:nvSpPr>
        <p:spPr>
          <a:xfrm>
            <a:off x="123840" y="9536040"/>
            <a:ext cx="1028520" cy="74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d9d9d9"/>
                </a:solidFill>
                <a:latin typeface="Arial"/>
                <a:ea typeface="Arial"/>
              </a:rPr>
              <a:t>3</a:t>
            </a:r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pic>
        <p:nvPicPr>
          <p:cNvPr id="64" name="Image 2" descr="preencoded.png"/>
          <p:cNvPicPr/>
          <p:nvPr/>
        </p:nvPicPr>
        <p:blipFill>
          <a:blip r:embed="rId2"/>
          <a:stretch/>
        </p:blipFill>
        <p:spPr>
          <a:xfrm>
            <a:off x="360000" y="-4680"/>
            <a:ext cx="18287640" cy="10286640"/>
          </a:xfrm>
          <a:prstGeom prst="rect">
            <a:avLst/>
          </a:prstGeom>
          <a:ln w="0">
            <a:noFill/>
          </a:ln>
        </p:spPr>
      </p:pic>
      <p:sp>
        <p:nvSpPr>
          <p:cNvPr id="65" name="Text 0"/>
          <p:cNvSpPr/>
          <p:nvPr/>
        </p:nvSpPr>
        <p:spPr>
          <a:xfrm>
            <a:off x="324720" y="2319120"/>
            <a:ext cx="7894440" cy="606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r>
              <a:rPr b="1" lang="en-US" sz="4600" spc="-1" strike="noStrike">
                <a:solidFill>
                  <a:srgbClr val="000000"/>
                </a:solidFill>
                <a:latin typeface="Arial"/>
                <a:ea typeface="Arial"/>
              </a:rPr>
              <a:t>Основные принципы и подходы</a:t>
            </a:r>
            <a:endParaRPr b="0" lang="ru-RU" sz="4600" spc="-1" strike="noStrike">
              <a:latin typeface="Arial"/>
            </a:endParaRPr>
          </a:p>
          <a:p>
            <a:endParaRPr b="0" lang="ru-RU" sz="48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Принципы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Открытость, индивидуализация, системность, гибкость и вариативность. Обучение основано на непрерывности и личностном подходе.</a:t>
            </a:r>
            <a:endParaRPr b="0" lang="ru-RU" sz="24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Подходы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Используются вариативно-технологический и субъектно-ориентированный подходы.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Предпочтительные технологии: игровые, ТРКМ, проектные и событийные методы обучения.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66" name="Text 1"/>
          <p:cNvSpPr/>
          <p:nvPr/>
        </p:nvSpPr>
        <p:spPr>
          <a:xfrm>
            <a:off x="123840" y="9536040"/>
            <a:ext cx="1028520" cy="74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d9d9d9"/>
                </a:solidFill>
                <a:latin typeface="Arial"/>
                <a:ea typeface="Arial"/>
              </a:rPr>
              <a:t>4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67" name="" descr=""/>
          <p:cNvPicPr/>
          <p:nvPr/>
        </p:nvPicPr>
        <p:blipFill>
          <a:blip r:embed="rId3"/>
          <a:stretch/>
        </p:blipFill>
        <p:spPr>
          <a:xfrm>
            <a:off x="9540000" y="1170360"/>
            <a:ext cx="7865280" cy="692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pic>
        <p:nvPicPr>
          <p:cNvPr id="69" name="Image 2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sp>
        <p:nvSpPr>
          <p:cNvPr id="70" name="Text 0"/>
          <p:cNvSpPr/>
          <p:nvPr/>
        </p:nvSpPr>
        <p:spPr>
          <a:xfrm>
            <a:off x="324720" y="2319120"/>
            <a:ext cx="7894440" cy="606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r>
              <a:rPr b="1" lang="en-US" sz="4600" spc="-1" strike="noStrike">
                <a:solidFill>
                  <a:srgbClr val="000000"/>
                </a:solidFill>
                <a:latin typeface="Arial"/>
                <a:ea typeface="Arial"/>
              </a:rPr>
              <a:t>Предметная деятельность и ПУД</a:t>
            </a:r>
            <a:endParaRPr b="0" lang="ru-RU" sz="4600" spc="-1" strike="noStrike">
              <a:latin typeface="Arial"/>
            </a:endParaRPr>
          </a:p>
          <a:p>
            <a:endParaRPr b="0" lang="ru-RU" sz="48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Предметная деятельность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Учащиеся осваивают научные знания и умения, применяют их в учебных и социальных проектах. Формируется научное мышление.</a:t>
            </a:r>
            <a:endParaRPr b="0" lang="ru-RU" sz="24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Этап полноценной учебной деятельности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Этапы: мотивационный, установочный, проектный, реализация и презентационный с рефлексией. Включает личностную мотивацию и выбор.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71" name="Text 1"/>
          <p:cNvSpPr/>
          <p:nvPr/>
        </p:nvSpPr>
        <p:spPr>
          <a:xfrm>
            <a:off x="123840" y="9536040"/>
            <a:ext cx="1028520" cy="74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d9d9d9"/>
                </a:solidFill>
                <a:latin typeface="Arial"/>
                <a:ea typeface="Arial"/>
              </a:rPr>
              <a:t>5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72" name="" descr=""/>
          <p:cNvPicPr/>
          <p:nvPr/>
        </p:nvPicPr>
        <p:blipFill>
          <a:blip r:embed="rId3"/>
          <a:stretch/>
        </p:blipFill>
        <p:spPr>
          <a:xfrm>
            <a:off x="9180000" y="180000"/>
            <a:ext cx="8280000" cy="5149800"/>
          </a:xfrm>
          <a:prstGeom prst="rect">
            <a:avLst/>
          </a:prstGeom>
          <a:ln w="0">
            <a:noFill/>
          </a:ln>
        </p:spPr>
      </p:pic>
      <p:pic>
        <p:nvPicPr>
          <p:cNvPr id="73" name="" descr=""/>
          <p:cNvPicPr/>
          <p:nvPr/>
        </p:nvPicPr>
        <p:blipFill>
          <a:blip r:embed="rId4"/>
          <a:stretch/>
        </p:blipFill>
        <p:spPr>
          <a:xfrm>
            <a:off x="9180000" y="5400000"/>
            <a:ext cx="8165160" cy="41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pic>
        <p:nvPicPr>
          <p:cNvPr id="75" name="Image 2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sp>
        <p:nvSpPr>
          <p:cNvPr id="76" name="Text 0"/>
          <p:cNvSpPr/>
          <p:nvPr/>
        </p:nvSpPr>
        <p:spPr>
          <a:xfrm>
            <a:off x="324720" y="2319120"/>
            <a:ext cx="7894440" cy="606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r>
              <a:rPr b="1" lang="en-US" sz="4600" spc="-1" strike="noStrike">
                <a:solidFill>
                  <a:srgbClr val="000000"/>
                </a:solidFill>
                <a:latin typeface="Arial"/>
                <a:ea typeface="Arial"/>
              </a:rPr>
              <a:t>Миссия проекта</a:t>
            </a:r>
            <a:endParaRPr b="0" lang="ru-RU" sz="4600" spc="-1" strike="noStrike">
              <a:latin typeface="Arial"/>
            </a:endParaRPr>
          </a:p>
          <a:p>
            <a:endParaRPr b="0" lang="ru-RU" sz="48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Формирование свободной личности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Проект стремится формировать свободную личность, осознающую себя хозяином своей судьбы, способную нести ответственность за свои выборы.</a:t>
            </a:r>
            <a:endParaRPr b="0" lang="ru-RU" sz="24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Создание устойчивого общества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Свободный человек создает устойчивое общество, способен к социальным действиям, саморегуляции, укрепляет культурное развитие через нравственность и разумность.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77" name="Text 1"/>
          <p:cNvSpPr/>
          <p:nvPr/>
        </p:nvSpPr>
        <p:spPr>
          <a:xfrm>
            <a:off x="123840" y="9536040"/>
            <a:ext cx="1028520" cy="74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d9d9d9"/>
                </a:solidFill>
                <a:latin typeface="Arial"/>
                <a:ea typeface="Arial"/>
              </a:rPr>
              <a:t>6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78" name="" descr=""/>
          <p:cNvPicPr/>
          <p:nvPr/>
        </p:nvPicPr>
        <p:blipFill>
          <a:blip r:embed="rId3"/>
          <a:stretch/>
        </p:blipFill>
        <p:spPr>
          <a:xfrm>
            <a:off x="9180000" y="720000"/>
            <a:ext cx="7920000" cy="882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pic>
        <p:nvPicPr>
          <p:cNvPr id="80" name="Image 2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sp>
        <p:nvSpPr>
          <p:cNvPr id="81" name="Text 0"/>
          <p:cNvSpPr/>
          <p:nvPr/>
        </p:nvSpPr>
        <p:spPr>
          <a:xfrm>
            <a:off x="324720" y="2319120"/>
            <a:ext cx="7894440" cy="606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r>
              <a:rPr b="1" lang="en-US" sz="4600" spc="-1" strike="noStrike">
                <a:solidFill>
                  <a:srgbClr val="000000"/>
                </a:solidFill>
                <a:latin typeface="Arial"/>
                <a:ea typeface="Arial"/>
              </a:rPr>
              <a:t>Образовательная среда школы</a:t>
            </a:r>
            <a:endParaRPr b="0" lang="ru-RU" sz="4600" spc="-1" strike="noStrike">
              <a:latin typeface="Arial"/>
            </a:endParaRPr>
          </a:p>
          <a:p>
            <a:endParaRPr b="0" lang="ru-RU" sz="48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Пространственно-семантический компонент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Символическое пространство включает гимн школы и оформление в собственной стилистике. Создает уникальную атмосферу образовательного процесса.</a:t>
            </a:r>
            <a:endParaRPr b="0" lang="ru-RU" sz="24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Содержательно-методический компонент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Концепции обучения сфокусированы на смыслообразовании, использованы различные образовательные программы и методики согласно типу педагогического процесса.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82" name="Text 1"/>
          <p:cNvSpPr/>
          <p:nvPr/>
        </p:nvSpPr>
        <p:spPr>
          <a:xfrm>
            <a:off x="123840" y="9536040"/>
            <a:ext cx="1028520" cy="74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d9d9d9"/>
                </a:solidFill>
                <a:latin typeface="Arial"/>
                <a:ea typeface="Arial"/>
              </a:rPr>
              <a:t>7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83" name="" descr=""/>
          <p:cNvPicPr/>
          <p:nvPr/>
        </p:nvPicPr>
        <p:blipFill>
          <a:blip r:embed="rId3"/>
          <a:stretch/>
        </p:blipFill>
        <p:spPr>
          <a:xfrm>
            <a:off x="9000000" y="900000"/>
            <a:ext cx="9000000" cy="84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pic>
        <p:nvPicPr>
          <p:cNvPr id="85" name="Image 2" descr="preencoded.png"/>
          <p:cNvPicPr/>
          <p:nvPr/>
        </p:nvPicPr>
        <p:blipFill>
          <a:blip r:embed="rId2"/>
          <a:stretch/>
        </p:blipFill>
        <p:spPr>
          <a:xfrm>
            <a:off x="-180000" y="153360"/>
            <a:ext cx="18287640" cy="10286640"/>
          </a:xfrm>
          <a:prstGeom prst="rect">
            <a:avLst/>
          </a:prstGeom>
          <a:ln w="0">
            <a:noFill/>
          </a:ln>
        </p:spPr>
      </p:pic>
      <p:sp>
        <p:nvSpPr>
          <p:cNvPr id="86" name="Text 0"/>
          <p:cNvSpPr/>
          <p:nvPr/>
        </p:nvSpPr>
        <p:spPr>
          <a:xfrm>
            <a:off x="324720" y="2319120"/>
            <a:ext cx="7894440" cy="606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r>
              <a:rPr b="1" lang="en-US" sz="4600" spc="-1" strike="noStrike">
                <a:solidFill>
                  <a:srgbClr val="000000"/>
                </a:solidFill>
                <a:latin typeface="Arial"/>
                <a:ea typeface="Arial"/>
              </a:rPr>
              <a:t>Коммуникационная среда НеШколы</a:t>
            </a:r>
            <a:endParaRPr b="0" lang="ru-RU" sz="4600" spc="-1" strike="noStrike">
              <a:latin typeface="Arial"/>
            </a:endParaRPr>
          </a:p>
          <a:p>
            <a:endParaRPr b="0" lang="ru-RU" sz="48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Особенности субъектов образовательной среды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Нормотипичные дети, дети с ОВЗ с сохранным интеллектом.</a:t>
            </a:r>
            <a:endParaRPr b="0" lang="ru-RU" sz="24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Требования к педагогам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Педагог должен любить детей, быть грамотным, открытым к новым технологиям, стремиться к личностному росту и уметь заинтересовать предметом.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87" name="Text 1"/>
          <p:cNvSpPr/>
          <p:nvPr/>
        </p:nvSpPr>
        <p:spPr>
          <a:xfrm>
            <a:off x="123840" y="9536040"/>
            <a:ext cx="1028520" cy="74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d9d9d9"/>
                </a:solidFill>
                <a:latin typeface="Arial"/>
                <a:ea typeface="Arial"/>
              </a:rPr>
              <a:t>8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88" name="" descr=""/>
          <p:cNvPicPr/>
          <p:nvPr/>
        </p:nvPicPr>
        <p:blipFill>
          <a:blip r:embed="rId3"/>
          <a:stretch/>
        </p:blipFill>
        <p:spPr>
          <a:xfrm>
            <a:off x="2340000" y="1620000"/>
            <a:ext cx="6120000" cy="4334040"/>
          </a:xfrm>
          <a:prstGeom prst="rect">
            <a:avLst/>
          </a:prstGeom>
          <a:ln w="0">
            <a:noFill/>
          </a:ln>
        </p:spPr>
      </p:pic>
      <p:pic>
        <p:nvPicPr>
          <p:cNvPr id="89" name="" descr=""/>
          <p:cNvPicPr/>
          <p:nvPr/>
        </p:nvPicPr>
        <p:blipFill>
          <a:blip r:embed="rId4"/>
          <a:stretch/>
        </p:blipFill>
        <p:spPr>
          <a:xfrm>
            <a:off x="9000000" y="540000"/>
            <a:ext cx="8460000" cy="9746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pic>
        <p:nvPicPr>
          <p:cNvPr id="91" name="Image 2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sp>
        <p:nvSpPr>
          <p:cNvPr id="92" name="Text 0"/>
          <p:cNvSpPr/>
          <p:nvPr/>
        </p:nvSpPr>
        <p:spPr>
          <a:xfrm>
            <a:off x="324720" y="2319120"/>
            <a:ext cx="7894440" cy="606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r>
              <a:rPr b="1" lang="en-US" sz="4600" spc="-1" strike="noStrike">
                <a:solidFill>
                  <a:srgbClr val="000000"/>
                </a:solidFill>
                <a:latin typeface="Arial"/>
                <a:ea typeface="Arial"/>
              </a:rPr>
              <a:t>Идейная и содержательная среда</a:t>
            </a:r>
            <a:endParaRPr b="0" lang="ru-RU" sz="4600" spc="-1" strike="noStrike">
              <a:latin typeface="Arial"/>
            </a:endParaRPr>
          </a:p>
          <a:p>
            <a:endParaRPr b="0" lang="ru-RU" sz="48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Методический компонент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Преобладает вариативность учебных программ, свобода выбора маршрута обучения, использование различных методических средств и учет способов восприятия информации.</a:t>
            </a:r>
            <a:endParaRPr b="0" lang="ru-RU" sz="24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Коммуникативный компонент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Личностное взаимодействие характеризуется позитивным настроем, активным участием всех субъектов в образовательном процессе, проводятся регулярные встречи с родителями.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93" name="Text 1"/>
          <p:cNvSpPr/>
          <p:nvPr/>
        </p:nvSpPr>
        <p:spPr>
          <a:xfrm>
            <a:off x="123840" y="9536040"/>
            <a:ext cx="1028520" cy="74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d9d9d9"/>
                </a:solidFill>
                <a:latin typeface="Arial"/>
                <a:ea typeface="Arial"/>
              </a:rPr>
              <a:t>9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94" name="" descr=""/>
          <p:cNvPicPr/>
          <p:nvPr/>
        </p:nvPicPr>
        <p:blipFill>
          <a:blip r:embed="rId3"/>
          <a:stretch/>
        </p:blipFill>
        <p:spPr>
          <a:xfrm>
            <a:off x="9000000" y="157320"/>
            <a:ext cx="5070240" cy="3802680"/>
          </a:xfrm>
          <a:prstGeom prst="rect">
            <a:avLst/>
          </a:prstGeom>
          <a:ln w="0">
            <a:noFill/>
          </a:ln>
        </p:spPr>
      </p:pic>
      <p:pic>
        <p:nvPicPr>
          <p:cNvPr id="95" name="" descr=""/>
          <p:cNvPicPr/>
          <p:nvPr/>
        </p:nvPicPr>
        <p:blipFill>
          <a:blip r:embed="rId4"/>
          <a:stretch/>
        </p:blipFill>
        <p:spPr>
          <a:xfrm>
            <a:off x="10260000" y="3420000"/>
            <a:ext cx="4799880" cy="3600000"/>
          </a:xfrm>
          <a:prstGeom prst="rect">
            <a:avLst/>
          </a:prstGeom>
          <a:ln w="0">
            <a:noFill/>
          </a:ln>
        </p:spPr>
      </p:pic>
      <p:pic>
        <p:nvPicPr>
          <p:cNvPr id="96" name="" descr=""/>
          <p:cNvPicPr/>
          <p:nvPr/>
        </p:nvPicPr>
        <p:blipFill>
          <a:blip r:embed="rId5"/>
          <a:stretch/>
        </p:blipFill>
        <p:spPr>
          <a:xfrm>
            <a:off x="9119880" y="6867000"/>
            <a:ext cx="4560120" cy="3420000"/>
          </a:xfrm>
          <a:prstGeom prst="rect">
            <a:avLst/>
          </a:prstGeom>
          <a:ln w="0">
            <a:noFill/>
          </a:ln>
        </p:spPr>
      </p:pic>
      <p:pic>
        <p:nvPicPr>
          <p:cNvPr id="97" name="" descr=""/>
          <p:cNvPicPr/>
          <p:nvPr/>
        </p:nvPicPr>
        <p:blipFill>
          <a:blip r:embed="rId6"/>
          <a:stretch/>
        </p:blipFill>
        <p:spPr>
          <a:xfrm>
            <a:off x="13529880" y="900000"/>
            <a:ext cx="4470120" cy="3352680"/>
          </a:xfrm>
          <a:prstGeom prst="rect">
            <a:avLst/>
          </a:prstGeom>
          <a:ln w="0">
            <a:noFill/>
          </a:ln>
        </p:spPr>
      </p:pic>
      <p:pic>
        <p:nvPicPr>
          <p:cNvPr id="98" name="" descr=""/>
          <p:cNvPicPr/>
          <p:nvPr/>
        </p:nvPicPr>
        <p:blipFill>
          <a:blip r:embed="rId7"/>
          <a:stretch/>
        </p:blipFill>
        <p:spPr>
          <a:xfrm>
            <a:off x="13379760" y="6480000"/>
            <a:ext cx="4080240" cy="30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pic>
        <p:nvPicPr>
          <p:cNvPr id="100" name="Image 2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sp>
        <p:nvSpPr>
          <p:cNvPr id="101" name="Text 0"/>
          <p:cNvSpPr/>
          <p:nvPr/>
        </p:nvSpPr>
        <p:spPr>
          <a:xfrm>
            <a:off x="324720" y="2319120"/>
            <a:ext cx="7894440" cy="606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r>
              <a:rPr b="1" lang="en-US" sz="4600" spc="-1" strike="noStrike">
                <a:solidFill>
                  <a:srgbClr val="000000"/>
                </a:solidFill>
                <a:latin typeface="Arial"/>
                <a:ea typeface="Arial"/>
              </a:rPr>
              <a:t>Учебная и воспитательная программы</a:t>
            </a:r>
            <a:endParaRPr b="0" lang="ru-RU" sz="4600" spc="-1" strike="noStrike">
              <a:latin typeface="Arial"/>
            </a:endParaRPr>
          </a:p>
          <a:p>
            <a:endParaRPr b="0" lang="ru-RU" sz="48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Учебная программа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Обеспечение планируемых результатов на основе ФГОС. Разработаны учебные программы по русскому языку, литературе, истории и биологии с учетом таксономии Блума.</a:t>
            </a:r>
            <a:endParaRPr b="0" lang="ru-RU" sz="24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Программа воспитания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Воспитательные цели опираются на национальный идеал - высоконравственного, творческого гражданина. Программа поставлена на развитие личности в обществе.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02" name="Text 1"/>
          <p:cNvSpPr/>
          <p:nvPr/>
        </p:nvSpPr>
        <p:spPr>
          <a:xfrm>
            <a:off x="123840" y="9536040"/>
            <a:ext cx="1028520" cy="74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d9d9d9"/>
                </a:solidFill>
                <a:latin typeface="Arial"/>
                <a:ea typeface="Arial"/>
              </a:rPr>
              <a:t>10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03" name="" descr=""/>
          <p:cNvPicPr/>
          <p:nvPr/>
        </p:nvPicPr>
        <p:blipFill>
          <a:blip r:embed="rId3"/>
          <a:stretch/>
        </p:blipFill>
        <p:spPr>
          <a:xfrm>
            <a:off x="8551440" y="1260000"/>
            <a:ext cx="8908560" cy="75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pic>
        <p:nvPicPr>
          <p:cNvPr id="105" name="Image 2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sp>
        <p:nvSpPr>
          <p:cNvPr id="106" name="Text 0"/>
          <p:cNvSpPr/>
          <p:nvPr/>
        </p:nvSpPr>
        <p:spPr>
          <a:xfrm>
            <a:off x="324720" y="2319120"/>
            <a:ext cx="7894440" cy="606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r>
              <a:rPr b="1" lang="en-US" sz="4600" spc="-1" strike="noStrike">
                <a:solidFill>
                  <a:srgbClr val="000000"/>
                </a:solidFill>
                <a:latin typeface="Arial"/>
                <a:ea typeface="Arial"/>
              </a:rPr>
              <a:t>Организационный план действий</a:t>
            </a:r>
            <a:endParaRPr b="0" lang="ru-RU" sz="4600" spc="-1" strike="noStrike">
              <a:latin typeface="Arial"/>
            </a:endParaRPr>
          </a:p>
          <a:p>
            <a:endParaRPr b="0" lang="ru-RU" sz="48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На учебный год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Составляется ежегодный план мероприятий и событий, которые способствуют развитию субъектно-ориентированного процесса воспитания учащихся.</a:t>
            </a:r>
            <a:endParaRPr b="0" lang="ru-RU" sz="24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Традиционные мероприятия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Включены День знаний, День самоуправления, экономические и творческие игры, праздники и интегрированные учебные недели.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07" name="Text 1"/>
          <p:cNvSpPr/>
          <p:nvPr/>
        </p:nvSpPr>
        <p:spPr>
          <a:xfrm>
            <a:off x="123840" y="9536040"/>
            <a:ext cx="1028520" cy="74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d9d9d9"/>
                </a:solidFill>
                <a:latin typeface="Arial"/>
                <a:ea typeface="Arial"/>
              </a:rPr>
              <a:t>11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08" name="" descr=""/>
          <p:cNvPicPr/>
          <p:nvPr/>
        </p:nvPicPr>
        <p:blipFill>
          <a:blip r:embed="rId3"/>
          <a:stretch/>
        </p:blipFill>
        <p:spPr>
          <a:xfrm>
            <a:off x="9000000" y="2909520"/>
            <a:ext cx="8640000" cy="6480000"/>
          </a:xfrm>
          <a:prstGeom prst="rect">
            <a:avLst/>
          </a:prstGeom>
          <a:ln w="0">
            <a:noFill/>
          </a:ln>
        </p:spPr>
      </p:pic>
      <p:pic>
        <p:nvPicPr>
          <p:cNvPr id="109" name="" descr=""/>
          <p:cNvPicPr/>
          <p:nvPr/>
        </p:nvPicPr>
        <p:blipFill>
          <a:blip r:embed="rId4"/>
          <a:stretch/>
        </p:blipFill>
        <p:spPr>
          <a:xfrm>
            <a:off x="15300000" y="0"/>
            <a:ext cx="2909520" cy="2909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pic>
        <p:nvPicPr>
          <p:cNvPr id="111" name="Image 2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sp>
        <p:nvSpPr>
          <p:cNvPr id="112" name="Text 0"/>
          <p:cNvSpPr/>
          <p:nvPr/>
        </p:nvSpPr>
        <p:spPr>
          <a:xfrm>
            <a:off x="324720" y="2319120"/>
            <a:ext cx="7894440" cy="606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r>
              <a:rPr b="1" lang="en-US" sz="4600" spc="-1" strike="noStrike">
                <a:solidFill>
                  <a:srgbClr val="000000"/>
                </a:solidFill>
                <a:latin typeface="Arial"/>
                <a:ea typeface="Arial"/>
              </a:rPr>
              <a:t>Индивидуализация обучения</a:t>
            </a:r>
            <a:endParaRPr b="0" lang="ru-RU" sz="4600" spc="-1" strike="noStrike">
              <a:latin typeface="Arial"/>
            </a:endParaRPr>
          </a:p>
          <a:p>
            <a:endParaRPr b="0" lang="ru-RU" sz="48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Роль тьюторской службы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Тьюторская служба помогает в индивидуализации обучения. Консультации и сопровождение учёбы осуществляются по запросу родителей.</a:t>
            </a:r>
            <a:endParaRPr b="0" lang="ru-RU" sz="2400" spc="-1" strike="noStrike">
              <a:latin typeface="Arial"/>
            </a:endParaRPr>
          </a:p>
          <a:p>
            <a:endParaRPr b="0" lang="ru-RU" sz="3000" spc="-1" strike="noStrike">
              <a:latin typeface="Arial"/>
            </a:endParaRPr>
          </a:p>
          <a:p>
            <a:r>
              <a:rPr b="1" lang="en-US" sz="3000" spc="-1" strike="noStrike">
                <a:solidFill>
                  <a:srgbClr val="000000"/>
                </a:solidFill>
                <a:latin typeface="Arial"/>
                <a:ea typeface="Arial"/>
              </a:rPr>
              <a:t>Процесс индивидуализации</a:t>
            </a:r>
            <a:endParaRPr b="0" lang="ru-RU" sz="3000" spc="-1" strike="noStrike">
              <a:latin typeface="Arial"/>
            </a:endParaRPr>
          </a:p>
          <a:p>
            <a:endParaRPr b="0" lang="ru-RU" sz="1200" spc="-1" strike="noStrike">
              <a:latin typeface="Arial"/>
            </a:endParaRPr>
          </a:p>
          <a:p>
            <a:endParaRPr b="0" lang="ru-RU" sz="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Индивидуализация проводится этапами, школа разрабатывают уникальные образовательные маршруты, формируем единую систему оценивания, модель индивидуализации и тьюторского сопровождения.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При поддержке ЯГПУ имени К.Д. Ушинского.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Профессор Л.В. Байбородова – проектирование ИОД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Профессор В.В. Юдин – проектирование пед.систем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13" name="Text 1"/>
          <p:cNvSpPr/>
          <p:nvPr/>
        </p:nvSpPr>
        <p:spPr>
          <a:xfrm>
            <a:off x="123840" y="9536040"/>
            <a:ext cx="1028520" cy="74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d9d9d9"/>
                </a:solidFill>
                <a:latin typeface="Arial"/>
                <a:ea typeface="Arial"/>
              </a:rPr>
              <a:t>12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14" name="" descr=""/>
          <p:cNvPicPr/>
          <p:nvPr/>
        </p:nvPicPr>
        <p:blipFill>
          <a:blip r:embed="rId3"/>
          <a:stretch/>
        </p:blipFill>
        <p:spPr>
          <a:xfrm>
            <a:off x="9000000" y="1097280"/>
            <a:ext cx="8640000" cy="7902720"/>
          </a:xfrm>
          <a:prstGeom prst="rect">
            <a:avLst/>
          </a:prstGeom>
          <a:ln w="0">
            <a:noFill/>
          </a:ln>
        </p:spPr>
      </p:pic>
      <p:pic>
        <p:nvPicPr>
          <p:cNvPr id="115" name="" descr=""/>
          <p:cNvPicPr/>
          <p:nvPr/>
        </p:nvPicPr>
        <p:blipFill>
          <a:blip r:embed="rId4"/>
          <a:stretch/>
        </p:blipFill>
        <p:spPr>
          <a:xfrm>
            <a:off x="9000000" y="1097280"/>
            <a:ext cx="8640000" cy="7902720"/>
          </a:xfrm>
          <a:prstGeom prst="rect">
            <a:avLst/>
          </a:prstGeom>
          <a:ln w="0">
            <a:noFill/>
          </a:ln>
        </p:spPr>
      </p:pic>
      <p:pic>
        <p:nvPicPr>
          <p:cNvPr id="116" name="" descr=""/>
          <p:cNvPicPr/>
          <p:nvPr/>
        </p:nvPicPr>
        <p:blipFill>
          <a:blip r:embed="rId5"/>
          <a:stretch/>
        </p:blipFill>
        <p:spPr>
          <a:xfrm>
            <a:off x="15300000" y="0"/>
            <a:ext cx="2909520" cy="2909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pic>
        <p:nvPicPr>
          <p:cNvPr id="118" name="Image 1" descr="preencoded.png"/>
          <p:cNvPicPr/>
          <p:nvPr/>
        </p:nvPicPr>
        <p:blipFill>
          <a:blip r:embed="rId2"/>
          <a:stretch/>
        </p:blipFill>
        <p:spPr>
          <a:xfrm>
            <a:off x="1047960" y="2915280"/>
            <a:ext cx="706680" cy="807840"/>
          </a:xfrm>
          <a:prstGeom prst="rect">
            <a:avLst/>
          </a:prstGeom>
          <a:ln w="0">
            <a:noFill/>
          </a:ln>
        </p:spPr>
      </p:pic>
      <p:pic>
        <p:nvPicPr>
          <p:cNvPr id="119" name="Image 2" descr="preencoded.png"/>
          <p:cNvPicPr/>
          <p:nvPr/>
        </p:nvPicPr>
        <p:blipFill>
          <a:blip r:embed="rId3"/>
          <a:stretch/>
        </p:blipFill>
        <p:spPr>
          <a:xfrm>
            <a:off x="9711000" y="2985120"/>
            <a:ext cx="834840" cy="667800"/>
          </a:xfrm>
          <a:prstGeom prst="rect">
            <a:avLst/>
          </a:prstGeom>
          <a:ln w="0">
            <a:noFill/>
          </a:ln>
        </p:spPr>
      </p:pic>
      <p:pic>
        <p:nvPicPr>
          <p:cNvPr id="120" name="Image 3" descr="preencoded.png"/>
          <p:cNvPicPr/>
          <p:nvPr/>
        </p:nvPicPr>
        <p:blipFill>
          <a:blip r:embed="rId4"/>
          <a:stretch/>
        </p:blipFill>
        <p:spPr>
          <a:xfrm>
            <a:off x="983880" y="6708240"/>
            <a:ext cx="834840" cy="667800"/>
          </a:xfrm>
          <a:prstGeom prst="rect">
            <a:avLst/>
          </a:prstGeom>
          <a:ln w="0">
            <a:noFill/>
          </a:ln>
        </p:spPr>
      </p:pic>
      <p:pic>
        <p:nvPicPr>
          <p:cNvPr id="121" name="Image 4" descr="preencoded.png"/>
          <p:cNvPicPr/>
          <p:nvPr/>
        </p:nvPicPr>
        <p:blipFill>
          <a:blip r:embed="rId5"/>
          <a:stretch/>
        </p:blipFill>
        <p:spPr>
          <a:xfrm>
            <a:off x="9825480" y="6638400"/>
            <a:ext cx="605880" cy="807840"/>
          </a:xfrm>
          <a:prstGeom prst="rect">
            <a:avLst/>
          </a:prstGeom>
          <a:ln w="0">
            <a:noFill/>
          </a:ln>
        </p:spPr>
      </p:pic>
      <p:sp>
        <p:nvSpPr>
          <p:cNvPr id="122" name="Text 0"/>
          <p:cNvSpPr/>
          <p:nvPr/>
        </p:nvSpPr>
        <p:spPr>
          <a:xfrm>
            <a:off x="832680" y="376200"/>
            <a:ext cx="16622280" cy="69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500" spc="-1" strike="noStrike">
                <a:solidFill>
                  <a:srgbClr val="000000"/>
                </a:solidFill>
                <a:latin typeface="Arial"/>
                <a:ea typeface="Arial"/>
              </a:rPr>
              <a:t>Процесс обучения в НеШколе</a:t>
            </a:r>
            <a:endParaRPr b="0" lang="ru-RU" sz="4500" spc="-1" strike="noStrike">
              <a:latin typeface="Arial"/>
            </a:endParaRPr>
          </a:p>
        </p:txBody>
      </p:sp>
      <p:sp>
        <p:nvSpPr>
          <p:cNvPr id="123" name="Text 1"/>
          <p:cNvSpPr/>
          <p:nvPr/>
        </p:nvSpPr>
        <p:spPr>
          <a:xfrm>
            <a:off x="1056960" y="3993120"/>
            <a:ext cx="7671240" cy="38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500" spc="-1" strike="noStrike">
                <a:solidFill>
                  <a:srgbClr val="000000"/>
                </a:solidFill>
                <a:latin typeface="Arial"/>
                <a:ea typeface="Arial"/>
              </a:rPr>
              <a:t>Учебные программы ориентированы на личностные и профессиональные потребности учащихся с использованием уровневости согласно таксономии Блума.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124" name="Text 2"/>
          <p:cNvSpPr/>
          <p:nvPr/>
        </p:nvSpPr>
        <p:spPr>
          <a:xfrm>
            <a:off x="9794160" y="3993120"/>
            <a:ext cx="7671240" cy="38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500" spc="-1" strike="noStrike">
                <a:solidFill>
                  <a:srgbClr val="000000"/>
                </a:solidFill>
                <a:latin typeface="Arial"/>
                <a:ea typeface="Arial"/>
              </a:rPr>
              <a:t>Тьюторская служба активно поддерживает учеников в разработке и реализации индивидуальных образовательных маршрутов.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125" name="Text 3"/>
          <p:cNvSpPr/>
          <p:nvPr/>
        </p:nvSpPr>
        <p:spPr>
          <a:xfrm>
            <a:off x="9794160" y="7758720"/>
            <a:ext cx="7671240" cy="38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500" spc="-1" strike="noStrike">
                <a:solidFill>
                  <a:srgbClr val="000000"/>
                </a:solidFill>
                <a:latin typeface="Arial"/>
                <a:ea typeface="Arial"/>
              </a:rPr>
              <a:t>Процесс обучения предполагает осознанный выбор направлений и предметов, формирование профессиональных навыков у учащихся.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126" name="Text 4"/>
          <p:cNvSpPr/>
          <p:nvPr/>
        </p:nvSpPr>
        <p:spPr>
          <a:xfrm>
            <a:off x="1056960" y="7758720"/>
            <a:ext cx="7671240" cy="38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500" spc="-1" strike="noStrike">
                <a:solidFill>
                  <a:srgbClr val="000000"/>
                </a:solidFill>
                <a:latin typeface="Arial"/>
                <a:ea typeface="Arial"/>
              </a:rPr>
              <a:t>Каждый педагог может варьировать учебные программы, используя свои авторские разработки и методические средства.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127" name="Text 5"/>
          <p:cNvSpPr/>
          <p:nvPr/>
        </p:nvSpPr>
        <p:spPr>
          <a:xfrm>
            <a:off x="123840" y="9536040"/>
            <a:ext cx="1028520" cy="74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d9d9d9"/>
                </a:solidFill>
                <a:latin typeface="Arial"/>
                <a:ea typeface="Arial"/>
              </a:rPr>
              <a:t>19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128" name="Text 6"/>
          <p:cNvSpPr/>
          <p:nvPr/>
        </p:nvSpPr>
        <p:spPr>
          <a:xfrm>
            <a:off x="2187000" y="2996280"/>
            <a:ext cx="7523640" cy="67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1c3354"/>
                </a:solidFill>
                <a:latin typeface="Arial"/>
                <a:ea typeface="Arial"/>
              </a:rPr>
              <a:t>Индивидуальные программы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29" name="Text 7"/>
          <p:cNvSpPr/>
          <p:nvPr/>
        </p:nvSpPr>
        <p:spPr>
          <a:xfrm>
            <a:off x="11030400" y="2980800"/>
            <a:ext cx="7248600" cy="67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1c3354"/>
                </a:solidFill>
                <a:latin typeface="Arial"/>
                <a:ea typeface="Arial"/>
              </a:rPr>
              <a:t>Тьюторское сопровождение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30" name="Text 8"/>
          <p:cNvSpPr/>
          <p:nvPr/>
        </p:nvSpPr>
        <p:spPr>
          <a:xfrm>
            <a:off x="2187000" y="6703920"/>
            <a:ext cx="7523640" cy="67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1c3354"/>
                </a:solidFill>
                <a:latin typeface="Arial"/>
                <a:ea typeface="Arial"/>
              </a:rPr>
              <a:t>Методические разработки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31" name="Text 9"/>
          <p:cNvSpPr/>
          <p:nvPr/>
        </p:nvSpPr>
        <p:spPr>
          <a:xfrm>
            <a:off x="11030400" y="6703920"/>
            <a:ext cx="7248600" cy="67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1c3354"/>
                </a:solidFill>
                <a:latin typeface="Arial"/>
                <a:ea typeface="Arial"/>
              </a:rPr>
              <a:t>Осознанный выбор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132" name="" descr=""/>
          <p:cNvPicPr/>
          <p:nvPr/>
        </p:nvPicPr>
        <p:blipFill>
          <a:blip r:embed="rId6"/>
          <a:stretch/>
        </p:blipFill>
        <p:spPr>
          <a:xfrm>
            <a:off x="15300000" y="0"/>
            <a:ext cx="2909520" cy="2909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sp>
        <p:nvSpPr>
          <p:cNvPr id="134" name="Text 0"/>
          <p:cNvSpPr/>
          <p:nvPr/>
        </p:nvSpPr>
        <p:spPr>
          <a:xfrm>
            <a:off x="1028520" y="2761200"/>
            <a:ext cx="12864960" cy="598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r>
              <a:rPr b="1" lang="en-US" sz="6000" spc="-1" strike="noStrike">
                <a:solidFill>
                  <a:srgbClr val="000000"/>
                </a:solidFill>
                <a:latin typeface="Arial"/>
                <a:ea typeface="Arial"/>
              </a:rPr>
              <a:t>Подводим итоги</a:t>
            </a:r>
            <a:endParaRPr b="0" lang="ru-RU" sz="6000" spc="-1" strike="noStrike">
              <a:latin typeface="Arial"/>
            </a:endParaRPr>
          </a:p>
          <a:p>
            <a:endParaRPr b="0" lang="ru-RU" sz="6000" spc="-1" strike="noStrike">
              <a:latin typeface="Arial"/>
            </a:endParaRPr>
          </a:p>
          <a:p>
            <a:r>
              <a:rPr b="0" lang="en-US" sz="2500" spc="-1" strike="noStrike">
                <a:solidFill>
                  <a:srgbClr val="1c3354"/>
                </a:solidFill>
                <a:latin typeface="Arial"/>
                <a:ea typeface="Arial"/>
              </a:rPr>
              <a:t>НеШкола делает шаги к индивидуализации, внедряя тьюторскую службу. Система образования направлена на развитие свободной личности и коллективной устойчивости.</a:t>
            </a:r>
            <a:endParaRPr b="0" lang="ru-RU" sz="2500" spc="-1" strike="noStrike">
              <a:latin typeface="Arial"/>
            </a:endParaRPr>
          </a:p>
          <a:p>
            <a:endParaRPr b="0" lang="ru-RU" sz="6000" spc="-1" strike="noStrike">
              <a:latin typeface="Arial"/>
            </a:endParaRPr>
          </a:p>
          <a:p>
            <a:endParaRPr b="0" lang="ru-RU" sz="6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6000" spc="-1" strike="noStrike">
              <a:latin typeface="Arial"/>
            </a:endParaRPr>
          </a:p>
        </p:txBody>
      </p:sp>
      <p:sp>
        <p:nvSpPr>
          <p:cNvPr id="135" name="Text 1"/>
          <p:cNvSpPr/>
          <p:nvPr/>
        </p:nvSpPr>
        <p:spPr>
          <a:xfrm>
            <a:off x="15991200" y="0"/>
            <a:ext cx="2999520" cy="39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ffffff"/>
                </a:solidFill>
                <a:latin typeface="Arial"/>
                <a:ea typeface="Arial"/>
              </a:rPr>
              <a:t>conclusion</a:t>
            </a:r>
            <a:endParaRPr b="0" lang="ru-RU" sz="1400" spc="-1" strike="noStrike">
              <a:latin typeface="Arial"/>
            </a:endParaRPr>
          </a:p>
        </p:txBody>
      </p:sp>
      <p:pic>
        <p:nvPicPr>
          <p:cNvPr id="136" name="" descr=""/>
          <p:cNvPicPr/>
          <p:nvPr/>
        </p:nvPicPr>
        <p:blipFill>
          <a:blip r:embed="rId2"/>
          <a:stretch/>
        </p:blipFill>
        <p:spPr>
          <a:xfrm>
            <a:off x="13640040" y="0"/>
            <a:ext cx="4647600" cy="6187680"/>
          </a:xfrm>
          <a:prstGeom prst="rect">
            <a:avLst/>
          </a:prstGeom>
          <a:ln w="0">
            <a:noFill/>
          </a:ln>
        </p:spPr>
      </p:pic>
      <p:pic>
        <p:nvPicPr>
          <p:cNvPr id="137" name="" descr=""/>
          <p:cNvPicPr/>
          <p:nvPr/>
        </p:nvPicPr>
        <p:blipFill>
          <a:blip r:embed="rId3"/>
          <a:stretch/>
        </p:blipFill>
        <p:spPr>
          <a:xfrm>
            <a:off x="7589160" y="5855760"/>
            <a:ext cx="5403600" cy="4044240"/>
          </a:xfrm>
          <a:prstGeom prst="rect">
            <a:avLst/>
          </a:prstGeom>
          <a:ln w="0">
            <a:noFill/>
          </a:ln>
        </p:spPr>
      </p:pic>
      <p:pic>
        <p:nvPicPr>
          <p:cNvPr id="138" name="" descr=""/>
          <p:cNvPicPr/>
          <p:nvPr/>
        </p:nvPicPr>
        <p:blipFill>
          <a:blip r:embed="rId4"/>
          <a:stretch/>
        </p:blipFill>
        <p:spPr>
          <a:xfrm>
            <a:off x="12992760" y="5162400"/>
            <a:ext cx="6447240" cy="4917600"/>
          </a:xfrm>
          <a:prstGeom prst="rect">
            <a:avLst/>
          </a:prstGeom>
          <a:ln w="0">
            <a:noFill/>
          </a:ln>
        </p:spPr>
      </p:pic>
      <p:pic>
        <p:nvPicPr>
          <p:cNvPr id="139" name="" descr=""/>
          <p:cNvPicPr/>
          <p:nvPr/>
        </p:nvPicPr>
        <p:blipFill>
          <a:blip r:embed="rId5"/>
          <a:stretch/>
        </p:blipFill>
        <p:spPr>
          <a:xfrm>
            <a:off x="150480" y="0"/>
            <a:ext cx="2909520" cy="2909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Image 5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8287640" cy="10286640"/>
          </a:xfrm>
          <a:prstGeom prst="rect">
            <a:avLst/>
          </a:prstGeom>
          <a:ln w="0">
            <a:noFill/>
          </a:ln>
        </p:spPr>
      </p:pic>
      <p:sp>
        <p:nvSpPr>
          <p:cNvPr id="141" name="Text 10"/>
          <p:cNvSpPr/>
          <p:nvPr/>
        </p:nvSpPr>
        <p:spPr>
          <a:xfrm>
            <a:off x="1028520" y="2761200"/>
            <a:ext cx="12864960" cy="598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r>
              <a:rPr b="1" lang="en-US" sz="6000" spc="-1" strike="noStrike">
                <a:solidFill>
                  <a:srgbClr val="000000"/>
                </a:solidFill>
                <a:latin typeface="Arial"/>
                <a:ea typeface="Arial"/>
              </a:rPr>
              <a:t>Выбираем класс</a:t>
            </a:r>
            <a:endParaRPr b="0" lang="ru-RU" sz="6000" spc="-1" strike="noStrike">
              <a:latin typeface="Arial"/>
            </a:endParaRPr>
          </a:p>
          <a:p>
            <a:endParaRPr b="0" lang="ru-RU" sz="6000" spc="-1" strike="noStrike">
              <a:latin typeface="Arial"/>
            </a:endParaRPr>
          </a:p>
          <a:p>
            <a:r>
              <a:rPr b="0" lang="en-US" sz="2500" spc="-1" strike="noStrike">
                <a:solidFill>
                  <a:srgbClr val="1c3354"/>
                </a:solidFill>
                <a:latin typeface="Arial"/>
                <a:ea typeface="Arial"/>
              </a:rPr>
              <a:t>География – </a:t>
            </a:r>
            <a:r>
              <a:rPr b="1" lang="en-US" sz="2500" spc="-1" strike="noStrike">
                <a:solidFill>
                  <a:srgbClr val="1c3354"/>
                </a:solidFill>
                <a:latin typeface="Arial"/>
                <a:ea typeface="Arial"/>
              </a:rPr>
              <a:t>ТРКМ</a:t>
            </a:r>
            <a:r>
              <a:rPr b="0" lang="en-US" sz="2500" spc="-1" strike="noStrike">
                <a:solidFill>
                  <a:srgbClr val="1c3354"/>
                </a:solidFill>
                <a:latin typeface="Arial"/>
                <a:ea typeface="Arial"/>
              </a:rPr>
              <a:t> Рябинина Елена Владимировна</a:t>
            </a:r>
            <a:endParaRPr b="0" lang="ru-RU" sz="2500" spc="-1" strike="noStrike">
              <a:latin typeface="Arial"/>
            </a:endParaRPr>
          </a:p>
          <a:p>
            <a:r>
              <a:rPr b="0" lang="en-US" sz="2500" spc="-1" strike="noStrike">
                <a:solidFill>
                  <a:srgbClr val="1c3354"/>
                </a:solidFill>
                <a:latin typeface="Arial"/>
                <a:ea typeface="Arial"/>
              </a:rPr>
              <a:t>Биология – </a:t>
            </a:r>
            <a:r>
              <a:rPr b="1" lang="en-US" sz="2500" spc="-1" strike="noStrike">
                <a:solidFill>
                  <a:srgbClr val="1c3354"/>
                </a:solidFill>
                <a:latin typeface="Arial"/>
                <a:ea typeface="Arial"/>
              </a:rPr>
              <a:t>Деятельностный подход </a:t>
            </a:r>
            <a:r>
              <a:rPr b="0" lang="en-US" sz="2500" spc="-1" strike="noStrike">
                <a:solidFill>
                  <a:srgbClr val="1c3354"/>
                </a:solidFill>
                <a:latin typeface="Arial"/>
                <a:ea typeface="Arial"/>
              </a:rPr>
              <a:t>Оленюк </a:t>
            </a:r>
            <a:r>
              <a:rPr b="0" lang="en-US" sz="2500" spc="-1" strike="noStrike">
                <a:solidFill>
                  <a:srgbClr val="1c3354"/>
                </a:solidFill>
                <a:latin typeface="Arial"/>
                <a:ea typeface="Arial"/>
              </a:rPr>
              <a:t>Ирина Алексеевна</a:t>
            </a:r>
            <a:endParaRPr b="0" lang="ru-RU" sz="2500" spc="-1" strike="noStrike">
              <a:latin typeface="Arial"/>
            </a:endParaRPr>
          </a:p>
          <a:p>
            <a:r>
              <a:rPr b="0" lang="en-US" sz="2500" spc="-1" strike="noStrike">
                <a:solidFill>
                  <a:srgbClr val="1c3354"/>
                </a:solidFill>
                <a:latin typeface="Arial"/>
                <a:ea typeface="Arial"/>
              </a:rPr>
              <a:t>Русский язык – </a:t>
            </a:r>
            <a:r>
              <a:rPr b="1" lang="en-US" sz="2500" spc="-1" strike="noStrike">
                <a:solidFill>
                  <a:srgbClr val="1c3354"/>
                </a:solidFill>
                <a:latin typeface="Arial"/>
                <a:ea typeface="Arial"/>
              </a:rPr>
              <a:t>игровое обучение</a:t>
            </a:r>
            <a:r>
              <a:rPr b="0" lang="en-US" sz="2500" spc="-1" strike="noStrike">
                <a:solidFill>
                  <a:srgbClr val="1c3354"/>
                </a:solidFill>
                <a:latin typeface="Arial"/>
                <a:ea typeface="Arial"/>
              </a:rPr>
              <a:t> Жданович </a:t>
            </a:r>
            <a:r>
              <a:rPr b="0" lang="en-US" sz="2500" spc="-1" strike="noStrike">
                <a:solidFill>
                  <a:srgbClr val="1c3354"/>
                </a:solidFill>
                <a:latin typeface="Arial"/>
                <a:ea typeface="Arial"/>
              </a:rPr>
              <a:t>Анастасия Дмитриевна</a:t>
            </a:r>
            <a:endParaRPr b="0" lang="ru-RU" sz="2500" spc="-1" strike="noStrike">
              <a:latin typeface="Arial"/>
            </a:endParaRPr>
          </a:p>
          <a:p>
            <a:r>
              <a:rPr b="0" lang="en-US" sz="2500" spc="-1" strike="noStrike">
                <a:solidFill>
                  <a:srgbClr val="1c3354"/>
                </a:solidFill>
                <a:latin typeface="Arial"/>
                <a:ea typeface="Arial"/>
              </a:rPr>
              <a:t>Литература –  Экк Ирина Адреевна </a:t>
            </a:r>
            <a:endParaRPr b="0" lang="ru-RU" sz="2500" spc="-1" strike="noStrike">
              <a:latin typeface="Arial"/>
            </a:endParaRPr>
          </a:p>
          <a:p>
            <a:r>
              <a:rPr b="0" lang="en-US" sz="2500" spc="-1" strike="noStrike">
                <a:solidFill>
                  <a:srgbClr val="1c3354"/>
                </a:solidFill>
                <a:latin typeface="Arial"/>
                <a:ea typeface="Arial"/>
              </a:rPr>
              <a:t>Мотивация детей (класс СДВГ)– Анастасия </a:t>
            </a:r>
            <a:r>
              <a:rPr b="0" lang="en-US" sz="2500" spc="-1" strike="noStrike">
                <a:solidFill>
                  <a:srgbClr val="1c3354"/>
                </a:solidFill>
                <a:latin typeface="Arial"/>
                <a:ea typeface="Arial"/>
              </a:rPr>
              <a:t>Вячеславовна </a:t>
            </a:r>
            <a:endParaRPr b="0" lang="ru-RU" sz="2500" spc="-1" strike="noStrike">
              <a:latin typeface="Arial"/>
            </a:endParaRPr>
          </a:p>
          <a:p>
            <a:endParaRPr b="0" lang="ru-RU" sz="6000" spc="-1" strike="noStrike">
              <a:latin typeface="Arial"/>
            </a:endParaRPr>
          </a:p>
          <a:p>
            <a:endParaRPr b="0" lang="ru-RU" sz="6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6000" spc="-1" strike="noStrike">
              <a:latin typeface="Arial"/>
            </a:endParaRPr>
          </a:p>
        </p:txBody>
      </p:sp>
      <p:sp>
        <p:nvSpPr>
          <p:cNvPr id="142" name="Text 11"/>
          <p:cNvSpPr/>
          <p:nvPr/>
        </p:nvSpPr>
        <p:spPr>
          <a:xfrm>
            <a:off x="15991200" y="0"/>
            <a:ext cx="2999520" cy="39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ffffff"/>
                </a:solidFill>
                <a:latin typeface="Arial"/>
                <a:ea typeface="Arial"/>
              </a:rPr>
              <a:t>conclusion</a:t>
            </a:r>
            <a:endParaRPr b="0" lang="ru-RU" sz="1400" spc="-1" strike="noStrike">
              <a:latin typeface="Arial"/>
            </a:endParaRPr>
          </a:p>
        </p:txBody>
      </p:sp>
      <p:pic>
        <p:nvPicPr>
          <p:cNvPr id="143" name="" descr=""/>
          <p:cNvPicPr/>
          <p:nvPr/>
        </p:nvPicPr>
        <p:blipFill>
          <a:blip r:embed="rId2"/>
          <a:stretch/>
        </p:blipFill>
        <p:spPr>
          <a:xfrm>
            <a:off x="14040000" y="180000"/>
            <a:ext cx="2909520" cy="2909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Application>LibreOffice/7.3.7.2$Linux_X86_64 LibreOffice_project/30$Build-2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2024-11-20T20:04:18Z</dcterms:created>
  <dc:creator>PptxGenJS</dc:creator>
  <dc:description/>
  <dc:language>ru-RU</dc:language>
  <cp:lastModifiedBy/>
  <dcterms:modified xsi:type="dcterms:W3CDTF">2024-11-21T00:41:34Z</dcterms:modified>
  <cp:revision>9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20</vt:i4>
  </property>
  <property fmtid="{D5CDD505-2E9C-101B-9397-08002B2CF9AE}" pid="3" name="PresentationFormat">
    <vt:lpwstr>On-screen Show (16:9)</vt:lpwstr>
  </property>
  <property fmtid="{D5CDD505-2E9C-101B-9397-08002B2CF9AE}" pid="4" name="Slides">
    <vt:i4>20</vt:i4>
  </property>
</Properties>
</file>