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3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 l="-2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929330"/>
            <a:ext cx="7715304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B1363"/>
                </a:solidFill>
              </a:rPr>
              <a:t>Республика Крым</a:t>
            </a:r>
            <a:endParaRPr lang="ru-RU" sz="3200" b="1" dirty="0">
              <a:solidFill>
                <a:srgbClr val="8B136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\AppData\Local\Temp\Rar$DIa0.041\Izobrazhenie_1.jpg"/>
          <p:cNvPicPr>
            <a:picLocks noChangeAspect="1" noChangeArrowheads="1"/>
          </p:cNvPicPr>
          <p:nvPr/>
        </p:nvPicPr>
        <p:blipFill>
          <a:blip r:embed="rId2" cstate="print"/>
          <a:srcRect l="560" t="2586" r="4339" b="1790"/>
          <a:stretch>
            <a:fillRect/>
          </a:stretch>
        </p:blipFill>
        <p:spPr bwMode="auto">
          <a:xfrm>
            <a:off x="1285852" y="1214422"/>
            <a:ext cx="6590425" cy="466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149D783-6299-487B-A674-13176BD77B1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929066"/>
            <a:ext cx="3643338" cy="2721341"/>
          </a:xfrm>
        </p:spPr>
      </p:pic>
      <p:pic>
        <p:nvPicPr>
          <p:cNvPr id="4" name="Содержимое 3" descr="izobrazheni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0702"/>
            <a:ext cx="1357290" cy="1144509"/>
          </a:xfrm>
          <a:prstGeom prst="rect">
            <a:avLst/>
          </a:prstGeom>
        </p:spPr>
      </p:pic>
      <p:pic>
        <p:nvPicPr>
          <p:cNvPr id="6" name="Рисунок 5" descr="7AB23735-9B0B-4809-870B-96C4BD26294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500042"/>
            <a:ext cx="2571767" cy="314327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10800000" flipV="1">
            <a:off x="357158" y="285728"/>
            <a:ext cx="4429156" cy="8572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8B1363"/>
                </a:solidFill>
              </a:rPr>
              <a:t>Цель проекта:</a:t>
            </a:r>
            <a:endParaRPr lang="ru-RU" sz="5400" b="1" dirty="0">
              <a:solidFill>
                <a:srgbClr val="8B136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285860"/>
            <a:ext cx="600079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Профилактика стоматологический заболеваний</a:t>
            </a:r>
            <a:r>
              <a:rPr lang="ru-RU" sz="2300" dirty="0" smtClean="0"/>
              <a:t>, пропаганда</a:t>
            </a:r>
            <a:r>
              <a:rPr lang="ru-RU" sz="2300" dirty="0" smtClean="0"/>
              <a:t>  здорового образа жизни ,повышение гигиены полости рта</a:t>
            </a:r>
            <a:r>
              <a:rPr lang="ru-RU" sz="2300" dirty="0" smtClean="0"/>
              <a:t>, снижения </a:t>
            </a:r>
            <a:r>
              <a:rPr lang="ru-RU" sz="2300" dirty="0" smtClean="0"/>
              <a:t>уровня </a:t>
            </a:r>
            <a:r>
              <a:rPr lang="ru-RU" sz="2300" dirty="0" err="1" smtClean="0"/>
              <a:t>дентофобии</a:t>
            </a:r>
            <a:r>
              <a:rPr lang="ru-RU" sz="2300" dirty="0" smtClean="0"/>
              <a:t> среди населения с особым вниманием к отдельным социальным группам (приюты, интернаты, детские дома, малоимущие семьи).</a:t>
            </a:r>
            <a:endParaRPr lang="ru-RU" sz="2300" dirty="0"/>
          </a:p>
        </p:txBody>
      </p:sp>
      <p:pic>
        <p:nvPicPr>
          <p:cNvPr id="13" name="Рисунок 12" descr="IMG_4517 (1).JPG"/>
          <p:cNvPicPr>
            <a:picLocks noChangeAspect="1"/>
          </p:cNvPicPr>
          <p:nvPr/>
        </p:nvPicPr>
        <p:blipFill>
          <a:blip r:embed="rId5" cstate="print"/>
          <a:srcRect l="23967" t="4342" r="13901" b="10494"/>
          <a:stretch>
            <a:fillRect/>
          </a:stretch>
        </p:blipFill>
        <p:spPr>
          <a:xfrm>
            <a:off x="5572132" y="3929066"/>
            <a:ext cx="3357586" cy="271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72494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8B1363"/>
                </a:solidFill>
              </a:rPr>
              <a:t>«Доставка здоровый </a:t>
            </a:r>
            <a:r>
              <a:rPr lang="ru-RU" sz="4800" b="1" dirty="0" err="1" smtClean="0">
                <a:solidFill>
                  <a:srgbClr val="8B1363"/>
                </a:solidFill>
              </a:rPr>
              <a:t>улыбок-кариеса</a:t>
            </a:r>
            <a:r>
              <a:rPr lang="ru-RU" sz="4800" b="1" dirty="0" smtClean="0">
                <a:solidFill>
                  <a:srgbClr val="8B1363"/>
                </a:solidFill>
              </a:rPr>
              <a:t> нет»</a:t>
            </a:r>
            <a:endParaRPr lang="ru-RU" sz="4800" b="1" dirty="0">
              <a:solidFill>
                <a:srgbClr val="8B136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58204" cy="4411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- это полноценная профилактическая программа стоматологического здоровья</a:t>
            </a:r>
            <a:endParaRPr lang="ru-RU" sz="2800" dirty="0"/>
          </a:p>
        </p:txBody>
      </p:sp>
      <p:pic>
        <p:nvPicPr>
          <p:cNvPr id="4" name="Рисунок 3" descr="IMG_1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714860"/>
            <a:ext cx="2786082" cy="1928850"/>
          </a:xfrm>
          <a:prstGeom prst="rect">
            <a:avLst/>
          </a:prstGeom>
        </p:spPr>
      </p:pic>
      <p:pic>
        <p:nvPicPr>
          <p:cNvPr id="7" name="Рисунок 6" descr="t2tiI5VkGIk.jpg"/>
          <p:cNvPicPr>
            <a:picLocks noChangeAspect="1"/>
          </p:cNvPicPr>
          <p:nvPr/>
        </p:nvPicPr>
        <p:blipFill>
          <a:blip r:embed="rId3" cstate="print"/>
          <a:srcRect l="5249" t="28200" r="6824" b="17121"/>
          <a:stretch>
            <a:fillRect/>
          </a:stretch>
        </p:blipFill>
        <p:spPr>
          <a:xfrm>
            <a:off x="6143636" y="4714884"/>
            <a:ext cx="2786082" cy="1945648"/>
          </a:xfrm>
          <a:prstGeom prst="rect">
            <a:avLst/>
          </a:prstGeom>
        </p:spPr>
      </p:pic>
      <p:pic>
        <p:nvPicPr>
          <p:cNvPr id="11" name="Рисунок 10" descr="bXwcqBp3IvQ.jpg"/>
          <p:cNvPicPr>
            <a:picLocks noChangeAspect="1"/>
          </p:cNvPicPr>
          <p:nvPr/>
        </p:nvPicPr>
        <p:blipFill>
          <a:blip r:embed="rId4" cstate="print"/>
          <a:srcRect l="5379" t="7699" r="10758" b="12248"/>
          <a:stretch>
            <a:fillRect/>
          </a:stretch>
        </p:blipFill>
        <p:spPr>
          <a:xfrm>
            <a:off x="3214678" y="2428868"/>
            <a:ext cx="2786082" cy="2143140"/>
          </a:xfrm>
          <a:prstGeom prst="rect">
            <a:avLst/>
          </a:prstGeom>
        </p:spPr>
      </p:pic>
      <p:pic>
        <p:nvPicPr>
          <p:cNvPr id="12" name="Рисунок 11" descr="651EE0E6-A60C-411A-A6A9-11C0000E54A6.jpeg"/>
          <p:cNvPicPr>
            <a:picLocks noChangeAspect="1"/>
          </p:cNvPicPr>
          <p:nvPr/>
        </p:nvPicPr>
        <p:blipFill>
          <a:blip r:embed="rId5" cstate="print"/>
          <a:srcRect r="9154"/>
          <a:stretch>
            <a:fillRect/>
          </a:stretch>
        </p:blipFill>
        <p:spPr>
          <a:xfrm>
            <a:off x="214282" y="2428869"/>
            <a:ext cx="2857520" cy="2143140"/>
          </a:xfrm>
          <a:prstGeom prst="rect">
            <a:avLst/>
          </a:prstGeom>
        </p:spPr>
      </p:pic>
      <p:pic>
        <p:nvPicPr>
          <p:cNvPr id="14" name="Рисунок 13" descr="711B2B3E-C4E9-4923-92F8-13AAFBDA005B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4714884"/>
            <a:ext cx="2928958" cy="1947696"/>
          </a:xfrm>
          <a:prstGeom prst="rect">
            <a:avLst/>
          </a:prstGeom>
        </p:spPr>
      </p:pic>
      <p:pic>
        <p:nvPicPr>
          <p:cNvPr id="15" name="Рисунок 14" descr="h2LOB4GYo0g.jpg"/>
          <p:cNvPicPr>
            <a:picLocks noChangeAspect="1"/>
          </p:cNvPicPr>
          <p:nvPr/>
        </p:nvPicPr>
        <p:blipFill>
          <a:blip r:embed="rId7" cstate="print"/>
          <a:srcRect r="8194"/>
          <a:stretch>
            <a:fillRect/>
          </a:stretch>
        </p:blipFill>
        <p:spPr>
          <a:xfrm>
            <a:off x="6143636" y="2428868"/>
            <a:ext cx="278608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867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B1363"/>
                </a:solidFill>
              </a:rPr>
              <a:t>Актуальность проекта:</a:t>
            </a:r>
            <a:endParaRPr lang="ru-RU" sz="5400" b="1" dirty="0">
              <a:solidFill>
                <a:srgbClr val="8B1363"/>
              </a:solidFill>
            </a:endParaRPr>
          </a:p>
        </p:txBody>
      </p:sp>
      <p:pic>
        <p:nvPicPr>
          <p:cNvPr id="4" name="Рисунок 3" descr="bgWJVDQjbD0.jpg"/>
          <p:cNvPicPr>
            <a:picLocks noChangeAspect="1"/>
          </p:cNvPicPr>
          <p:nvPr/>
        </p:nvPicPr>
        <p:blipFill>
          <a:blip r:embed="rId2" cstate="print"/>
          <a:srcRect t="16010" b="16010"/>
          <a:stretch>
            <a:fillRect/>
          </a:stretch>
        </p:blipFill>
        <p:spPr>
          <a:xfrm>
            <a:off x="214282" y="4071942"/>
            <a:ext cx="2928958" cy="2571766"/>
          </a:xfrm>
          <a:prstGeom prst="rect">
            <a:avLst/>
          </a:prstGeom>
        </p:spPr>
      </p:pic>
      <p:pic>
        <p:nvPicPr>
          <p:cNvPr id="9" name="Содержимое 8" descr="62DBCC3F-5A40-4364-B150-7E1B7C4FC9DF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57950" y="928671"/>
            <a:ext cx="2571767" cy="1785950"/>
          </a:xfrm>
        </p:spPr>
      </p:pic>
      <p:pic>
        <p:nvPicPr>
          <p:cNvPr id="10" name="Рисунок 9" descr="59ADC1F9-EF03-46F1-BB93-D88353D058AA.jpeg"/>
          <p:cNvPicPr>
            <a:picLocks noChangeAspect="1"/>
          </p:cNvPicPr>
          <p:nvPr/>
        </p:nvPicPr>
        <p:blipFill>
          <a:blip r:embed="rId4" cstate="print"/>
          <a:srcRect l="2879" t="7972" r="4651" b="591"/>
          <a:stretch>
            <a:fillRect/>
          </a:stretch>
        </p:blipFill>
        <p:spPr>
          <a:xfrm>
            <a:off x="6357950" y="2786058"/>
            <a:ext cx="2568350" cy="1854596"/>
          </a:xfrm>
          <a:prstGeom prst="rect">
            <a:avLst/>
          </a:prstGeom>
        </p:spPr>
      </p:pic>
      <p:pic>
        <p:nvPicPr>
          <p:cNvPr id="12" name="Рисунок 11" descr="AE44F42B-0582-4928-AC45-934ED81B2FA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4714884"/>
            <a:ext cx="2571736" cy="1928825"/>
          </a:xfrm>
          <a:prstGeom prst="rect">
            <a:avLst/>
          </a:prstGeom>
        </p:spPr>
      </p:pic>
      <p:pic>
        <p:nvPicPr>
          <p:cNvPr id="14" name="Рисунок 13" descr="9D003550-D1B3-4E71-966F-94A31030BF08.jpeg"/>
          <p:cNvPicPr>
            <a:picLocks noChangeAspect="1"/>
          </p:cNvPicPr>
          <p:nvPr/>
        </p:nvPicPr>
        <p:blipFill>
          <a:blip r:embed="rId6"/>
          <a:srcRect l="10335" t="5512" r="3543" b="9449"/>
          <a:stretch>
            <a:fillRect/>
          </a:stretch>
        </p:blipFill>
        <p:spPr>
          <a:xfrm>
            <a:off x="3286116" y="4071942"/>
            <a:ext cx="2932160" cy="2587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1071546"/>
            <a:ext cx="57864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Кариес самое распространенное заболевание </a:t>
            </a:r>
            <a:r>
              <a:rPr lang="ru-RU" sz="2300" dirty="0" smtClean="0"/>
              <a:t>человека. По </a:t>
            </a:r>
            <a:r>
              <a:rPr lang="ru-RU" sz="2300" dirty="0" smtClean="0"/>
              <a:t>данным разных авторов от 70 до 90% детей России и около 80% подростков имеют кариозные полости, а 95% взрослого населения имеют запломбированные зубы. </a:t>
            </a:r>
            <a:r>
              <a:rPr lang="ru-RU" sz="2300" dirty="0" smtClean="0"/>
              <a:t>Распространенность </a:t>
            </a:r>
            <a:r>
              <a:rPr lang="ru-RU" sz="2300" dirty="0" smtClean="0"/>
              <a:t>кариеса в Крыму у детей в среднем составляет 78%.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B1363"/>
                </a:solidFill>
              </a:rPr>
              <a:t>Уникальность проекта</a:t>
            </a:r>
            <a:endParaRPr lang="ru-RU" sz="5400" b="1" dirty="0">
              <a:solidFill>
                <a:srgbClr val="8B136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143932" cy="34004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300" dirty="0" smtClean="0"/>
              <a:t>1.Комплексный подход к проблеме формирования</a:t>
            </a:r>
          </a:p>
          <a:p>
            <a:pPr>
              <a:buNone/>
            </a:pPr>
            <a:r>
              <a:rPr lang="ru-RU" sz="2300" dirty="0" smtClean="0"/>
              <a:t> </a:t>
            </a:r>
            <a:r>
              <a:rPr lang="ru-RU" sz="2300" dirty="0" err="1" smtClean="0"/>
              <a:t>дентокультуры</a:t>
            </a:r>
            <a:r>
              <a:rPr lang="ru-RU" sz="2300" dirty="0" smtClean="0"/>
              <a:t> населения, который основывается на знаниях</a:t>
            </a:r>
          </a:p>
          <a:p>
            <a:pPr>
              <a:buNone/>
            </a:pPr>
            <a:r>
              <a:rPr lang="ru-RU" sz="2300" dirty="0" smtClean="0"/>
              <a:t> и понимании детской психологии, их качественном использовании </a:t>
            </a:r>
          </a:p>
          <a:p>
            <a:pPr>
              <a:buNone/>
            </a:pPr>
            <a:r>
              <a:rPr lang="ru-RU" sz="2300" dirty="0" smtClean="0"/>
              <a:t> на практике.</a:t>
            </a:r>
          </a:p>
          <a:p>
            <a:pPr>
              <a:buNone/>
            </a:pPr>
            <a:r>
              <a:rPr lang="ru-RU" sz="2300" dirty="0" smtClean="0"/>
              <a:t>2.Проведение мероприятий с учетом трех типов психологического </a:t>
            </a:r>
          </a:p>
          <a:p>
            <a:pPr>
              <a:buNone/>
            </a:pPr>
            <a:r>
              <a:rPr lang="ru-RU" sz="2300" dirty="0" smtClean="0"/>
              <a:t> восприятия информации: </a:t>
            </a:r>
            <a:r>
              <a:rPr lang="ru-RU" sz="2300" dirty="0" err="1" smtClean="0"/>
              <a:t>аудиальный</a:t>
            </a:r>
            <a:r>
              <a:rPr lang="ru-RU" sz="2300" dirty="0" smtClean="0"/>
              <a:t>, визуальный,</a:t>
            </a:r>
          </a:p>
          <a:p>
            <a:pPr>
              <a:buNone/>
            </a:pPr>
            <a:r>
              <a:rPr lang="ru-RU" sz="2300" dirty="0" smtClean="0"/>
              <a:t> кинестетический.</a:t>
            </a:r>
          </a:p>
          <a:p>
            <a:pPr>
              <a:buNone/>
            </a:pPr>
            <a:r>
              <a:rPr lang="ru-RU" sz="2300" dirty="0" smtClean="0"/>
              <a:t>3.Нестандартные модели обучения, уникальная программа, </a:t>
            </a:r>
          </a:p>
          <a:p>
            <a:pPr>
              <a:buNone/>
            </a:pPr>
            <a:r>
              <a:rPr lang="ru-RU" sz="2300" dirty="0" smtClean="0"/>
              <a:t> авторские методические разработки наглядных пособий     </a:t>
            </a:r>
          </a:p>
          <a:p>
            <a:pPr>
              <a:buNone/>
            </a:pPr>
            <a:r>
              <a:rPr lang="ru-RU" sz="2300" dirty="0" smtClean="0"/>
              <a:t> (тематических настольных игр, </a:t>
            </a:r>
            <a:r>
              <a:rPr lang="ru-RU" sz="2300" dirty="0" err="1" smtClean="0"/>
              <a:t>пазлов</a:t>
            </a:r>
            <a:r>
              <a:rPr lang="ru-RU" sz="2300" dirty="0" smtClean="0"/>
              <a:t>, муляжей, макетов). </a:t>
            </a:r>
          </a:p>
          <a:p>
            <a:endParaRPr lang="ru-RU" sz="2400" dirty="0"/>
          </a:p>
        </p:txBody>
      </p:sp>
      <p:pic>
        <p:nvPicPr>
          <p:cNvPr id="4" name="Рисунок 3" descr="21EA5494-CA38-4645-8405-4222F12E2C17.jpeg"/>
          <p:cNvPicPr>
            <a:picLocks noChangeAspect="1"/>
          </p:cNvPicPr>
          <p:nvPr/>
        </p:nvPicPr>
        <p:blipFill>
          <a:blip r:embed="rId2" cstate="print"/>
          <a:srcRect l="1181" t="16831" r="13878" b="18381"/>
          <a:stretch>
            <a:fillRect/>
          </a:stretch>
        </p:blipFill>
        <p:spPr>
          <a:xfrm>
            <a:off x="2428860" y="4357694"/>
            <a:ext cx="2143139" cy="2265665"/>
          </a:xfrm>
          <a:prstGeom prst="rect">
            <a:avLst/>
          </a:prstGeom>
        </p:spPr>
      </p:pic>
      <p:pic>
        <p:nvPicPr>
          <p:cNvPr id="5" name="Рисунок 4" descr="07C2C640-0F2A-4BAE-A2AD-CBBFF3CF0B80.jpeg"/>
          <p:cNvPicPr>
            <a:picLocks noChangeAspect="1"/>
          </p:cNvPicPr>
          <p:nvPr/>
        </p:nvPicPr>
        <p:blipFill>
          <a:blip r:embed="rId3" cstate="print"/>
          <a:srcRect l="633" t="187" r="1547" b="937"/>
          <a:stretch>
            <a:fillRect/>
          </a:stretch>
        </p:blipFill>
        <p:spPr>
          <a:xfrm rot="5400000">
            <a:off x="6776651" y="4439058"/>
            <a:ext cx="2286017" cy="2123290"/>
          </a:xfrm>
          <a:prstGeom prst="rect">
            <a:avLst/>
          </a:prstGeom>
        </p:spPr>
      </p:pic>
      <p:pic>
        <p:nvPicPr>
          <p:cNvPr id="6" name="Рисунок 5" descr="1A6981B8-460C-45DB-941E-881810269185.jpeg"/>
          <p:cNvPicPr>
            <a:picLocks noChangeAspect="1"/>
          </p:cNvPicPr>
          <p:nvPr/>
        </p:nvPicPr>
        <p:blipFill>
          <a:blip r:embed="rId4" cstate="print"/>
          <a:srcRect l="-562" r="5132" b="469"/>
          <a:stretch>
            <a:fillRect/>
          </a:stretch>
        </p:blipFill>
        <p:spPr>
          <a:xfrm rot="5400000">
            <a:off x="107124" y="4393421"/>
            <a:ext cx="2286017" cy="2214578"/>
          </a:xfrm>
          <a:prstGeom prst="rect">
            <a:avLst/>
          </a:prstGeom>
        </p:spPr>
      </p:pic>
      <p:pic>
        <p:nvPicPr>
          <p:cNvPr id="7" name="Содержимое 3" descr="izobrazhenie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214290"/>
            <a:ext cx="1357290" cy="1144509"/>
          </a:xfrm>
          <a:prstGeom prst="rect">
            <a:avLst/>
          </a:prstGeom>
        </p:spPr>
      </p:pic>
      <p:pic>
        <p:nvPicPr>
          <p:cNvPr id="8" name="Рисунок 7" descr="QgeC7UnZ5EE (1).jpg"/>
          <p:cNvPicPr>
            <a:picLocks noChangeAspect="1"/>
          </p:cNvPicPr>
          <p:nvPr/>
        </p:nvPicPr>
        <p:blipFill>
          <a:blip r:embed="rId6" cstate="print"/>
          <a:srcRect l="5758" t="886" r="664"/>
          <a:stretch>
            <a:fillRect/>
          </a:stretch>
        </p:blipFill>
        <p:spPr>
          <a:xfrm rot="16200000">
            <a:off x="4572004" y="4429130"/>
            <a:ext cx="2286016" cy="214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zobrazhenie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5000636"/>
            <a:ext cx="231501" cy="195208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Проведение в рамках занятий наглядных экспериментов для  повышения мотивации к соблюдению гигиены полости рта.</a:t>
            </a:r>
          </a:p>
          <a:p>
            <a:r>
              <a:rPr lang="ru-RU" sz="2400" dirty="0" smtClean="0"/>
              <a:t>5.Интерактивная форма, организация работы  в интернатах,   приютах, детских домах (в виду отсутствия родительского внимания и контроля за правильностью гигиены полости рта) </a:t>
            </a:r>
          </a:p>
          <a:p>
            <a:r>
              <a:rPr lang="ru-RU" sz="2400" dirty="0" smtClean="0"/>
              <a:t>6.Специальная программа для проведения дистанционных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занятий с другими регионами РФ.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9ED73DFB-3AD2-4237-9CD1-A430E95C8A80.jpeg"/>
          <p:cNvPicPr>
            <a:picLocks noChangeAspect="1"/>
          </p:cNvPicPr>
          <p:nvPr/>
        </p:nvPicPr>
        <p:blipFill>
          <a:blip r:embed="rId3" cstate="print"/>
          <a:srcRect t="13583" r="1969" b="9154"/>
          <a:stretch>
            <a:fillRect/>
          </a:stretch>
        </p:blipFill>
        <p:spPr>
          <a:xfrm rot="10800000" flipV="1">
            <a:off x="6715140" y="4357694"/>
            <a:ext cx="2143140" cy="2162952"/>
          </a:xfrm>
          <a:prstGeom prst="rect">
            <a:avLst/>
          </a:prstGeom>
        </p:spPr>
      </p:pic>
      <p:pic>
        <p:nvPicPr>
          <p:cNvPr id="10" name="Рисунок 9" descr="CE2B3C5D-6C13-4468-A507-AAD8336B6577.jpeg"/>
          <p:cNvPicPr>
            <a:picLocks noChangeAspect="1"/>
          </p:cNvPicPr>
          <p:nvPr/>
        </p:nvPicPr>
        <p:blipFill>
          <a:blip r:embed="rId4" cstate="print"/>
          <a:srcRect t="7972" b="5020"/>
          <a:stretch>
            <a:fillRect/>
          </a:stretch>
        </p:blipFill>
        <p:spPr>
          <a:xfrm>
            <a:off x="285720" y="4286256"/>
            <a:ext cx="2071702" cy="2254193"/>
          </a:xfrm>
          <a:prstGeom prst="rect">
            <a:avLst/>
          </a:prstGeom>
        </p:spPr>
      </p:pic>
      <p:pic>
        <p:nvPicPr>
          <p:cNvPr id="11" name="Рисунок 10" descr="j40TGN-Z06Q.jpg"/>
          <p:cNvPicPr>
            <a:picLocks noChangeAspect="1"/>
          </p:cNvPicPr>
          <p:nvPr/>
        </p:nvPicPr>
        <p:blipFill>
          <a:blip r:embed="rId5" cstate="print"/>
          <a:srcRect l="9070" r="18139"/>
          <a:stretch>
            <a:fillRect/>
          </a:stretch>
        </p:blipFill>
        <p:spPr>
          <a:xfrm flipH="1">
            <a:off x="4643438" y="4357694"/>
            <a:ext cx="1928826" cy="2167815"/>
          </a:xfrm>
          <a:prstGeom prst="rect">
            <a:avLst/>
          </a:prstGeom>
        </p:spPr>
      </p:pic>
      <p:pic>
        <p:nvPicPr>
          <p:cNvPr id="12" name="Рисунок 11" descr="D98E4C66-C0B4-497D-9E22-BF5F3A388437.jpeg"/>
          <p:cNvPicPr>
            <a:picLocks noChangeAspect="1"/>
          </p:cNvPicPr>
          <p:nvPr/>
        </p:nvPicPr>
        <p:blipFill>
          <a:blip r:embed="rId6" cstate="print"/>
          <a:srcRect l="2362" t="18248" r="3543" b="17008"/>
          <a:stretch>
            <a:fillRect/>
          </a:stretch>
        </p:blipFill>
        <p:spPr>
          <a:xfrm rot="-5400000">
            <a:off x="2410235" y="4447757"/>
            <a:ext cx="2180676" cy="200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B1363"/>
                </a:solidFill>
              </a:rPr>
              <a:t>Социальный эффект</a:t>
            </a:r>
            <a:endParaRPr lang="ru-RU" sz="5400" b="1" dirty="0">
              <a:solidFill>
                <a:srgbClr val="8B136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– дети стали лучше следить за гигиеной полости рта</a:t>
            </a:r>
          </a:p>
          <a:p>
            <a:pPr>
              <a:buNone/>
            </a:pPr>
            <a:r>
              <a:rPr lang="ru-RU" sz="2300" dirty="0" smtClean="0"/>
              <a:t> (по словам родителей, учителей, воспитателей);</a:t>
            </a:r>
          </a:p>
          <a:p>
            <a:pPr>
              <a:buNone/>
            </a:pPr>
            <a:r>
              <a:rPr lang="ru-RU" sz="2300" dirty="0" smtClean="0"/>
              <a:t>– формируется мотивация и энтузиазм  к ЗОЖ;</a:t>
            </a:r>
          </a:p>
          <a:p>
            <a:pPr>
              <a:buNone/>
            </a:pPr>
            <a:r>
              <a:rPr lang="ru-RU" sz="2300" dirty="0" smtClean="0"/>
              <a:t>– формируются полезные привычки;</a:t>
            </a:r>
          </a:p>
          <a:p>
            <a:pPr>
              <a:buNone/>
            </a:pPr>
            <a:r>
              <a:rPr lang="ru-RU" sz="2300" dirty="0" smtClean="0"/>
              <a:t>–  устраняются вредные привычки;</a:t>
            </a:r>
          </a:p>
          <a:p>
            <a:pPr>
              <a:buNone/>
            </a:pPr>
            <a:r>
              <a:rPr lang="ru-RU" sz="2300" dirty="0" smtClean="0"/>
              <a:t>– снизился уровень </a:t>
            </a:r>
            <a:r>
              <a:rPr lang="ru-RU" sz="2300" dirty="0" err="1" smtClean="0"/>
              <a:t>дентофобии</a:t>
            </a:r>
            <a:r>
              <a:rPr lang="ru-RU" sz="2300" dirty="0" smtClean="0"/>
              <a:t>;</a:t>
            </a:r>
          </a:p>
          <a:p>
            <a:pPr>
              <a:buNone/>
            </a:pPr>
            <a:r>
              <a:rPr lang="ru-RU" sz="2300" dirty="0" smtClean="0"/>
              <a:t>– улыбка стала признаком не только здоровых</a:t>
            </a:r>
          </a:p>
          <a:p>
            <a:pPr>
              <a:buNone/>
            </a:pPr>
            <a:r>
              <a:rPr lang="ru-RU" sz="2300" dirty="0" smtClean="0"/>
              <a:t> зубов, но и здорового отношения к походу в</a:t>
            </a:r>
          </a:p>
          <a:p>
            <a:pPr>
              <a:buNone/>
            </a:pPr>
            <a:r>
              <a:rPr lang="ru-RU" sz="2300" dirty="0" smtClean="0"/>
              <a:t> стоматологическую клинику.</a:t>
            </a:r>
          </a:p>
          <a:p>
            <a:pPr>
              <a:buNone/>
            </a:pPr>
            <a:r>
              <a:rPr lang="ru-RU" sz="2300" dirty="0" smtClean="0"/>
              <a:t>– яркие нестандартные мероприятия способствовали</a:t>
            </a:r>
          </a:p>
          <a:p>
            <a:pPr>
              <a:buNone/>
            </a:pPr>
            <a:r>
              <a:rPr lang="ru-RU" sz="2300" dirty="0" smtClean="0"/>
              <a:t>раскрепощению и реализации творческих способностей;</a:t>
            </a:r>
          </a:p>
          <a:p>
            <a:pPr>
              <a:buNone/>
            </a:pPr>
            <a:r>
              <a:rPr lang="ru-RU" sz="2300" dirty="0" smtClean="0"/>
              <a:t>– количество друзей проекта возросло в разы.</a:t>
            </a:r>
          </a:p>
          <a:p>
            <a:endParaRPr lang="ru-RU" sz="2300" dirty="0"/>
          </a:p>
        </p:txBody>
      </p:sp>
      <p:pic>
        <p:nvPicPr>
          <p:cNvPr id="6" name="Содержимое 3" descr="izobrazheni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572140"/>
            <a:ext cx="1357290" cy="1144509"/>
          </a:xfrm>
          <a:prstGeom prst="rect">
            <a:avLst/>
          </a:prstGeom>
        </p:spPr>
      </p:pic>
      <p:pic>
        <p:nvPicPr>
          <p:cNvPr id="7" name="Рисунок 6" descr="IMG_1123.JPG"/>
          <p:cNvPicPr>
            <a:picLocks noChangeAspect="1"/>
          </p:cNvPicPr>
          <p:nvPr/>
        </p:nvPicPr>
        <p:blipFill>
          <a:blip r:embed="rId3" cstate="print"/>
          <a:srcRect r="4429" b="2436"/>
          <a:stretch>
            <a:fillRect/>
          </a:stretch>
        </p:blipFill>
        <p:spPr>
          <a:xfrm>
            <a:off x="6572264" y="1643050"/>
            <a:ext cx="2395297" cy="311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FFC72A7-DC3F-4B78-8600-CFB8677AC8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268"/>
          <a:stretch>
            <a:fillRect/>
          </a:stretch>
        </p:blipFill>
        <p:spPr>
          <a:xfrm>
            <a:off x="2143108" y="285729"/>
            <a:ext cx="2357454" cy="1857388"/>
          </a:xfrm>
        </p:spPr>
      </p:pic>
      <p:pic>
        <p:nvPicPr>
          <p:cNvPr id="6" name="Рисунок 5" descr="7CF067B4-0EFD-4007-BDDF-30369E9AA1C3.jpeg"/>
          <p:cNvPicPr>
            <a:picLocks noChangeAspect="1"/>
          </p:cNvPicPr>
          <p:nvPr/>
        </p:nvPicPr>
        <p:blipFill>
          <a:blip r:embed="rId3" cstate="print"/>
          <a:srcRect l="1969" t="19783" r="1575" b="2067"/>
          <a:stretch>
            <a:fillRect/>
          </a:stretch>
        </p:blipFill>
        <p:spPr>
          <a:xfrm>
            <a:off x="4643438" y="2214554"/>
            <a:ext cx="2357454" cy="2286016"/>
          </a:xfrm>
          <a:prstGeom prst="rect">
            <a:avLst/>
          </a:prstGeom>
        </p:spPr>
      </p:pic>
      <p:pic>
        <p:nvPicPr>
          <p:cNvPr id="9" name="Рисунок 8" descr="4BEEC0AE-40D1-4915-9BED-D4547D811832.jpeg"/>
          <p:cNvPicPr>
            <a:picLocks noChangeAspect="1"/>
          </p:cNvPicPr>
          <p:nvPr/>
        </p:nvPicPr>
        <p:blipFill>
          <a:blip r:embed="rId4" cstate="print"/>
          <a:srcRect t="11375"/>
          <a:stretch>
            <a:fillRect/>
          </a:stretch>
        </p:blipFill>
        <p:spPr>
          <a:xfrm>
            <a:off x="214282" y="285728"/>
            <a:ext cx="1857388" cy="2214578"/>
          </a:xfrm>
          <a:prstGeom prst="rect">
            <a:avLst/>
          </a:prstGeom>
        </p:spPr>
      </p:pic>
      <p:pic>
        <p:nvPicPr>
          <p:cNvPr id="11" name="Рисунок 10" descr="FB4917A7-2893-4E59-9039-72DDCB937DD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572008"/>
            <a:ext cx="2286016" cy="2071702"/>
          </a:xfrm>
          <a:prstGeom prst="rect">
            <a:avLst/>
          </a:prstGeom>
        </p:spPr>
      </p:pic>
      <p:pic>
        <p:nvPicPr>
          <p:cNvPr id="14" name="Рисунок 13" descr="768CDFFD-9EBD-415F-81A1-67D400C140F1.jpeg"/>
          <p:cNvPicPr>
            <a:picLocks noChangeAspect="1"/>
          </p:cNvPicPr>
          <p:nvPr/>
        </p:nvPicPr>
        <p:blipFill>
          <a:blip r:embed="rId6" cstate="print"/>
          <a:srcRect t="9449"/>
          <a:stretch>
            <a:fillRect/>
          </a:stretch>
        </p:blipFill>
        <p:spPr>
          <a:xfrm>
            <a:off x="4643438" y="285728"/>
            <a:ext cx="2428892" cy="1838482"/>
          </a:xfrm>
          <a:prstGeom prst="rect">
            <a:avLst/>
          </a:prstGeom>
        </p:spPr>
      </p:pic>
      <p:pic>
        <p:nvPicPr>
          <p:cNvPr id="15" name="Рисунок 14" descr="B415B7CC-6124-4401-8B1A-2EFD02AA6891.jpeg"/>
          <p:cNvPicPr>
            <a:picLocks noChangeAspect="1"/>
          </p:cNvPicPr>
          <p:nvPr/>
        </p:nvPicPr>
        <p:blipFill>
          <a:blip r:embed="rId7" cstate="print"/>
          <a:srcRect r="9750"/>
          <a:stretch>
            <a:fillRect/>
          </a:stretch>
        </p:blipFill>
        <p:spPr>
          <a:xfrm>
            <a:off x="7075182" y="2786059"/>
            <a:ext cx="1867097" cy="1643074"/>
          </a:xfrm>
          <a:prstGeom prst="rect">
            <a:avLst/>
          </a:prstGeom>
        </p:spPr>
      </p:pic>
      <p:pic>
        <p:nvPicPr>
          <p:cNvPr id="16" name="Рисунок 15" descr="kNz5Mp2EAwQ.jpg"/>
          <p:cNvPicPr>
            <a:picLocks noChangeAspect="1"/>
          </p:cNvPicPr>
          <p:nvPr/>
        </p:nvPicPr>
        <p:blipFill>
          <a:blip r:embed="rId8" cstate="print"/>
          <a:srcRect t="3105" b="22624"/>
          <a:stretch>
            <a:fillRect/>
          </a:stretch>
        </p:blipFill>
        <p:spPr>
          <a:xfrm>
            <a:off x="2143108" y="2214554"/>
            <a:ext cx="2357454" cy="2286016"/>
          </a:xfrm>
          <a:prstGeom prst="rect">
            <a:avLst/>
          </a:prstGeom>
        </p:spPr>
      </p:pic>
      <p:pic>
        <p:nvPicPr>
          <p:cNvPr id="18" name="Рисунок 17" descr="ahb7rwK2Ugw.jpg"/>
          <p:cNvPicPr>
            <a:picLocks noChangeAspect="1"/>
          </p:cNvPicPr>
          <p:nvPr/>
        </p:nvPicPr>
        <p:blipFill>
          <a:blip r:embed="rId9" cstate="print"/>
          <a:srcRect t="12336"/>
          <a:stretch>
            <a:fillRect/>
          </a:stretch>
        </p:blipFill>
        <p:spPr>
          <a:xfrm>
            <a:off x="7072330" y="4500570"/>
            <a:ext cx="1857388" cy="2143140"/>
          </a:xfrm>
          <a:prstGeom prst="rect">
            <a:avLst/>
          </a:prstGeom>
        </p:spPr>
      </p:pic>
      <p:pic>
        <p:nvPicPr>
          <p:cNvPr id="19" name="Рисунок 18" descr="fFEt_I57OHw.jpg"/>
          <p:cNvPicPr>
            <a:picLocks noChangeAspect="1"/>
          </p:cNvPicPr>
          <p:nvPr/>
        </p:nvPicPr>
        <p:blipFill>
          <a:blip r:embed="rId10" cstate="print"/>
          <a:srcRect l="6740" t="7087" r="793" b="1575"/>
          <a:stretch>
            <a:fillRect/>
          </a:stretch>
        </p:blipFill>
        <p:spPr>
          <a:xfrm flipH="1">
            <a:off x="7143768" y="285728"/>
            <a:ext cx="1785950" cy="2428892"/>
          </a:xfrm>
          <a:prstGeom prst="rect">
            <a:avLst/>
          </a:prstGeom>
        </p:spPr>
      </p:pic>
      <p:pic>
        <p:nvPicPr>
          <p:cNvPr id="21" name="Рисунок 20" descr="uSB6N3Ranto.jpg"/>
          <p:cNvPicPr>
            <a:picLocks noChangeAspect="1"/>
          </p:cNvPicPr>
          <p:nvPr/>
        </p:nvPicPr>
        <p:blipFill>
          <a:blip r:embed="rId11" cstate="print"/>
          <a:srcRect l="3963" t="4374" b="9843"/>
          <a:stretch>
            <a:fillRect/>
          </a:stretch>
        </p:blipFill>
        <p:spPr>
          <a:xfrm>
            <a:off x="214282" y="2571744"/>
            <a:ext cx="1857388" cy="1928825"/>
          </a:xfrm>
          <a:prstGeom prst="rect">
            <a:avLst/>
          </a:prstGeom>
        </p:spPr>
      </p:pic>
      <p:pic>
        <p:nvPicPr>
          <p:cNvPr id="22" name="Рисунок 21" descr="WhojdtVEtfI.jpg"/>
          <p:cNvPicPr>
            <a:picLocks noChangeAspect="1"/>
          </p:cNvPicPr>
          <p:nvPr/>
        </p:nvPicPr>
        <p:blipFill>
          <a:blip r:embed="rId12" cstate="print"/>
          <a:srcRect t="4724" b="2362"/>
          <a:stretch>
            <a:fillRect/>
          </a:stretch>
        </p:blipFill>
        <p:spPr>
          <a:xfrm>
            <a:off x="2071670" y="4572008"/>
            <a:ext cx="2428892" cy="2071702"/>
          </a:xfrm>
          <a:prstGeom prst="rect">
            <a:avLst/>
          </a:prstGeom>
        </p:spPr>
      </p:pic>
      <p:pic>
        <p:nvPicPr>
          <p:cNvPr id="23" name="Рисунок 22" descr="g5mqUD04OE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2" y="4572008"/>
            <a:ext cx="178595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8B1363"/>
                </a:solidFill>
              </a:rPr>
              <a:t>Спасибо за внимание!</a:t>
            </a:r>
            <a:endParaRPr lang="ru-RU" sz="5400" b="1" dirty="0">
              <a:solidFill>
                <a:srgbClr val="8B136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000108"/>
            <a:ext cx="3929090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Будьте Здоровы!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fO1KrxpAt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4286280" cy="3711448"/>
          </a:xfrm>
          <a:prstGeom prst="rect">
            <a:avLst/>
          </a:prstGeom>
        </p:spPr>
      </p:pic>
      <p:pic>
        <p:nvPicPr>
          <p:cNvPr id="5" name="Рисунок 4" descr="qr-cod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857628"/>
            <a:ext cx="2214578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28" y="250030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Присоединяйтесь к нам!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3406" y="157161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Руководитель проекта </a:t>
            </a:r>
            <a:r>
              <a:rPr lang="ru-RU" sz="2000" dirty="0" err="1" smtClean="0"/>
              <a:t>Кауд</a:t>
            </a:r>
            <a:r>
              <a:rPr lang="ru-RU" sz="2000" dirty="0" smtClean="0"/>
              <a:t> </a:t>
            </a:r>
            <a:r>
              <a:rPr lang="ru-RU" sz="2000" dirty="0" err="1" smtClean="0"/>
              <a:t>Амира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235743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7158" y="5429264"/>
            <a:ext cx="3071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#</a:t>
            </a:r>
            <a:r>
              <a:rPr lang="ru-RU" dirty="0" err="1" smtClean="0"/>
              <a:t>Кариесанет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#</a:t>
            </a:r>
            <a:r>
              <a:rPr lang="ru-RU" dirty="0" err="1" smtClean="0"/>
              <a:t>Доставказдоровыхулыбок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#</a:t>
            </a:r>
            <a:r>
              <a:rPr lang="ru-RU" dirty="0" err="1" smtClean="0"/>
              <a:t>ВолонтёрыДобра</a:t>
            </a:r>
            <a:endParaRPr lang="ru-RU" dirty="0"/>
          </a:p>
        </p:txBody>
      </p:sp>
      <p:pic>
        <p:nvPicPr>
          <p:cNvPr id="10" name="Рисунок 9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081014"/>
            <a:ext cx="500066" cy="500066"/>
          </a:xfrm>
          <a:prstGeom prst="rect">
            <a:avLst/>
          </a:prstGeom>
        </p:spPr>
      </p:pic>
      <p:pic>
        <p:nvPicPr>
          <p:cNvPr id="2050" name="Picture 2" descr="https://www.flaticon.com/premium-icon/icons/svg/2504/2504953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071810"/>
            <a:ext cx="500066" cy="500066"/>
          </a:xfrm>
          <a:prstGeom prst="rect">
            <a:avLst/>
          </a:prstGeom>
          <a:noFill/>
        </p:spPr>
      </p:pic>
      <p:pic>
        <p:nvPicPr>
          <p:cNvPr id="12" name="Рисунок 11" descr="rVf2SQmm4qA.jpg"/>
          <p:cNvPicPr>
            <a:picLocks noChangeAspect="1"/>
          </p:cNvPicPr>
          <p:nvPr/>
        </p:nvPicPr>
        <p:blipFill>
          <a:blip r:embed="rId6" cstate="print"/>
          <a:srcRect t="20997" b="19423"/>
          <a:stretch>
            <a:fillRect/>
          </a:stretch>
        </p:blipFill>
        <p:spPr>
          <a:xfrm>
            <a:off x="6852188" y="3929066"/>
            <a:ext cx="2077703" cy="2071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208</Words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Республика Крым</vt:lpstr>
      <vt:lpstr>Цель проекта:</vt:lpstr>
      <vt:lpstr>«Доставка здоровый улыбок-кариеса нет»</vt:lpstr>
      <vt:lpstr>Актуальность проекта:</vt:lpstr>
      <vt:lpstr>Уникальность проекта</vt:lpstr>
      <vt:lpstr>Слайд 6</vt:lpstr>
      <vt:lpstr>Социальный эффект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53</cp:revision>
  <dcterms:created xsi:type="dcterms:W3CDTF">2020-04-29T17:22:02Z</dcterms:created>
  <dcterms:modified xsi:type="dcterms:W3CDTF">2020-04-30T12:03:14Z</dcterms:modified>
</cp:coreProperties>
</file>