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60" r:id="rId6"/>
    <p:sldId id="261" r:id="rId7"/>
    <p:sldId id="262" r:id="rId8"/>
    <p:sldId id="269" r:id="rId9"/>
    <p:sldId id="278" r:id="rId10"/>
    <p:sldId id="264" r:id="rId11"/>
    <p:sldId id="270" r:id="rId12"/>
    <p:sldId id="266" r:id="rId13"/>
    <p:sldId id="271" r:id="rId14"/>
    <p:sldId id="272" r:id="rId15"/>
    <p:sldId id="273" r:id="rId16"/>
    <p:sldId id="274" r:id="rId17"/>
    <p:sldId id="275" r:id="rId18"/>
    <p:sldId id="276" r:id="rId19"/>
    <p:sldId id="267" r:id="rId20"/>
    <p:sldId id="268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ormorant Garamond Bold Italics" panose="020B0604020202020204" charset="-52"/>
      <p:regular r:id="rId26"/>
    </p:embeddedFont>
    <p:embeddedFont>
      <p:font typeface="Forum" panose="020B0604020202020204" charset="0"/>
      <p:regular r:id="rId27"/>
    </p:embeddedFont>
    <p:embeddedFont>
      <p:font typeface="Garamond" panose="02020404030301010803" pitchFamily="18" charset="0"/>
      <p:regular r:id="rId28"/>
      <p:bold r:id="rId29"/>
      <p:italic r:id="rId30"/>
    </p:embeddedFont>
    <p:embeddedFont>
      <p:font typeface="Montserrat Semi-Bold" panose="020B0604020202020204" charset="-52"/>
      <p:regular r:id="rId31"/>
    </p:embeddedFont>
    <p:embeddedFont>
      <p:font typeface="Montserrat Semi-Bold Bold" panose="020B0604020202020204" charset="-52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ion Shantanov" initials="RS" lastIdx="1" clrIdx="0">
    <p:extLst>
      <p:ext uri="{19B8F6BF-5375-455C-9EA6-DF929625EA0E}">
        <p15:presenceInfo xmlns:p15="http://schemas.microsoft.com/office/powerpoint/2012/main" userId="b549591b987b9c1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-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2.svg"/><Relationship Id="rId4" Type="http://schemas.openxmlformats.org/officeDocument/2006/relationships/image" Target="../media/image15.pn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6.svg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10" Type="http://schemas.openxmlformats.org/officeDocument/2006/relationships/image" Target="../media/image4.svg"/><Relationship Id="rId4" Type="http://schemas.openxmlformats.org/officeDocument/2006/relationships/image" Target="../media/image24.pn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6.svg"/><Relationship Id="rId7" Type="http://schemas.openxmlformats.org/officeDocument/2006/relationships/image" Target="../media/image4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Relationship Id="rId9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6.svg"/><Relationship Id="rId7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6.svg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9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51627" y="1900105"/>
            <a:ext cx="10396292" cy="1838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00"/>
              </a:lnSpc>
            </a:pPr>
            <a:r>
              <a:rPr lang="ru-RU" sz="7100" b="1" spc="7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</a:t>
            </a:r>
            <a:r>
              <a:rPr lang="en-US" sz="7100" b="1" spc="7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оциокультурный</a:t>
            </a:r>
            <a:r>
              <a:rPr lang="en-US" sz="7100" b="1" spc="7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endParaRPr lang="ru-RU" sz="7100" b="1" spc="7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  <a:p>
            <a:pPr algn="ctr">
              <a:lnSpc>
                <a:spcPts val="7100"/>
              </a:lnSpc>
            </a:pPr>
            <a:r>
              <a:rPr lang="en-US" sz="7100" b="1" spc="7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</a:t>
            </a:r>
            <a:r>
              <a:rPr lang="ru-RU" sz="7100" b="1" spc="7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т</a:t>
            </a:r>
            <a:endParaRPr lang="en-US" sz="7100" b="1" spc="7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56492" y="7491932"/>
            <a:ext cx="6786561" cy="184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3999" spc="3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Иркутское региональное отделение ВОД </a:t>
            </a:r>
            <a:br>
              <a:rPr lang="ru-RU" sz="3999" spc="3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999" spc="39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«Волонтеры культуры»</a:t>
            </a:r>
            <a:endParaRPr lang="en-US" sz="3999" spc="39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38967" y="543438"/>
            <a:ext cx="8566686" cy="8566686"/>
            <a:chOff x="0" y="0"/>
            <a:chExt cx="11422248" cy="1142224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98259">
            <a:off x="994249" y="3077541"/>
            <a:ext cx="1351028" cy="106362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866642" flipH="1">
            <a:off x="8021903" y="1267255"/>
            <a:ext cx="1291543" cy="10167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7369" y="6113189"/>
            <a:ext cx="815228" cy="821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375680" y="396801"/>
            <a:ext cx="815228" cy="8212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14983313" y="9421117"/>
            <a:ext cx="2676716" cy="207276"/>
            <a:chOff x="0" y="0"/>
            <a:chExt cx="3568955" cy="276368"/>
          </a:xfrm>
        </p:grpSpPr>
        <p:grpSp>
          <p:nvGrpSpPr>
            <p:cNvPr id="15" name="Group 15"/>
            <p:cNvGrpSpPr/>
            <p:nvPr/>
          </p:nvGrpSpPr>
          <p:grpSpPr>
            <a:xfrm>
              <a:off x="3301803" y="9216"/>
              <a:ext cx="267153" cy="267153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0" y="38751"/>
              <a:ext cx="3088833" cy="237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9"/>
                </a:lnSpc>
              </a:pPr>
              <a:r>
                <a:rPr lang="en-US" sz="1349" spc="67">
                  <a:solidFill>
                    <a:srgbClr val="FFFFFF"/>
                  </a:solidFill>
                  <a:latin typeface="Montserrat Semi-Bold Bold"/>
                </a:rPr>
                <a:t>01/19</a:t>
              </a: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88589">
            <a:off x="7552432" y="6711108"/>
            <a:ext cx="1181173" cy="15616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/>
          <a:srcRect t="477"/>
          <a:stretch>
            <a:fillRect/>
          </a:stretch>
        </p:blipFill>
        <p:spPr>
          <a:xfrm>
            <a:off x="2879839" y="1218001"/>
            <a:ext cx="4243402" cy="8662825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303A51E-6917-4EED-8405-BCAD3A44234D}"/>
              </a:ext>
            </a:extLst>
          </p:cNvPr>
          <p:cNvSpPr/>
          <p:nvPr/>
        </p:nvSpPr>
        <p:spPr>
          <a:xfrm>
            <a:off x="8667674" y="4863505"/>
            <a:ext cx="9273885" cy="12720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ts val="7100"/>
              </a:lnSpc>
            </a:pPr>
            <a:r>
              <a:rPr lang="en-US" sz="13800" b="1" spc="7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#</a:t>
            </a:r>
            <a:r>
              <a:rPr lang="en-US" sz="13800" b="1" spc="7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яИстория</a:t>
            </a:r>
            <a:endParaRPr lang="en-US" sz="13800" b="1" spc="7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32657" y="2983429"/>
            <a:ext cx="7071040" cy="7071040"/>
            <a:chOff x="0" y="0"/>
            <a:chExt cx="9428054" cy="94280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428054" cy="942805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66511" y="750431"/>
              <a:ext cx="7895032" cy="789503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9" name="Group 9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627024" y="9271906"/>
            <a:ext cx="2392196" cy="3599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400" spc="70">
                <a:solidFill>
                  <a:srgbClr val="FFFFFF"/>
                </a:solidFill>
                <a:latin typeface="Montserrat Semi-Bold"/>
              </a:rPr>
              <a:t>ПОДГОТОВИТЕЛЬНЫЙ ЭТАП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51539" y="1859894"/>
            <a:ext cx="10279672" cy="7448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Отбор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волонтеров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обучение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бучение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волонтеров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под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руководством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специалистов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Музея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истории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г.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Иркутска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Самообучение в режиме онлайн под руководством координатора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Проведение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тестировани</a:t>
            </a:r>
            <a:r>
              <a:rPr lang="ru-RU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я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момент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готовности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к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работе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статусе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волонтера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экскурсовода</a:t>
            </a:r>
            <a:r>
              <a:rPr lang="en-US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ru-RU" sz="4400" spc="28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Аппробация</a:t>
            </a:r>
            <a:r>
              <a:rPr lang="ru-RU" sz="4400" spc="28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знаний и навыков волонтера экскурсовода</a:t>
            </a:r>
            <a:endParaRPr lang="en-US" sz="4400" spc="28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5" name="TextBox 13">
            <a:extLst>
              <a:ext uri="{FF2B5EF4-FFF2-40B4-BE49-F238E27FC236}">
                <a16:creationId xmlns:a16="http://schemas.microsoft.com/office/drawing/2014/main" id="{16BE8BDC-84B9-4D65-A883-C46B1FD7F6D9}"/>
              </a:ext>
            </a:extLst>
          </p:cNvPr>
          <p:cNvSpPr txBox="1"/>
          <p:nvPr/>
        </p:nvSpPr>
        <p:spPr>
          <a:xfrm>
            <a:off x="3308978" y="232531"/>
            <a:ext cx="11669096" cy="1015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ПОДГОТОВИТЕЛЬНЫЙ ЭТАП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287E5D3E-AA8B-4BF3-A6A9-8DA601DCA83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7961"/>
          <a:stretch>
            <a:fillRect/>
          </a:stretch>
        </p:blipFill>
        <p:spPr>
          <a:xfrm>
            <a:off x="1123299" y="3896065"/>
            <a:ext cx="5489279" cy="6390935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120F49E7-A5FC-4983-B75C-78D8C90622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15685" y="2268734"/>
            <a:ext cx="815228" cy="82120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CD0B7ED3-163F-4C0D-83A6-F2C3358237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8589">
            <a:off x="15769602" y="7804552"/>
            <a:ext cx="1181173" cy="1561648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A3F2761-E008-47DB-A9D8-9C7924DCDF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398259">
            <a:off x="14194063" y="729867"/>
            <a:ext cx="1637940" cy="12895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01542" y="674067"/>
            <a:ext cx="742663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4400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АВТОР И РУКОВОДИТЕЛЬ</a:t>
            </a:r>
            <a:br>
              <a:rPr lang="ru-RU" sz="4400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4400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4400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4" y="6220420"/>
            <a:ext cx="8855167" cy="3207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руководитель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ркутского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регионального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отделения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ВОД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«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олонтеры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культуры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»,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председатель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ркутской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региональной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общественной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организации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сохранению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и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развитию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этнокультурного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наследия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«</a:t>
            </a: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озрождение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0E47BE5-694E-4123-87CE-18CE26EF52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4" t="15715" r="11111"/>
          <a:stretch/>
        </p:blipFill>
        <p:spPr bwMode="auto">
          <a:xfrm>
            <a:off x="0" y="-2857"/>
            <a:ext cx="6172200" cy="1032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804857" y="3217977"/>
            <a:ext cx="762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ШАНТАНОВ</a:t>
            </a:r>
            <a:b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РОДИОН ВИКТОРОВИЧ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</p:spTree>
    <p:extLst>
      <p:ext uri="{BB962C8B-B14F-4D97-AF65-F5344CB8AC3E}">
        <p14:creationId xmlns:p14="http://schemas.microsoft.com/office/powerpoint/2010/main" val="33593805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2" y="7267599"/>
            <a:ext cx="8855167" cy="15917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Статус: Заведующая отделом развития МБУК «Музей истории города Иркутска»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Роль в проекте: Координатор проекта в музее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804856" y="3800488"/>
            <a:ext cx="762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ЛУКЬЯНОВА ЖАННА ВЛАДИМИРОВНА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8231E22-7637-4B8F-87FD-7003D8DC89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r="-4190"/>
          <a:stretch/>
        </p:blipFill>
        <p:spPr bwMode="auto">
          <a:xfrm>
            <a:off x="-21771" y="10671"/>
            <a:ext cx="647442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E8A6B070-EF20-4B2B-9E01-E5E491CB14CC}"/>
              </a:ext>
            </a:extLst>
          </p:cNvPr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2" y="7267599"/>
            <a:ext cx="8855167" cy="2130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latin typeface="Forum"/>
              </a:rPr>
              <a:t>Статус: координатор Иркутского регионального отделения ВОД «Волонтеры культуры»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latin typeface="Forum"/>
              </a:rPr>
              <a:t>Роль в проекте: Координатор проекта </a:t>
            </a:r>
            <a:br>
              <a:rPr lang="ru-RU" sz="3200" dirty="0">
                <a:solidFill>
                  <a:srgbClr val="FFFFFF"/>
                </a:solidFill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latin typeface="Forum"/>
              </a:rPr>
              <a:t>по работе с музеем</a:t>
            </a:r>
            <a:endParaRPr lang="en-US" sz="3200" dirty="0">
              <a:solidFill>
                <a:srgbClr val="FFFFFF"/>
              </a:solidFill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804856" y="3800488"/>
            <a:ext cx="762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latin typeface="Forum"/>
              </a:rPr>
              <a:t>ЗАГАЙНОВ МАРК РОМАНОВИЧ</a:t>
            </a:r>
            <a:endParaRPr lang="en-US" sz="6000" dirty="0">
              <a:solidFill>
                <a:srgbClr val="FFFFFF"/>
              </a:solidFill>
              <a:latin typeface="Forum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3E9D6A5-8071-416F-9F58-D146D0FFD7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1" r="17781"/>
          <a:stretch/>
        </p:blipFill>
        <p:spPr>
          <a:xfrm>
            <a:off x="0" y="0"/>
            <a:ext cx="6188330" cy="1027611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D41609AB-7ACA-427A-8FD3-2726233CF320}"/>
              </a:ext>
            </a:extLst>
          </p:cNvPr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9659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2" y="7267599"/>
            <a:ext cx="8855167" cy="2130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Статус: координатор Иркутского регионального отделения ВОД «Волонтеры культуры»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Роль в проекте: Координатор проекта по работе с волонтерами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804856" y="3800488"/>
            <a:ext cx="7523321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ГИБАНОВА </a:t>
            </a:r>
            <a:b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ДАРЬЯ АЛЕКСЕЕВНА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1B9B0B-8E62-4447-B6C1-F10FC30543B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27" r="20816"/>
          <a:stretch/>
        </p:blipFill>
        <p:spPr>
          <a:xfrm>
            <a:off x="0" y="0"/>
            <a:ext cx="6188330" cy="102870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C20FFB04-51A1-468F-8248-B4A187E4AAFD}"/>
              </a:ext>
            </a:extLst>
          </p:cNvPr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71343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2" y="6943933"/>
            <a:ext cx="8855167" cy="26690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Статус: координатор по связям с общественностью Иркутского регионального отделения ВОД «Волонтеры культуры»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Роль в проекте: Координатор проекта по работе с волонтерами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804856" y="3800488"/>
            <a:ext cx="76200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ЛЕПИК ЕГОР ВЛАДИМИРОВИЧ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274BDB3-B361-4918-9D9E-93C793AF8C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5" r="6160" b="472"/>
          <a:stretch/>
        </p:blipFill>
        <p:spPr bwMode="auto">
          <a:xfrm>
            <a:off x="0" y="-27214"/>
            <a:ext cx="6477000" cy="10314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32D8D89-3633-4699-B0CB-D33ACC85C6D4}"/>
              </a:ext>
            </a:extLst>
          </p:cNvPr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780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1" y="6587367"/>
            <a:ext cx="8855167" cy="3207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Статус: руководитель направления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«Работа с учреждениями культуры»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Иркутского регионального отделения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ВОД «Волонтеры культуры»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Роль в проекте: спикер образовательной программы для волонтеров в онлайн-формате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440791" y="3864329"/>
            <a:ext cx="834812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ГОРЧАКОВА АЛЕКСАНДРА СЕРГЕЕВНА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2EEAAA75-EBD1-4AA8-A384-46BFC09F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2" t="14566" r="5737"/>
          <a:stretch/>
        </p:blipFill>
        <p:spPr bwMode="auto">
          <a:xfrm>
            <a:off x="0" y="0"/>
            <a:ext cx="6477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A4653A89-E997-486E-A865-2564DF2B77C0}"/>
              </a:ext>
            </a:extLst>
          </p:cNvPr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009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1" y="6318063"/>
            <a:ext cx="8855167" cy="3746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Статус: руководитель направления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«Организация туристических маршрутов и культурных пространств в городах»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Иркутского регионального отделения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ВОД «Волонтеры культуры»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Роль в проекте: спикер образовательной программы для волонтеров в онлайн-формате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440790" y="3864329"/>
            <a:ext cx="839940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БАРКАЛОВА </a:t>
            </a:r>
            <a:b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СВЕТЛАНА АЛЕКСЕЕВНА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7FD9F2D-D4A0-4718-9E4E-BE7AFC324D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9" r="15063"/>
          <a:stretch/>
        </p:blipFill>
        <p:spPr bwMode="auto">
          <a:xfrm>
            <a:off x="0" y="0"/>
            <a:ext cx="6477000" cy="108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944B7FA0-7A5A-49D7-8D4E-A905B9052206}"/>
              </a:ext>
            </a:extLst>
          </p:cNvPr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3112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5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901542" y="674067"/>
            <a:ext cx="7426635" cy="137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КОМАНДА</a:t>
            </a:r>
            <a:b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en-US" sz="6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8187271" y="6318063"/>
            <a:ext cx="8855167" cy="3207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Статус: руководитель направления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«Реализация социокультурных творческих проектов» Иркутского регионального отделения </a:t>
            </a:r>
            <a:b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ВОД «Волонтеры культуры»</a:t>
            </a:r>
          </a:p>
          <a:p>
            <a:pPr algn="ctr">
              <a:lnSpc>
                <a:spcPts val="4203"/>
              </a:lnSpc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Роль в проекте: координатор образовательной программы для волонтеров в онлайн-формате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96604AB0-7214-4033-86E1-731667177091}"/>
              </a:ext>
            </a:extLst>
          </p:cNvPr>
          <p:cNvSpPr txBox="1"/>
          <p:nvPr/>
        </p:nvSpPr>
        <p:spPr>
          <a:xfrm>
            <a:off x="8440791" y="3864329"/>
            <a:ext cx="834812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БАБИНА АННА ВЛАДИМИРОВНА</a:t>
            </a:r>
            <a:endParaRPr lang="en-US" sz="6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CAB256C1-2AAF-4BAE-9EBA-E6E9E3D3AF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1" t="6183" r="9962"/>
          <a:stretch/>
        </p:blipFill>
        <p:spPr bwMode="auto">
          <a:xfrm>
            <a:off x="0" y="0"/>
            <a:ext cx="6509657" cy="1132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269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8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>
            <a:extLst>
              <a:ext uri="{FF2B5EF4-FFF2-40B4-BE49-F238E27FC236}">
                <a16:creationId xmlns:a16="http://schemas.microsoft.com/office/drawing/2014/main" id="{BD0A0204-8C46-42AB-8843-20ED39130EA0}"/>
              </a:ext>
            </a:extLst>
          </p:cNvPr>
          <p:cNvGrpSpPr/>
          <p:nvPr/>
        </p:nvGrpSpPr>
        <p:grpSpPr>
          <a:xfrm>
            <a:off x="367233" y="807400"/>
            <a:ext cx="6630798" cy="6231423"/>
            <a:chOff x="0" y="0"/>
            <a:chExt cx="11422248" cy="11422248"/>
          </a:xfrm>
        </p:grpSpPr>
        <p:grpSp>
          <p:nvGrpSpPr>
            <p:cNvPr id="11" name="Group 3">
              <a:extLst>
                <a:ext uri="{FF2B5EF4-FFF2-40B4-BE49-F238E27FC236}">
                  <a16:creationId xmlns:a16="http://schemas.microsoft.com/office/drawing/2014/main" id="{47A889C7-4E3C-4AD3-AFBD-0DE53846AB34}"/>
                </a:ext>
              </a:extLst>
            </p:cNvPr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14" name="Freeform 4">
                <a:extLst>
                  <a:ext uri="{FF2B5EF4-FFF2-40B4-BE49-F238E27FC236}">
                    <a16:creationId xmlns:a16="http://schemas.microsoft.com/office/drawing/2014/main" id="{6DBB54FB-2A4D-4297-A8D3-FE109370251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12" name="Group 5">
              <a:extLst>
                <a:ext uri="{FF2B5EF4-FFF2-40B4-BE49-F238E27FC236}">
                  <a16:creationId xmlns:a16="http://schemas.microsoft.com/office/drawing/2014/main" id="{3D55FD5F-7618-4D7A-9888-C02135600930}"/>
                </a:ext>
              </a:extLst>
            </p:cNvPr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A7FCF978-7E14-4CD7-9642-24136126A978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5" name="Group 5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pic>
        <p:nvPicPr>
          <p:cNvPr id="9" name="Picture 14">
            <a:extLst>
              <a:ext uri="{FF2B5EF4-FFF2-40B4-BE49-F238E27FC236}">
                <a16:creationId xmlns:a16="http://schemas.microsoft.com/office/drawing/2014/main" id="{229A671F-3175-42DE-AA97-7513C47D1A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52600" y="1629241"/>
            <a:ext cx="3860064" cy="7283139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99AC8D8E-C376-40DC-99B6-1C5993CAF8F4}"/>
              </a:ext>
            </a:extLst>
          </p:cNvPr>
          <p:cNvSpPr txBox="1"/>
          <p:nvPr/>
        </p:nvSpPr>
        <p:spPr>
          <a:xfrm>
            <a:off x="8901542" y="674067"/>
            <a:ext cx="7426635" cy="7075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00"/>
              </a:lnSpc>
            </a:pPr>
            <a:r>
              <a:rPr lang="ru-RU" sz="6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СМЕТА ПРОЕКТА</a:t>
            </a:r>
            <a:endParaRPr lang="en-US" sz="6000" b="1" spc="4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E2A835EF-7A4C-4F73-9C52-344CD149E61C}"/>
              </a:ext>
            </a:extLst>
          </p:cNvPr>
          <p:cNvSpPr txBox="1"/>
          <p:nvPr/>
        </p:nvSpPr>
        <p:spPr>
          <a:xfrm>
            <a:off x="8411476" y="4015595"/>
            <a:ext cx="8406766" cy="1255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ru-RU" sz="9600" dirty="0">
                <a:solidFill>
                  <a:srgbClr val="FFFFFF"/>
                </a:solidFill>
                <a:latin typeface="Forum"/>
              </a:rPr>
              <a:t>0 РУБЛЕЙ</a:t>
            </a:r>
            <a:endParaRPr lang="en-US" sz="9600" dirty="0">
              <a:solidFill>
                <a:srgbClr val="FFFFFF"/>
              </a:solidFill>
              <a:latin typeface="Forum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A243A534-37EB-4CD9-A6CA-7429BB961EE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8259">
            <a:off x="7893555" y="7257507"/>
            <a:ext cx="1637940" cy="1289505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B3F0323E-996E-47EF-A8F9-6BC71D8777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8589">
            <a:off x="16133805" y="4945494"/>
            <a:ext cx="1181173" cy="1561648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96580A80-290C-4094-BCCF-CFCC60605C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633569" y="1272859"/>
            <a:ext cx="815228" cy="821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256731" y="2379672"/>
            <a:ext cx="9856341" cy="2763828"/>
            <a:chOff x="0" y="0"/>
            <a:chExt cx="13141788" cy="3685104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3141788" cy="3685104"/>
              <a:chOff x="0" y="0"/>
              <a:chExt cx="17147736" cy="480841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147736" cy="4808417"/>
              </a:xfrm>
              <a:custGeom>
                <a:avLst/>
                <a:gdLst/>
                <a:ahLst/>
                <a:cxnLst/>
                <a:rect l="l" t="t" r="r" b="b"/>
                <a:pathLst>
                  <a:path w="17147736" h="4808417">
                    <a:moveTo>
                      <a:pt x="0" y="0"/>
                    </a:moveTo>
                    <a:lnTo>
                      <a:pt x="0" y="4808417"/>
                    </a:lnTo>
                    <a:lnTo>
                      <a:pt x="17147736" y="4808417"/>
                    </a:lnTo>
                    <a:lnTo>
                      <a:pt x="17147736" y="0"/>
                    </a:lnTo>
                    <a:lnTo>
                      <a:pt x="0" y="0"/>
                    </a:lnTo>
                    <a:close/>
                    <a:moveTo>
                      <a:pt x="17086776" y="4747457"/>
                    </a:moveTo>
                    <a:lnTo>
                      <a:pt x="59690" y="4747457"/>
                    </a:lnTo>
                    <a:lnTo>
                      <a:pt x="59690" y="59690"/>
                    </a:lnTo>
                    <a:lnTo>
                      <a:pt x="17086776" y="59690"/>
                    </a:lnTo>
                    <a:lnTo>
                      <a:pt x="17086776" y="47474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0" y="417446"/>
              <a:ext cx="13141788" cy="2920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3"/>
                </a:lnSpc>
              </a:pPr>
              <a:r>
                <a:rPr lang="en-US" sz="4203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ИРКУТСКОЕ РЕГИОНАЛЬНОЕ ОТДЕЛЕНИЕ ВСЕРОССИЙСКОГО ОБЩЕСТВЕННОГО ДВИЖЕНИЯ ДОБРОВОЛЬЦЕВ В СФЕРЕ КУЛЬТУРЫ «ВОЛОНТЕРЫ КУЛЬТУРЫ»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16143" y="3267705"/>
            <a:ext cx="6440588" cy="58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Оператор</a:t>
            </a:r>
            <a:r>
              <a:rPr lang="en-US" sz="4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endParaRPr lang="en-US" sz="4000" b="1" spc="4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9" name="Group 9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1167122" y="6792087"/>
            <a:ext cx="5573839" cy="58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</a:pPr>
            <a:r>
              <a:rPr lang="en-US" sz="4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Соорганизатор</a:t>
            </a:r>
            <a:r>
              <a:rPr lang="en-US" sz="4000" b="1" spc="4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4000" b="1" spc="4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endParaRPr lang="en-US" sz="4000" b="1" spc="4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7256731" y="5900394"/>
            <a:ext cx="9856341" cy="2763828"/>
            <a:chOff x="0" y="0"/>
            <a:chExt cx="13141788" cy="3685104"/>
          </a:xfrm>
        </p:grpSpPr>
        <p:grpSp>
          <p:nvGrpSpPr>
            <p:cNvPr id="14" name="Group 14"/>
            <p:cNvGrpSpPr/>
            <p:nvPr/>
          </p:nvGrpSpPr>
          <p:grpSpPr>
            <a:xfrm>
              <a:off x="0" y="0"/>
              <a:ext cx="13141788" cy="3685104"/>
              <a:chOff x="0" y="0"/>
              <a:chExt cx="17147736" cy="4808417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147736" cy="4808417"/>
              </a:xfrm>
              <a:custGeom>
                <a:avLst/>
                <a:gdLst/>
                <a:ahLst/>
                <a:cxnLst/>
                <a:rect l="l" t="t" r="r" b="b"/>
                <a:pathLst>
                  <a:path w="17147736" h="4808417">
                    <a:moveTo>
                      <a:pt x="0" y="0"/>
                    </a:moveTo>
                    <a:lnTo>
                      <a:pt x="0" y="4808417"/>
                    </a:lnTo>
                    <a:lnTo>
                      <a:pt x="17147736" y="4808417"/>
                    </a:lnTo>
                    <a:lnTo>
                      <a:pt x="17147736" y="0"/>
                    </a:lnTo>
                    <a:lnTo>
                      <a:pt x="0" y="0"/>
                    </a:lnTo>
                    <a:close/>
                    <a:moveTo>
                      <a:pt x="17086776" y="4747457"/>
                    </a:moveTo>
                    <a:lnTo>
                      <a:pt x="59690" y="4747457"/>
                    </a:lnTo>
                    <a:lnTo>
                      <a:pt x="59690" y="59690"/>
                    </a:lnTo>
                    <a:lnTo>
                      <a:pt x="17086776" y="59690"/>
                    </a:lnTo>
                    <a:lnTo>
                      <a:pt x="17086776" y="4747457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0" y="417446"/>
              <a:ext cx="13141788" cy="29204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3"/>
                </a:lnSpc>
              </a:pPr>
              <a:r>
                <a:rPr lang="en-US" sz="4203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 Bold"/>
                </a:rPr>
                <a:t>МУНИЦИПАЛЬНОЕ БЮДЖЕТНОЕ УЧРЕЖДЕНИЕ КУЛЬТУРЫ</a:t>
              </a:r>
            </a:p>
            <a:p>
              <a:pPr algn="ctr">
                <a:lnSpc>
                  <a:spcPts val="4203"/>
                </a:lnSpc>
              </a:pPr>
              <a:r>
                <a:rPr lang="en-US" sz="4203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 Bold"/>
                </a:rPr>
                <a:t> «МУЗЕЙ ИСТОРИИ ГОРОДА ИРКУТСКА</a:t>
              </a:r>
            </a:p>
            <a:p>
              <a:pPr algn="ctr">
                <a:lnSpc>
                  <a:spcPts val="4203"/>
                </a:lnSpc>
              </a:pPr>
              <a:r>
                <a:rPr lang="en-US" sz="4203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 Bold"/>
                </a:rPr>
                <a:t> ИМ А.М. СИБИРЯКОВА»</a:t>
              </a:r>
            </a:p>
          </p:txBody>
        </p:sp>
      </p:grpSp>
      <p:pic>
        <p:nvPicPr>
          <p:cNvPr id="17" name="Picture 10">
            <a:extLst>
              <a:ext uri="{FF2B5EF4-FFF2-40B4-BE49-F238E27FC236}">
                <a16:creationId xmlns:a16="http://schemas.microsoft.com/office/drawing/2014/main" id="{D80039E5-2362-498F-8AF5-7A4531097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2866642" flipH="1">
            <a:off x="15404685" y="791033"/>
            <a:ext cx="1291543" cy="1016796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EF3176EB-9492-4B90-8AED-6C2A91A3A7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1020652">
            <a:off x="516107" y="1803916"/>
            <a:ext cx="815228" cy="821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803945C-0CB2-4DAE-96A9-2C74436A17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288589">
            <a:off x="6996716" y="8196483"/>
            <a:ext cx="1181173" cy="15616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39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0602" y="1065163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77494" y="1501396"/>
            <a:ext cx="5290157" cy="72842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9327288" y="3973830"/>
            <a:ext cx="8406766" cy="2510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9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СПАСИБО ЗА ВНИМАНИЕ!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38857" y="546863"/>
            <a:ext cx="12730621" cy="787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88"/>
              </a:lnSpc>
            </a:pPr>
            <a:r>
              <a:rPr lang="en-US" sz="588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КРАТКАЯ ИНФОРМАЦИЯ О ПРОЕКТЕ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4983313" y="9256480"/>
            <a:ext cx="2676716" cy="371913"/>
            <a:chOff x="0" y="0"/>
            <a:chExt cx="3568955" cy="495884"/>
          </a:xfrm>
        </p:grpSpPr>
        <p:grpSp>
          <p:nvGrpSpPr>
            <p:cNvPr id="5" name="Group 5"/>
            <p:cNvGrpSpPr/>
            <p:nvPr/>
          </p:nvGrpSpPr>
          <p:grpSpPr>
            <a:xfrm>
              <a:off x="3301803" y="228731"/>
              <a:ext cx="267153" cy="267153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19608"/>
                </a:srgbClr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0" y="37791"/>
              <a:ext cx="3088833" cy="458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349"/>
                </a:lnSpc>
              </a:pPr>
              <a:endParaRPr/>
            </a:p>
            <a:p>
              <a:pPr algn="r">
                <a:lnSpc>
                  <a:spcPts val="1349"/>
                </a:lnSpc>
              </a:pPr>
              <a:endParaRPr/>
            </a:p>
          </p:txBody>
        </p:sp>
      </p:grp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8F72E7B-DD8E-4870-9D84-80F2E51045E8}"/>
              </a:ext>
            </a:extLst>
          </p:cNvPr>
          <p:cNvSpPr/>
          <p:nvPr/>
        </p:nvSpPr>
        <p:spPr>
          <a:xfrm>
            <a:off x="988062" y="1643558"/>
            <a:ext cx="16268700" cy="76695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Обучение волонтеров и создание корпуса волонтеров экскурсоводов по направлению «волонтеры музеев»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Образовательная часть проекта будет происходить в режиме индивидуального очного обучения, а также в режиме онлайн под руководством координатора проекта.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Рабочая часть проекта. По завершению обучения каждый волонтер экскурсовод проводит в одном филиале Музея истории города Иркутска экскурсии под сопровождением действующих экскурсоводов. Дополнительные экскурсии будут проводится в режиме онлайн методом публикации постов с интересными фактами об истории города Иркутска. 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ramond" panose="02020404030301010803" pitchFamily="18" charset="0"/>
              </a:rPr>
              <a:t>Аналитическая часть проекта будет заключаться в подведении итогов по реализации проекта, сбору обратной связи и награждению участников проекта.</a:t>
            </a:r>
            <a:endParaRPr lang="ru-RU" dirty="0"/>
          </a:p>
        </p:txBody>
      </p:sp>
      <p:pic>
        <p:nvPicPr>
          <p:cNvPr id="10" name="Picture 18">
            <a:extLst>
              <a:ext uri="{FF2B5EF4-FFF2-40B4-BE49-F238E27FC236}">
                <a16:creationId xmlns:a16="http://schemas.microsoft.com/office/drawing/2014/main" id="{37205F48-97F2-4D61-B908-84C2CD540BB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201714">
            <a:off x="13556747" y="4662384"/>
            <a:ext cx="3955349" cy="52294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BD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60657" y="2731551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33434"/>
          <a:stretch>
            <a:fillRect/>
          </a:stretch>
        </p:blipFill>
        <p:spPr>
          <a:xfrm>
            <a:off x="3809777" y="3638266"/>
            <a:ext cx="10668443" cy="66931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98259">
            <a:off x="3796803" y="2621856"/>
            <a:ext cx="1637940" cy="12895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2866642" flipH="1">
            <a:off x="14469968" y="4823204"/>
            <a:ext cx="1513461" cy="11915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8589">
            <a:off x="12646772" y="2512472"/>
            <a:ext cx="1181173" cy="1561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063534" y="2326356"/>
            <a:ext cx="815228" cy="821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0" y="480695"/>
            <a:ext cx="9144000" cy="97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ПЕРИОД РЕАЛИЗАЦИИ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793315" y="5143500"/>
            <a:ext cx="815228" cy="821200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-346936" y="1903452"/>
            <a:ext cx="9704988" cy="83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6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Декабрь</a:t>
            </a:r>
            <a:r>
              <a:rPr lang="en-US" sz="6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 2022 – </a:t>
            </a:r>
            <a:r>
              <a:rPr lang="en-US" sz="63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Июнь</a:t>
            </a:r>
            <a:r>
              <a:rPr lang="en-US" sz="6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 2023</a:t>
            </a: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74D3835E-B005-4E9A-95DF-0A51A13FCFBE}"/>
              </a:ext>
            </a:extLst>
          </p:cNvPr>
          <p:cNvSpPr txBox="1"/>
          <p:nvPr/>
        </p:nvSpPr>
        <p:spPr>
          <a:xfrm>
            <a:off x="9143998" y="480695"/>
            <a:ext cx="9144000" cy="9721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839"/>
              </a:lnSpc>
            </a:pPr>
            <a:r>
              <a:rPr lang="ru-RU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МАСШТАБ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id="{FC93B40F-E972-4549-9057-D9DBC118510B}"/>
              </a:ext>
            </a:extLst>
          </p:cNvPr>
          <p:cNvSpPr txBox="1"/>
          <p:nvPr/>
        </p:nvSpPr>
        <p:spPr>
          <a:xfrm>
            <a:off x="9143998" y="1903452"/>
            <a:ext cx="9704988" cy="836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ru-RU" sz="6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Городской</a:t>
            </a:r>
            <a:endParaRPr lang="en-US" sz="6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 Bold Itali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80847" y="731400"/>
            <a:ext cx="5356420" cy="979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80"/>
              </a:lnSpc>
            </a:pPr>
            <a:r>
              <a:rPr lang="en-US" sz="57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АКТУАЛЬНОСТЬ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721314" y="1028700"/>
            <a:ext cx="8566686" cy="8566686"/>
            <a:chOff x="0" y="0"/>
            <a:chExt cx="11422248" cy="1142224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9804"/>
                </a:srgbClr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 r="9682" b="13691"/>
          <a:stretch>
            <a:fillRect/>
          </a:stretch>
        </p:blipFill>
        <p:spPr>
          <a:xfrm>
            <a:off x="9740426" y="2706040"/>
            <a:ext cx="8023038" cy="77054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98259">
            <a:off x="12347020" y="607331"/>
            <a:ext cx="1637940" cy="128950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8589">
            <a:off x="16355180" y="652903"/>
            <a:ext cx="1181173" cy="15616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295083" y="6515889"/>
            <a:ext cx="815228" cy="8212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812131" y="1988056"/>
            <a:ext cx="8769886" cy="6647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Активное развитие молодежной политики и увеличение количества молодежи в г. Иркутск, благодаря учебным заведениям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Малая осведомленность об истории развития г. Иркутска как столицы Восточной Сибири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Наличие неверных ассоциативных и стереотипных образов о г. Иркутске из-за активного развития массовой культуры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Низкий уровень заинтересованности среди молодежи в посещении музеев в г. Иркутск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7F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27024" y="1240505"/>
            <a:ext cx="7681940" cy="7643521"/>
            <a:chOff x="0" y="0"/>
            <a:chExt cx="9428054" cy="9428054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9428054" cy="942805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66511" y="750431"/>
              <a:ext cx="7895032" cy="7895032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sp>
        <p:nvSpPr>
          <p:cNvPr id="8" name="AutoShape 8"/>
          <p:cNvSpPr/>
          <p:nvPr/>
        </p:nvSpPr>
        <p:spPr>
          <a:xfrm>
            <a:off x="627024" y="1374620"/>
            <a:ext cx="17033005" cy="9525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grpSp>
        <p:nvGrpSpPr>
          <p:cNvPr id="9" name="Group 9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9310569" y="253306"/>
            <a:ext cx="7647662" cy="4953176"/>
            <a:chOff x="0" y="-133350"/>
            <a:chExt cx="10196883" cy="6604234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133350"/>
              <a:ext cx="10087443" cy="1352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00"/>
                </a:lnSpc>
              </a:pPr>
              <a:r>
                <a:rPr lang="en-US" sz="60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ЦЕЛЬ ПРОЕКТА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443867"/>
              <a:ext cx="10196883" cy="50270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200"/>
                </a:lnSpc>
              </a:pP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Создание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волонтерского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корпуса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в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сфере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культурного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добровольчества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,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готовых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транслировать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историю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города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Иркутска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на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широкие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аудитории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в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оффлайн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и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онлайн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форматах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(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создание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корпуса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волонтеров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 </a:t>
              </a:r>
              <a:r>
                <a:rPr lang="en-US" sz="3600" b="1" spc="28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экскурсоводов</a:t>
              </a:r>
              <a:r>
                <a:rPr lang="en-US" sz="3600" b="1" spc="28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rum"/>
                </a:rPr>
                <a:t>)</a:t>
              </a: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83744" y="1240505"/>
            <a:ext cx="5368497" cy="8891921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360580" y="7533283"/>
            <a:ext cx="7898720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Широкая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аудитория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жители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г.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Иркутска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  <a:p>
            <a:pPr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Узкая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аудитория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молодежь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возрасте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от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14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до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22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лет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360580" y="6591300"/>
            <a:ext cx="6909145" cy="5713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Целевые</a:t>
            </a:r>
            <a:r>
              <a:rPr lang="en-US" sz="5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аудитории</a:t>
            </a:r>
            <a:endParaRPr lang="en-US" sz="5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808A6159-CA83-44ED-9D8C-0CC8751B35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8589">
            <a:off x="16285563" y="4905641"/>
            <a:ext cx="1181173" cy="1561648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F753FC7A-4ED2-46A9-92E5-9ABE51F9B69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398259">
            <a:off x="6948032" y="791466"/>
            <a:ext cx="1637940" cy="12895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26482" y="2858642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31356"/>
          <a:stretch>
            <a:fillRect/>
          </a:stretch>
        </p:blipFill>
        <p:spPr>
          <a:xfrm>
            <a:off x="10210800" y="4526188"/>
            <a:ext cx="10052278" cy="57444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634193" y="771283"/>
            <a:ext cx="5318467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ОЖИДАЕМЫЕ РЕЗУЛЬТАТЫ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08787" y="2858642"/>
            <a:ext cx="8035213" cy="75234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Количество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волонтеров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экскурсоводов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,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прошедших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обучение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рамках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20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волонтеров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Количество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проведенных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экскурсий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период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с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января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июнь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2023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года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450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экскурсий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Количество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людей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,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прошедших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экскурсии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рамках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4500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человек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Количество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людей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,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попавшие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охват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режиме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онлайн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10000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пользователей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Количество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методических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рекомендаций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для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волонтеров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экскурсоводов</a:t>
            </a:r>
            <a:endParaRPr 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завершению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проекта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– 1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методическое</a:t>
            </a:r>
            <a:r>
              <a:rPr 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пособие</a:t>
            </a:r>
            <a:r>
              <a:rPr lang="en-US" sz="29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algn="ctr">
              <a:lnSpc>
                <a:spcPts val="5452"/>
              </a:lnSpc>
            </a:pPr>
            <a:endParaRPr lang="en-US" sz="29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8896" y="1129553"/>
            <a:ext cx="8895104" cy="14300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Количественные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 </a:t>
            </a:r>
            <a:br>
              <a:rPr lang="ru-RU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</a:b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(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минимальные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) </a:t>
            </a:r>
            <a:r>
              <a:rPr lang="en-US" sz="4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показатели</a:t>
            </a:r>
            <a:r>
              <a:rPr lang="en-US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: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 Bold Italics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47847D7-2787-4C73-A331-5F53ECA6B2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8259">
            <a:off x="8138788" y="438122"/>
            <a:ext cx="1637940" cy="1289505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70C01ED-C489-4438-BD7A-A9D1625DA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8589">
            <a:off x="16233541" y="3173463"/>
            <a:ext cx="1181173" cy="156164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26482" y="2858642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31356"/>
          <a:stretch>
            <a:fillRect/>
          </a:stretch>
        </p:blipFill>
        <p:spPr>
          <a:xfrm>
            <a:off x="10051500" y="4569731"/>
            <a:ext cx="10052278" cy="57444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0634193" y="771283"/>
            <a:ext cx="5318467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ОЖИДАЕМЫЕ РЕЗУЛЬТАТЫ</a:t>
            </a: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47847D7-2787-4C73-A331-5F53ECA6B2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8259">
            <a:off x="8138788" y="438122"/>
            <a:ext cx="1637940" cy="1289505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70C01ED-C489-4438-BD7A-A9D1625DA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8589">
            <a:off x="16233541" y="3173463"/>
            <a:ext cx="1181173" cy="1561648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FE90F09E-A387-4D45-AA75-BB62E5539F18}"/>
              </a:ext>
            </a:extLst>
          </p:cNvPr>
          <p:cNvSpPr txBox="1"/>
          <p:nvPr/>
        </p:nvSpPr>
        <p:spPr>
          <a:xfrm>
            <a:off x="773980" y="2653702"/>
            <a:ext cx="9417088" cy="6525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Повышение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уровня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заинтересованности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посещении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Музея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истории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г.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Иркутска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и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его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филиалов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Повышение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уровня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значимости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изучения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истории</a:t>
            </a:r>
            <a:r>
              <a:rPr lang="ru-RU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г.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Иркутска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Повышение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уровня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знаний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об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истории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г.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Иркутска</a:t>
            </a:r>
            <a:endParaRPr 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Создание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и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утверждение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направления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волонтеры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музеев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в г.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Иркутск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и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готовность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масштабировать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направление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на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уровень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 </a:t>
            </a:r>
            <a:r>
              <a:rPr lang="en-US" sz="36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региона</a:t>
            </a:r>
            <a:r>
              <a:rPr 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.</a:t>
            </a:r>
          </a:p>
          <a:p>
            <a:pPr algn="ctr">
              <a:lnSpc>
                <a:spcPts val="3300"/>
              </a:lnSpc>
              <a:spcBef>
                <a:spcPct val="0"/>
              </a:spcBef>
            </a:pPr>
            <a:endParaRPr lang="en-US" sz="3300" dirty="0">
              <a:solidFill>
                <a:srgbClr val="FFFFFF"/>
              </a:solidFill>
              <a:latin typeface="Forum"/>
            </a:endParaRP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55B33BEF-C16A-46E8-8FD3-DE27C8B2182D}"/>
              </a:ext>
            </a:extLst>
          </p:cNvPr>
          <p:cNvSpPr txBox="1"/>
          <p:nvPr/>
        </p:nvSpPr>
        <p:spPr>
          <a:xfrm>
            <a:off x="580646" y="1575187"/>
            <a:ext cx="8895104" cy="50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ru-RU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Качественные </a:t>
            </a:r>
            <a:r>
              <a:rPr lang="en-US" sz="44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показатели</a:t>
            </a:r>
            <a:r>
              <a:rPr lang="en-US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287731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8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26482" y="2858642"/>
            <a:ext cx="8566686" cy="8566686"/>
            <a:chOff x="0" y="0"/>
            <a:chExt cx="11422248" cy="1142224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422248" cy="11422248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  <p:grpSp>
          <p:nvGrpSpPr>
            <p:cNvPr id="5" name="Group 5"/>
            <p:cNvGrpSpPr/>
            <p:nvPr/>
          </p:nvGrpSpPr>
          <p:grpSpPr>
            <a:xfrm>
              <a:off x="928641" y="909160"/>
              <a:ext cx="9564966" cy="9564966"/>
              <a:chOff x="0" y="0"/>
              <a:chExt cx="6350000" cy="63500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>
                  <a:alpha val="5882"/>
                </a:srgbClr>
              </a:solidFill>
            </p:spPr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b="31356"/>
          <a:stretch>
            <a:fillRect/>
          </a:stretch>
        </p:blipFill>
        <p:spPr>
          <a:xfrm>
            <a:off x="9964988" y="4542517"/>
            <a:ext cx="10052278" cy="57444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259300" y="674067"/>
            <a:ext cx="400729" cy="266667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7459665" y="9428029"/>
            <a:ext cx="200365" cy="200365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9245594" y="959137"/>
            <a:ext cx="8720607" cy="2092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ru-RU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Выявление </a:t>
            </a:r>
            <a:br>
              <a:rPr lang="ru-RU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</a:br>
            <a:r>
              <a:rPr lang="ru-RU" sz="6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rum"/>
              </a:rPr>
              <a:t>качественных показателей</a:t>
            </a:r>
            <a:endParaRPr lang="en-US" sz="60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orum"/>
            </a:endParaRPr>
          </a:p>
        </p:txBody>
      </p:sp>
      <p:pic>
        <p:nvPicPr>
          <p:cNvPr id="17" name="Picture 8">
            <a:extLst>
              <a:ext uri="{FF2B5EF4-FFF2-40B4-BE49-F238E27FC236}">
                <a16:creationId xmlns:a16="http://schemas.microsoft.com/office/drawing/2014/main" id="{947847D7-2787-4C73-A331-5F53ECA6B26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398259">
            <a:off x="8138788" y="438122"/>
            <a:ext cx="1637940" cy="1289505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570C01ED-C489-4438-BD7A-A9D1625DAA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8589">
            <a:off x="16233541" y="3173463"/>
            <a:ext cx="1181173" cy="1561648"/>
          </a:xfrm>
          <a:prstGeom prst="rect">
            <a:avLst/>
          </a:prstGeom>
        </p:spPr>
      </p:pic>
      <p:sp>
        <p:nvSpPr>
          <p:cNvPr id="20" name="TextBox 16">
            <a:extLst>
              <a:ext uri="{FF2B5EF4-FFF2-40B4-BE49-F238E27FC236}">
                <a16:creationId xmlns:a16="http://schemas.microsoft.com/office/drawing/2014/main" id="{55B33BEF-C16A-46E8-8FD3-DE27C8B2182D}"/>
              </a:ext>
            </a:extLst>
          </p:cNvPr>
          <p:cNvSpPr txBox="1"/>
          <p:nvPr/>
        </p:nvSpPr>
        <p:spPr>
          <a:xfrm>
            <a:off x="-297043" y="1745652"/>
            <a:ext cx="8895104" cy="5067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ru-RU" sz="4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morant Garamond Bold Italics"/>
              </a:rPr>
              <a:t>Опросник</a:t>
            </a:r>
            <a:endParaRPr lang="en-US" sz="4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morant Garamond Bold Itali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5F20BB3E-694B-4DFA-AA09-651FFB9F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318" y="3125666"/>
            <a:ext cx="6502728" cy="650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287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723</Words>
  <Application>Microsoft Office PowerPoint</Application>
  <PresentationFormat>Произвольный</PresentationFormat>
  <Paragraphs>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Garamond</vt:lpstr>
      <vt:lpstr>Calibri</vt:lpstr>
      <vt:lpstr>Forum</vt:lpstr>
      <vt:lpstr>Montserrat Semi-Bold</vt:lpstr>
      <vt:lpstr>Arial</vt:lpstr>
      <vt:lpstr>Montserrat Semi-Bold Bold</vt:lpstr>
      <vt:lpstr>Cormorant Garamond Bold Italics</vt:lpstr>
      <vt:lpstr>Wingdings</vt:lpstr>
      <vt:lpstr>Forum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Фиолетовая Современная Иллюстрированная 3D Тест о людях Образование Презентация</dc:title>
  <cp:lastModifiedBy>Rodion Shantanov</cp:lastModifiedBy>
  <cp:revision>11</cp:revision>
  <dcterms:created xsi:type="dcterms:W3CDTF">2006-08-16T00:00:00Z</dcterms:created>
  <dcterms:modified xsi:type="dcterms:W3CDTF">2022-11-28T17:25:31Z</dcterms:modified>
  <dc:identifier>DAFTMBd5v5s</dc:identifier>
</cp:coreProperties>
</file>