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EB6BD9"/>
    <a:srgbClr val="686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73" y="-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9.png"/><Relationship Id="rId7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9.png"/><Relationship Id="rId7" Type="http://schemas.openxmlformats.org/officeDocument/2006/relationships/image" Target="../media/image3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4427984" y="5943600"/>
            <a:ext cx="471601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4427984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8" t="3828" r="14520"/>
          <a:stretch/>
        </p:blipFill>
        <p:spPr>
          <a:xfrm>
            <a:off x="3179429" y="0"/>
            <a:ext cx="5980545" cy="522314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5974" y="5223146"/>
            <a:ext cx="9144000" cy="720080"/>
          </a:xfrm>
          <a:prstGeom prst="rect">
            <a:avLst/>
          </a:prstGeom>
          <a:solidFill>
            <a:srgbClr val="EB6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75648" y="6118709"/>
            <a:ext cx="18673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Мурманск</a:t>
            </a:r>
          </a:p>
          <a:p>
            <a:pPr algn="ctr"/>
            <a:r>
              <a:rPr lang="ru-RU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</a:t>
            </a:r>
            <a:r>
              <a:rPr lang="ru-RU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ентябрь, 2022</a:t>
            </a:r>
            <a:endParaRPr lang="ru-RU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4154" y="2765404"/>
            <a:ext cx="28696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Центр </a:t>
            </a:r>
          </a:p>
          <a:p>
            <a:pPr algn="ctr"/>
            <a:r>
              <a:rPr lang="ru-RU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</a:t>
            </a:r>
            <a:r>
              <a:rPr lang="ru-RU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обровольческих</a:t>
            </a:r>
          </a:p>
          <a:p>
            <a:pPr algn="ctr"/>
            <a:r>
              <a:rPr lang="ru-RU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ru-RU" sz="2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нициатив</a:t>
            </a:r>
          </a:p>
          <a:p>
            <a:pPr algn="ctr"/>
            <a:r>
              <a:rPr lang="ru-RU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«Наше дело»</a:t>
            </a:r>
            <a:endParaRPr lang="ru-RU" sz="24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85326" y="6466926"/>
            <a:ext cx="2269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volonter@libkids51.ru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175648" y="5398520"/>
            <a:ext cx="793416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Мурманская областная детско-юношеская библиотека имени В.П. Махаевой</a:t>
            </a:r>
            <a:endParaRPr lang="ru-RU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4" name="Picture 6" descr="https://sun9-85.userapi.com/impf/c845221/v845221085/11548c/HxQsDX2TJWc.jpg?size=400x417&amp;quality=96&amp;sign=2145c799ebdbcd094bf4b92ec045b83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" y="5223146"/>
            <a:ext cx="739602" cy="72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35" y="308436"/>
            <a:ext cx="2307934" cy="230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s://sun9-74.userapi.com/impg/H08adOU9rnwuT4SKsf4tk5knSmb1JCP9IAv6hg/4KxHZmS4ox8.jpg?size=1200x1200&amp;quality=95&amp;sign=3477eeeb4983ab0dc5facc38dfe6b802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606" y="5956457"/>
            <a:ext cx="905039" cy="90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8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01" y="0"/>
            <a:ext cx="4914999" cy="6858000"/>
          </a:xfrm>
          <a:prstGeom prst="rect">
            <a:avLst/>
          </a:prstGeom>
          <a:solidFill>
            <a:srgbClr val="686258"/>
          </a:solidFill>
          <a:ln>
            <a:noFill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"/>
            <a:ext cx="4229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14499" y="692695"/>
            <a:ext cx="7029501" cy="754957"/>
          </a:xfrm>
          <a:prstGeom prst="rect">
            <a:avLst/>
          </a:prstGeom>
          <a:solidFill>
            <a:srgbClr val="68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05055" y="760348"/>
            <a:ext cx="41729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3200" b="1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https://sun9-61.userapi.com/impg/n4zhM4wZ0oT5nAPWWR5Dcy-lY_hLcY7HZYUZsw/WRX7cjuigKk.jpg?size=1600x1200&amp;quality=96&amp;sign=f230c22b3a1e282c42a739c389116f3d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653"/>
            <a:ext cx="7229933" cy="54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94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96136" y="-25271"/>
            <a:ext cx="3347864" cy="6896602"/>
          </a:xfrm>
          <a:prstGeom prst="rect">
            <a:avLst/>
          </a:prstGeom>
          <a:solidFill>
            <a:srgbClr val="EB6B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"/>
            <a:ext cx="57961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160" y="854144"/>
            <a:ext cx="3386589" cy="25524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-25271"/>
            <a:ext cx="5839749" cy="107721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Добрая команда</a:t>
            </a:r>
          </a:p>
          <a:p>
            <a:endParaRPr lang="ru-RU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748" y="1044410"/>
            <a:ext cx="3338139" cy="23366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62" y="3381050"/>
            <a:ext cx="3331699" cy="22489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17" y="3406607"/>
            <a:ext cx="5179345" cy="34243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811705" y="5630042"/>
            <a:ext cx="23573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 </a:t>
            </a:r>
            <a:r>
              <a:rPr lang="ru-RU" sz="36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добро</a:t>
            </a:r>
            <a:endParaRPr lang="ru-RU" sz="36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16" y="1257383"/>
            <a:ext cx="1898042" cy="193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95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999" y="3175"/>
            <a:ext cx="4943539" cy="6755433"/>
          </a:xfrm>
          <a:prstGeom prst="rect">
            <a:avLst/>
          </a:prstGeom>
          <a:solidFill>
            <a:srgbClr val="686258"/>
          </a:solidFill>
          <a:ln>
            <a:noFill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"/>
            <a:ext cx="4229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3733" y="692696"/>
            <a:ext cx="7029501" cy="7200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71348" y="754668"/>
            <a:ext cx="39153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 основания - 2018</a:t>
            </a:r>
            <a:endParaRPr lang="ru-RU" sz="32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1638" y="1404622"/>
            <a:ext cx="5889782" cy="23124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466" y="1470263"/>
            <a:ext cx="485011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70 волонтеров культуры</a:t>
            </a:r>
          </a:p>
          <a:p>
            <a:r>
              <a:rPr lang="ru-RU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r>
              <a:rPr lang="ru-RU" sz="24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олее 600 событий</a:t>
            </a:r>
          </a:p>
          <a:p>
            <a:r>
              <a:rPr lang="ru-RU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олее 7000 </a:t>
            </a:r>
            <a:r>
              <a:rPr lang="ru-RU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благополучателей</a:t>
            </a:r>
            <a:endParaRPr lang="ru-RU" sz="24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r>
              <a:rPr lang="ru-RU" sz="24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олее 2000 публикаций в СМИ</a:t>
            </a:r>
          </a:p>
          <a:p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 авторских волонтерских проектов</a:t>
            </a:r>
            <a:endParaRPr lang="ru-RU" sz="24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000" y="3722679"/>
            <a:ext cx="4366802" cy="291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0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" y="-2732"/>
            <a:ext cx="5797550" cy="686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032" y="0"/>
            <a:ext cx="3346450" cy="686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072" y="404664"/>
            <a:ext cx="6228184" cy="72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78074" y="471843"/>
            <a:ext cx="29478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Основная цель </a:t>
            </a:r>
            <a:endParaRPr lang="ru-RU" sz="32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109" y="1129890"/>
            <a:ext cx="6186676" cy="229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8" y="1247826"/>
            <a:ext cx="5616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Сформировать </a:t>
            </a:r>
            <a:r>
              <a:rPr lang="ru-RU" sz="2400" dirty="0"/>
              <a:t>сообщество активных граждан, участвующих в волонтерской деятельности в сфере культуры, реализующих творческие и социокультурные </a:t>
            </a:r>
            <a:r>
              <a:rPr lang="ru-RU" sz="2400" dirty="0" smtClean="0"/>
              <a:t>инициативы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8"/>
          <a:stretch/>
        </p:blipFill>
        <p:spPr>
          <a:xfrm>
            <a:off x="412855" y="3427634"/>
            <a:ext cx="4189564" cy="3427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412" y="3435730"/>
            <a:ext cx="4537833" cy="34276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2855" y="1129890"/>
            <a:ext cx="2541254" cy="22977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9062" y="1247826"/>
            <a:ext cx="23643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Целевая группа:</a:t>
            </a:r>
          </a:p>
          <a:p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школьники</a:t>
            </a:r>
          </a:p>
          <a:p>
            <a:r>
              <a:rPr lang="ru-RU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студенты</a:t>
            </a:r>
          </a:p>
          <a:p>
            <a:r>
              <a:rPr lang="ru-RU" sz="24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молодежь</a:t>
            </a:r>
            <a:endParaRPr lang="ru-RU" sz="24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641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" y="4041334"/>
            <a:ext cx="4913313" cy="285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66"/>
            <a:ext cx="4265250" cy="658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250" y="0"/>
            <a:ext cx="4913313" cy="689376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0648"/>
            <a:ext cx="7452321" cy="7191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0" y="389383"/>
            <a:ext cx="72994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Городские, региональные, международные проекты</a:t>
            </a:r>
            <a:endParaRPr lang="ru-RU" sz="2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" y="979785"/>
            <a:ext cx="2307689" cy="187220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709647" y="979785"/>
            <a:ext cx="2227189" cy="18722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87066" y="979785"/>
            <a:ext cx="2222581" cy="18722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Том </a:t>
            </a:r>
            <a:r>
              <a:rPr lang="ru-RU" sz="2800" dirty="0" err="1">
                <a:solidFill>
                  <a:schemeClr val="tx1"/>
                </a:solidFill>
              </a:rPr>
              <a:t>Сойер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Фест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2851992"/>
            <a:ext cx="2307689" cy="18731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07689" y="2851993"/>
            <a:ext cx="2200615" cy="18731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8304" y="2851993"/>
            <a:ext cx="2222581" cy="187315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Фестиваль </a:t>
            </a:r>
            <a:r>
              <a:rPr lang="ru-RU" sz="2800" dirty="0">
                <a:solidFill>
                  <a:schemeClr val="tx1"/>
                </a:solidFill>
              </a:rPr>
              <a:t>уличной музыки и искусства</a:t>
            </a:r>
            <a:r>
              <a:rPr lang="ru-RU" sz="2800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21907" y="4733870"/>
            <a:ext cx="2214929" cy="18461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78936" y="4716529"/>
            <a:ext cx="2220390" cy="186348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99326" y="4716528"/>
            <a:ext cx="2222581" cy="18634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9279" y="1623501"/>
            <a:ext cx="18456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Викинг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Fest</a:t>
            </a:r>
            <a:endParaRPr lang="ru-RU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96003" y="1377279"/>
            <a:ext cx="128592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Чистые</a:t>
            </a:r>
          </a:p>
          <a:p>
            <a:pPr algn="ctr"/>
            <a:r>
              <a:rPr lang="ru-RU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игры</a:t>
            </a:r>
            <a:endParaRPr lang="ru-RU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9927" y="3249958"/>
            <a:ext cx="132440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Сад </a:t>
            </a:r>
          </a:p>
          <a:p>
            <a:pPr algn="ctr"/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Памяти</a:t>
            </a:r>
            <a:endParaRPr lang="ru-RU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61606" y="3430418"/>
            <a:ext cx="19929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#</a:t>
            </a:r>
            <a:r>
              <a:rPr lang="ru-RU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МыВместе</a:t>
            </a:r>
            <a:endParaRPr lang="ru-RU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14598" y="5109660"/>
            <a:ext cx="126617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Ночь</a:t>
            </a:r>
          </a:p>
          <a:p>
            <a:pPr algn="ctr"/>
            <a:r>
              <a:rPr lang="ru-RU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музеев</a:t>
            </a:r>
            <a:endParaRPr lang="ru-RU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19795" y="5096224"/>
            <a:ext cx="178164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День</a:t>
            </a:r>
          </a:p>
          <a:p>
            <a:pPr algn="ctr"/>
            <a:r>
              <a:rPr lang="ru-RU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молодежи</a:t>
            </a:r>
            <a:endParaRPr lang="ru-RU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16803" y="4880781"/>
            <a:ext cx="195797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Территория</a:t>
            </a:r>
          </a:p>
          <a:p>
            <a:pPr algn="ctr"/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вободного</a:t>
            </a:r>
          </a:p>
          <a:p>
            <a:pPr algn="ctr"/>
            <a:r>
              <a:rPr lang="ru-RU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развития</a:t>
            </a:r>
            <a:endParaRPr lang="ru-RU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r="1033"/>
          <a:stretch/>
        </p:blipFill>
        <p:spPr>
          <a:xfrm>
            <a:off x="2307689" y="979783"/>
            <a:ext cx="2200615" cy="187220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906" y="2851993"/>
            <a:ext cx="2214929" cy="186453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6529"/>
            <a:ext cx="2304256" cy="186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4" y="4005263"/>
            <a:ext cx="4913313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66"/>
            <a:ext cx="4265250" cy="470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250" y="0"/>
            <a:ext cx="4913313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0648"/>
            <a:ext cx="7452321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046" y="389382"/>
            <a:ext cx="47130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Авторские волонтерские проекты</a:t>
            </a:r>
            <a:endParaRPr lang="ru-RU" sz="2400" b="1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79785"/>
            <a:ext cx="2380986" cy="187220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21906" y="979785"/>
            <a:ext cx="2214930" cy="18722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87066" y="979785"/>
            <a:ext cx="2243819" cy="18722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Свободный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художник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2851992"/>
            <a:ext cx="2313699" cy="18731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13699" y="2851993"/>
            <a:ext cx="2204820" cy="18731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8304" y="2851993"/>
            <a:ext cx="2222581" cy="187315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Интеллект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добра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21907" y="4733870"/>
            <a:ext cx="2214929" cy="1863482"/>
          </a:xfrm>
          <a:prstGeom prst="rect">
            <a:avLst/>
          </a:prstGeom>
          <a:solidFill>
            <a:srgbClr val="68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04256" y="4716529"/>
            <a:ext cx="2214263" cy="186348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09647" y="4699187"/>
            <a:ext cx="2222581" cy="18808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6344" y="1484784"/>
            <a:ext cx="228184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Сказка о</a:t>
            </a:r>
          </a:p>
          <a:p>
            <a:pPr algn="ctr"/>
            <a:r>
              <a:rPr lang="ru-RU" sz="28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человечности</a:t>
            </a:r>
            <a:endParaRPr lang="ru-RU" sz="280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24939" y="1520341"/>
            <a:ext cx="20454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Библионяня</a:t>
            </a:r>
            <a:endParaRPr lang="ru-RU" sz="280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9247" y="3249958"/>
            <a:ext cx="162576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Вечерняя</a:t>
            </a:r>
          </a:p>
          <a:p>
            <a:pPr algn="ctr"/>
            <a:r>
              <a:rPr lang="ru-RU" sz="28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сказка</a:t>
            </a:r>
            <a:endParaRPr lang="ru-RU" sz="280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56743" y="3307206"/>
            <a:ext cx="180850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Прочитал?</a:t>
            </a:r>
          </a:p>
          <a:p>
            <a:pPr algn="ctr"/>
            <a:r>
              <a:rPr lang="ru-RU" sz="28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Расскажи!</a:t>
            </a:r>
            <a:endParaRPr lang="ru-RU" sz="280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85154" y="5082689"/>
            <a:ext cx="11769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Лампа</a:t>
            </a:r>
            <a:endParaRPr lang="ru-RU" sz="2800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80986" y="5096174"/>
            <a:ext cx="199163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51 история</a:t>
            </a:r>
          </a:p>
          <a:p>
            <a:pPr algn="ctr"/>
            <a:r>
              <a:rPr lang="ru-RU" sz="28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  <a:r>
              <a:rPr lang="ru-RU" sz="28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орода «М»</a:t>
            </a:r>
            <a:endParaRPr lang="ru-RU" sz="280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9" r="11380"/>
          <a:stretch/>
        </p:blipFill>
        <p:spPr>
          <a:xfrm>
            <a:off x="6731922" y="2851992"/>
            <a:ext cx="2200306" cy="18818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519" y="4716528"/>
            <a:ext cx="2222581" cy="186348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" r="9199"/>
          <a:stretch/>
        </p:blipFill>
        <p:spPr>
          <a:xfrm>
            <a:off x="2313699" y="979783"/>
            <a:ext cx="2194605" cy="18722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4" y="4699187"/>
            <a:ext cx="2314033" cy="188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5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79" y="4009230"/>
            <a:ext cx="4913313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66"/>
            <a:ext cx="4265250" cy="451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250" y="0"/>
            <a:ext cx="4913313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4265251" cy="7191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98540" y="377933"/>
            <a:ext cx="23182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Наши партнеры</a:t>
            </a:r>
            <a:endParaRPr lang="ru-RU" sz="2400" b="1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" y="979785"/>
            <a:ext cx="2307689" cy="187220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21906" y="979785"/>
            <a:ext cx="2214930" cy="18722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87066" y="979785"/>
            <a:ext cx="2243819" cy="18722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Региональный центр развития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</a:rPr>
              <a:t>д</a:t>
            </a:r>
            <a:r>
              <a:rPr lang="ru-RU" sz="2000" dirty="0" smtClean="0">
                <a:solidFill>
                  <a:prstClr val="black"/>
                </a:solidFill>
              </a:rPr>
              <a:t>обровольчества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и поддержки молодежных 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движений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851992"/>
            <a:ext cx="2304256" cy="18731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3483" y="2851993"/>
            <a:ext cx="2195843" cy="18731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9326" y="2851993"/>
            <a:ext cx="2231559" cy="187315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Парус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Доверия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21907" y="4733870"/>
            <a:ext cx="2214929" cy="18634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78936" y="4716529"/>
            <a:ext cx="2220390" cy="188082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99326" y="4716528"/>
            <a:ext cx="2222581" cy="18808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9779" y="1223391"/>
            <a:ext cx="231326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Единый</a:t>
            </a:r>
          </a:p>
          <a:p>
            <a:pPr algn="ctr"/>
            <a:r>
              <a:rPr lang="ru-RU" sz="28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28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олонтерский</a:t>
            </a:r>
          </a:p>
          <a:p>
            <a:pPr algn="ctr"/>
            <a:r>
              <a:rPr lang="ru-RU" sz="28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центр</a:t>
            </a:r>
            <a:endParaRPr lang="ru-RU" sz="280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31306" y="1377279"/>
            <a:ext cx="141532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Чистая</a:t>
            </a:r>
          </a:p>
          <a:p>
            <a:pPr algn="ctr"/>
            <a:r>
              <a:rPr lang="ru-RU" sz="28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Арктика</a:t>
            </a:r>
            <a:endParaRPr lang="ru-RU" sz="280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4663" y="3249958"/>
            <a:ext cx="197983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Волонтеры-</a:t>
            </a:r>
          </a:p>
          <a:p>
            <a:pPr algn="ctr"/>
            <a:r>
              <a:rPr lang="ru-RU" sz="28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медики</a:t>
            </a:r>
            <a:endParaRPr lang="ru-RU" sz="280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61027" y="3430418"/>
            <a:ext cx="17940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СеверСпас</a:t>
            </a:r>
            <a:endParaRPr lang="ru-RU" sz="280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42823" y="5109660"/>
            <a:ext cx="160973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Ищу</a:t>
            </a:r>
          </a:p>
          <a:p>
            <a:pPr algn="ctr"/>
            <a:r>
              <a:rPr lang="ru-RU" sz="28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Человека</a:t>
            </a:r>
            <a:endParaRPr lang="ru-RU" sz="280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15797" y="5153048"/>
            <a:ext cx="20621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ДоброПочта</a:t>
            </a:r>
            <a:endParaRPr lang="ru-RU" sz="280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61177" y="4880781"/>
            <a:ext cx="186923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Волонтеры</a:t>
            </a:r>
          </a:p>
          <a:p>
            <a:pPr algn="ctr"/>
            <a:r>
              <a:rPr lang="ru-RU" sz="28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Победы</a:t>
            </a:r>
            <a:endParaRPr lang="ru-RU" sz="280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832" r="4742" b="21638"/>
          <a:stretch/>
        </p:blipFill>
        <p:spPr>
          <a:xfrm>
            <a:off x="2307688" y="979786"/>
            <a:ext cx="2179377" cy="18722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" y="4716529"/>
            <a:ext cx="2304714" cy="1863482"/>
          </a:xfrm>
          <a:prstGeom prst="rect">
            <a:avLst/>
          </a:prstGeom>
        </p:spPr>
      </p:pic>
      <p:pic>
        <p:nvPicPr>
          <p:cNvPr id="20" name="Picture 4" descr="https://sun9-24.userapi.com/impg/C2IhLwGrKTbLW5q4Rz_16bUBAsvH5Z2VUqcang/_eHQ6KLI1Zc.jpg?size=2048x1536&amp;quality=96&amp;sign=f93170ac2aa342f0dc58beea38585f37&amp;type=albu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0" r="3433"/>
          <a:stretch/>
        </p:blipFill>
        <p:spPr bwMode="auto">
          <a:xfrm>
            <a:off x="6721906" y="2848235"/>
            <a:ext cx="2214930" cy="188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79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055" y="-1"/>
            <a:ext cx="4267200" cy="685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" y="-2732"/>
            <a:ext cx="5797550" cy="686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032" y="404664"/>
            <a:ext cx="334645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108" y="404664"/>
            <a:ext cx="620614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54109" y="404664"/>
            <a:ext cx="42428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Тиражирование опыта</a:t>
            </a:r>
            <a:endParaRPr lang="ru-RU" sz="3200" b="1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109" y="1123801"/>
            <a:ext cx="6186676" cy="230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2855" y="1129890"/>
            <a:ext cx="2541254" cy="22977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Размещение лучших</a:t>
            </a:r>
          </a:p>
          <a:p>
            <a:r>
              <a:rPr lang="ru-RU" sz="2000" dirty="0">
                <a:solidFill>
                  <a:schemeClr val="tx1"/>
                </a:solidFill>
              </a:rPr>
              <a:t> волонтерских практик</a:t>
            </a:r>
          </a:p>
          <a:p>
            <a:r>
              <a:rPr lang="ru-RU" sz="2000" dirty="0">
                <a:solidFill>
                  <a:schemeClr val="tx1"/>
                </a:solidFill>
              </a:rPr>
              <a:t>на сайте Российской </a:t>
            </a:r>
          </a:p>
          <a:p>
            <a:r>
              <a:rPr lang="ru-RU" sz="2000" dirty="0">
                <a:solidFill>
                  <a:schemeClr val="tx1"/>
                </a:solidFill>
              </a:rPr>
              <a:t>Государственной </a:t>
            </a:r>
          </a:p>
          <a:p>
            <a:r>
              <a:rPr lang="ru-RU" sz="2000" dirty="0">
                <a:solidFill>
                  <a:schemeClr val="tx1"/>
                </a:solidFill>
              </a:rPr>
              <a:t>б</a:t>
            </a:r>
            <a:r>
              <a:rPr lang="ru-RU" sz="2000" dirty="0" smtClean="0">
                <a:solidFill>
                  <a:schemeClr val="tx1"/>
                </a:solidFill>
              </a:rPr>
              <a:t>иблиотеки</a:t>
            </a:r>
          </a:p>
          <a:p>
            <a:r>
              <a:rPr lang="ru-RU" sz="2000" dirty="0">
                <a:solidFill>
                  <a:schemeClr val="tx1"/>
                </a:solidFill>
              </a:rPr>
              <a:t>д</a:t>
            </a:r>
            <a:r>
              <a:rPr lang="ru-RU" sz="2000" dirty="0" smtClean="0">
                <a:solidFill>
                  <a:schemeClr val="tx1"/>
                </a:solidFill>
              </a:rPr>
              <a:t>ля молодежи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2855" y="3427634"/>
            <a:ext cx="2541254" cy="216160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54109" y="1129890"/>
            <a:ext cx="2854541" cy="2297744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41450" y="1296153"/>
            <a:ext cx="257416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Участие в обучающем</a:t>
            </a:r>
          </a:p>
          <a:p>
            <a:r>
              <a:rPr lang="ru-RU" sz="20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20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оркшопе</a:t>
            </a:r>
            <a:r>
              <a:rPr lang="ru-RU" sz="20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</a:t>
            </a:r>
          </a:p>
          <a:p>
            <a:r>
              <a:rPr lang="ru-RU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уководителей</a:t>
            </a:r>
          </a:p>
          <a:p>
            <a:r>
              <a:rPr lang="ru-RU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20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олонтерских</a:t>
            </a:r>
          </a:p>
          <a:p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центров</a:t>
            </a:r>
            <a:endParaRPr lang="ru-RU" sz="20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2306" y="3468127"/>
            <a:ext cx="264553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Выступление на</a:t>
            </a:r>
          </a:p>
          <a:p>
            <a:r>
              <a:rPr lang="ru-RU" sz="20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Всероссийском </a:t>
            </a:r>
          </a:p>
          <a:p>
            <a:r>
              <a:rPr lang="ru-RU" sz="20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форуме</a:t>
            </a:r>
          </a:p>
          <a:p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«Волонтеры культуры-</a:t>
            </a:r>
          </a:p>
          <a:p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sz="20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ерритория</a:t>
            </a:r>
          </a:p>
          <a:p>
            <a:r>
              <a:rPr lang="ru-RU" sz="20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реализации идей»</a:t>
            </a:r>
            <a:endParaRPr lang="ru-RU" sz="20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2" name="Picture 4" descr="https://sun9-39.userapi.com/impg/91ra1y7nj3XAbA1qj9yg93vwTAKkN1BWoJPhZQ/38az5El91hk.jpg?size=1280x853&amp;quality=96&amp;sign=8a57d363950d17b86d52726cfd882985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5" t="11315" r="18895" b="18573"/>
          <a:stretch/>
        </p:blipFill>
        <p:spPr bwMode="auto">
          <a:xfrm>
            <a:off x="2950694" y="3427634"/>
            <a:ext cx="2832131" cy="216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782825" y="1129890"/>
            <a:ext cx="3357960" cy="22977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>
                <a:ln w="1905"/>
                <a:solidFill>
                  <a:prstClr val="black"/>
                </a:solidFill>
              </a:rPr>
              <a:t>Размещение лучших</a:t>
            </a:r>
          </a:p>
          <a:p>
            <a:pPr lvl="0"/>
            <a:r>
              <a:rPr lang="ru-RU" sz="2000" dirty="0">
                <a:ln w="1905"/>
                <a:solidFill>
                  <a:prstClr val="black"/>
                </a:solidFill>
              </a:rPr>
              <a:t> волонтерских практик</a:t>
            </a:r>
          </a:p>
          <a:p>
            <a:pPr lvl="0"/>
            <a:r>
              <a:rPr lang="ru-RU" sz="2000" dirty="0">
                <a:ln w="1905"/>
                <a:solidFill>
                  <a:prstClr val="black"/>
                </a:solidFill>
              </a:rPr>
              <a:t>на сайте Российской </a:t>
            </a:r>
          </a:p>
          <a:p>
            <a:pPr lvl="0"/>
            <a:r>
              <a:rPr lang="ru-RU" sz="2000" dirty="0">
                <a:ln w="1905"/>
                <a:solidFill>
                  <a:prstClr val="black"/>
                </a:solidFill>
              </a:rPr>
              <a:t>Государственной детской </a:t>
            </a:r>
          </a:p>
          <a:p>
            <a:pPr lvl="0"/>
            <a:r>
              <a:rPr lang="ru-RU" sz="2000" dirty="0">
                <a:ln w="1905"/>
                <a:solidFill>
                  <a:prstClr val="black"/>
                </a:solidFill>
              </a:rPr>
              <a:t>библиотеки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82825" y="3422134"/>
            <a:ext cx="3357960" cy="21671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Размещение волонтерских проектов Центра в сборнике лучших кейсов в сфере культурного </a:t>
            </a:r>
            <a:r>
              <a:rPr lang="ru-RU" sz="2000" dirty="0" err="1">
                <a:solidFill>
                  <a:prstClr val="black"/>
                </a:solidFill>
              </a:rPr>
              <a:t>волонтерства</a:t>
            </a:r>
            <a:r>
              <a:rPr lang="ru-RU" sz="2000" dirty="0">
                <a:solidFill>
                  <a:prstClr val="black"/>
                </a:solidFill>
              </a:rPr>
              <a:t> на портале «Волонтеры культуры.RU» </a:t>
            </a:r>
          </a:p>
        </p:txBody>
      </p:sp>
    </p:spTree>
    <p:extLst>
      <p:ext uri="{BB962C8B-B14F-4D97-AF65-F5344CB8AC3E}">
        <p14:creationId xmlns:p14="http://schemas.microsoft.com/office/powerpoint/2010/main" val="129507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" y="-2732"/>
            <a:ext cx="5797550" cy="686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-22287"/>
            <a:ext cx="3346450" cy="688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094" y="404664"/>
            <a:ext cx="6181162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79094" y="471843"/>
            <a:ext cx="17443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Награды</a:t>
            </a:r>
            <a:endParaRPr lang="ru-RU" sz="3200" b="1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109" y="1123801"/>
            <a:ext cx="6189891" cy="230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2854" y="1123801"/>
            <a:ext cx="2566239" cy="23038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79094" y="1123801"/>
            <a:ext cx="2820938" cy="2297744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Победа в областном конкурсе библиотечных волонтерских проектов «Выходной с библиотекой</a:t>
            </a:r>
            <a:r>
              <a:rPr lang="ru-RU" sz="2000" dirty="0" smtClean="0">
                <a:solidFill>
                  <a:schemeClr val="tx1"/>
                </a:solidFill>
              </a:rPr>
              <a:t>» (2020г.)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2" name="Picture 4" descr="https://sun9-23.userapi.com/impg/PU_84yGhWYvMK9R7Jafn4Wjj0UV_7zdznnzHFw/TMiUdWhQYMg.jpg?size=1600x1200&amp;quality=96&amp;sign=05bb95e210b20c1ecdc9cd99eb608e6b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55" y="3429000"/>
            <a:ext cx="3650227" cy="273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76.userapi.com/impg/jSCpiTCAyXZ40ac8JKdBn0J5qOgwrAn89gPjBg/rXJJ-ijvhOM.jpg?size=1280x852&amp;quality=96&amp;sign=6f9b08b52815fbc4cba9fab0421c8271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929" y="3429000"/>
            <a:ext cx="515154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12856" y="1153609"/>
            <a:ext cx="248840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dirty="0"/>
          </a:p>
          <a:p>
            <a:r>
              <a:rPr lang="ru-RU" dirty="0" smtClean="0"/>
              <a:t>Специальный </a:t>
            </a:r>
            <a:r>
              <a:rPr lang="ru-RU" dirty="0"/>
              <a:t>приз «Спасибо»</a:t>
            </a:r>
          </a:p>
          <a:p>
            <a:r>
              <a:rPr lang="ru-RU" dirty="0"/>
              <a:t>Региональный конкурс «Доброволец года» (2021г.)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01654" y="1126845"/>
            <a:ext cx="3358602" cy="22977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Победа </a:t>
            </a:r>
            <a:r>
              <a:rPr lang="ru-RU" sz="2000" dirty="0">
                <a:solidFill>
                  <a:schemeClr val="tx1"/>
                </a:solidFill>
              </a:rPr>
              <a:t>в Общероссийском Смотре-конкурсе «Библиотека – территория реализации идей» (2020, 2021 гг.)</a:t>
            </a:r>
          </a:p>
        </p:txBody>
      </p:sp>
    </p:spTree>
    <p:extLst>
      <p:ext uri="{BB962C8B-B14F-4D97-AF65-F5344CB8AC3E}">
        <p14:creationId xmlns:p14="http://schemas.microsoft.com/office/powerpoint/2010/main" val="130541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265</Words>
  <Application>Microsoft Office PowerPoint</Application>
  <PresentationFormat>Экран (4:3)</PresentationFormat>
  <Paragraphs>104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volonter</dc:creator>
  <cp:lastModifiedBy>volonter</cp:lastModifiedBy>
  <cp:revision>57</cp:revision>
  <dcterms:created xsi:type="dcterms:W3CDTF">2022-08-08T10:14:06Z</dcterms:created>
  <dcterms:modified xsi:type="dcterms:W3CDTF">2022-08-31T10:02:44Z</dcterms:modified>
</cp:coreProperties>
</file>