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304" r:id="rId4"/>
    <p:sldId id="274" r:id="rId5"/>
    <p:sldId id="307" r:id="rId6"/>
    <p:sldId id="305" r:id="rId7"/>
    <p:sldId id="300" r:id="rId8"/>
    <p:sldId id="29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2026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pos="5654" userDrawn="1">
          <p15:clr>
            <a:srgbClr val="A4A3A4"/>
          </p15:clr>
        </p15:guide>
        <p15:guide id="7" pos="2933" userDrawn="1">
          <p15:clr>
            <a:srgbClr val="A4A3A4"/>
          </p15:clr>
        </p15:guide>
        <p15:guide id="8" pos="4747" userDrawn="1">
          <p15:clr>
            <a:srgbClr val="A4A3A4"/>
          </p15:clr>
        </p15:guide>
        <p15:guide id="9" pos="1118" userDrawn="1">
          <p15:clr>
            <a:srgbClr val="A4A3A4"/>
          </p15:clr>
        </p15:guide>
        <p15:guide id="10" pos="6562" userDrawn="1">
          <p15:clr>
            <a:srgbClr val="A4A3A4"/>
          </p15:clr>
        </p15:guide>
        <p15:guide id="11" orient="horz" pos="232" userDrawn="1">
          <p15:clr>
            <a:srgbClr val="A4A3A4"/>
          </p15:clr>
        </p15:guide>
        <p15:guide id="12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02" y="72"/>
      </p:cViewPr>
      <p:guideLst>
        <p:guide orient="horz" pos="2160"/>
        <p:guide pos="3840"/>
        <p:guide pos="211"/>
        <p:guide pos="2026"/>
        <p:guide pos="7469"/>
        <p:guide pos="5654"/>
        <p:guide pos="2933"/>
        <p:guide pos="4747"/>
        <p:guide pos="1118"/>
        <p:guide pos="6562"/>
        <p:guide orient="horz" pos="232"/>
        <p:guide orient="horz" pos="4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990F4-F7AB-43F5-8515-BFA6933BD143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4936-7551-41A9-9D2D-78623C13AC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5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00914-43AB-486E-9ACD-5EB404E38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7BBC9E-481A-4691-8F4E-437B4498C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AA428-E7A3-479D-9397-FDC136271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65332C-FF65-4866-9C0E-3DD96ACF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5642B3-A4C6-4A96-AE89-19CAC4D6D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0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63838-98FE-4EB5-AEAA-4E38459F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14984A-0DAC-4394-A7BF-C8B341BDC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7FFDDF-9DD6-41DC-9F9B-5DF0B6EC1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3F13B2-ED7D-4C9B-8E9B-A56CDC7E8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18839B-63ED-4F89-946A-69BD4C69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625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69DD88-1301-4FE6-87EF-B6DB40390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F67EA3-B97B-4518-9C3D-0AB67ACF0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BFEA96-2EE8-4983-9562-1A3A67E9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76C3D-99F9-45B4-802E-E0A50D9A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2980A4-AF60-480F-93D6-3C596BD5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53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C6BCE-4144-43F2-B897-ECFE782AD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E4E6B7-3A4E-4594-A5CA-758139CE6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A1436E-9D42-4253-82EF-F79F095B4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0A611D-8E27-48CD-B4B9-5ED52C1C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D5B92E-50B2-49B7-B83F-444E054A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0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4F0D6-03DC-4782-9B2D-F21487954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3E3AE1-BC0F-48FE-A94C-D2EF37960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333136-F366-4765-A706-728F705DB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5A020-8CAA-442C-8711-8BFA2F17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68187A-0AA8-4354-9E04-4F76D8A0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6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E2A5E-0F5C-4FEB-874D-DC92C135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254E4D-DACC-4BCA-9EC3-99DD82298B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117EA5-4566-4377-AC26-0368C2646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FB7F51-30A7-44D9-8A83-CD6F3422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BB2807-5453-4E6B-B52A-658520E0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8B5CDA-241B-4628-A093-A424B28A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38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D59B6-C490-4F91-B0FD-1CD86C2FB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89F2B7-1D31-4D42-A50D-1502FD39B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994E45-4CB9-4817-A006-AEF3A4120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0DABAB-DC28-441C-B543-CB39CD453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541065-7339-48F8-909C-AB351C1D4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C1B8F-C90A-4F69-8631-2C7CFAF2A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739061-5081-42BD-B67A-49911D1DF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2D3BFF-EB16-4F38-B216-5AA35D419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8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29124-8E7F-47B6-8282-3869B348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1FE8EA-2D9A-4A43-AFD7-A9CA3BE6D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4182B6-7D06-4439-A044-CDAB344D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B45DB1-85D9-4CE1-BA5E-F9109D8D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287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835B99-BB10-424B-BE21-D8D1A941C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68B86-A95B-4679-ABF7-B16EC69E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EBFF68-282D-41C6-9FC0-ABC3796EE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903D9-7A59-4E12-B97E-38A41774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67DFFE-81A1-482A-A96E-E88CB05E2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3B37E0-4D5D-4E30-A314-5880FBE0C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680425-F66A-4E65-A27B-BC92BF6D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49B98-721A-4C1C-83CC-B0784B6C9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1D341A-1CB8-4228-9891-7C0FD2F5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B6513-C4F3-4483-A40A-A0E9895E6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64F9F1-D74E-4F62-8E48-9E556EE5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5405AD-C9EF-434F-A87E-B74FC6AE0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E514D5-E660-49F0-8F75-DFA3812CA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0886CF-3A67-4A46-889C-1330A2956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D6A485-E0E3-494A-A592-1688F4B75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623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D2747-7DA2-4FD7-8C02-AAE54482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E64188-79FE-4322-966B-461215D9E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A1C4DD-D3B7-4CBB-83F8-58B19B18F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32D0A-7CC6-4817-A8B7-959A802F4602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AF5F5C-55AE-4C5C-A022-C1D040887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0E5A9-53AD-4FA2-BAE6-6A42D790D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0991-C77D-4F51-9830-D4BAF033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25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6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человек, трава, небо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C12C5B6-1B47-4798-9F18-7D94AA827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145435F-6E2A-4DAF-9B0F-33FB2B9A1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924725"/>
            <a:ext cx="9144000" cy="23876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Чистые Игры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E240F8-FB94-462A-ABB8-0230C7ACB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83043" y="5834779"/>
            <a:ext cx="6205927" cy="479771"/>
          </a:xfrm>
          <a:prstGeom prst="rect">
            <a:avLst/>
          </a:prstGeom>
        </p:spPr>
      </p:pic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97B68BA5-2B52-4F9E-A96C-8DEECE726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7102" y="5865753"/>
            <a:ext cx="6074084" cy="43318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F Agora Sans Pro" panose="02000500000000020004" pitchFamily="2" charset="0"/>
              </a:rPr>
              <a:t>Экологическое партнёрство – бизнесу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144938-F43C-4E1B-9652-4BDC757388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50" y="39113"/>
            <a:ext cx="2166499" cy="216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851524/v851524239/130e28/PkMsXssl1xg.jpg">
            <a:extLst>
              <a:ext uri="{FF2B5EF4-FFF2-40B4-BE49-F238E27FC236}">
                <a16:creationId xmlns:a16="http://schemas.microsoft.com/office/drawing/2014/main" id="{5C78A3BC-744A-41DB-BB72-2B55062DB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" b="12240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8AF3B9-D438-4D68-A43C-6AC8D7872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43333" r="78021" b="45169"/>
          <a:stretch/>
        </p:blipFill>
        <p:spPr>
          <a:xfrm>
            <a:off x="0" y="2145164"/>
            <a:ext cx="2374900" cy="7885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B178DC-A5BF-46B2-9F6D-9F56FBBE90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36751" r="62891" b="1527"/>
          <a:stretch/>
        </p:blipFill>
        <p:spPr>
          <a:xfrm>
            <a:off x="-1" y="2491740"/>
            <a:ext cx="4410075" cy="4232910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237A9138-3233-41B5-9510-487B93A5C10F}"/>
              </a:ext>
            </a:extLst>
          </p:cNvPr>
          <p:cNvSpPr txBox="1">
            <a:spLocks/>
          </p:cNvSpPr>
          <p:nvPr/>
        </p:nvSpPr>
        <p:spPr>
          <a:xfrm>
            <a:off x="2844" y="2582545"/>
            <a:ext cx="3616545" cy="40513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79" dirty="0">
                <a:solidFill>
                  <a:schemeClr val="bg1"/>
                </a:solidFill>
                <a:latin typeface="PF Agora Sans Pro Black" panose="02000500000000020004" pitchFamily="2" charset="0"/>
              </a:rPr>
              <a:t>Экологический фестиваль</a:t>
            </a:r>
          </a:p>
          <a:p>
            <a:pPr marL="0" indent="0">
              <a:buSzPct val="100000"/>
              <a:buNone/>
            </a:pP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3-4 часа</a:t>
            </a:r>
          </a:p>
          <a:p>
            <a:pPr marL="0" indent="0">
              <a:buSzPct val="100000"/>
              <a:buNone/>
            </a:pP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Командный квест по </a:t>
            </a:r>
            <a:b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сбору и сортировке </a:t>
            </a:r>
            <a:b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мусора в 5 точках по городу</a:t>
            </a:r>
            <a:endParaRPr lang="ru-RU" sz="1600" dirty="0">
              <a:solidFill>
                <a:schemeClr val="bg1"/>
              </a:solidFill>
              <a:latin typeface="PF Agora Sans Pro" panose="02000500000000020004" pitchFamily="2" charset="0"/>
            </a:endParaRPr>
          </a:p>
          <a:p>
            <a:pPr marL="0" indent="0">
              <a:buSzPct val="100000"/>
              <a:buNone/>
            </a:pP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Спортивные и творческие, интеллектуальные </a:t>
            </a:r>
            <a:r>
              <a:rPr lang="ru-RU" sz="1600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активности в центральном парке.</a:t>
            </a:r>
          </a:p>
          <a:p>
            <a:pPr marL="0" indent="0">
              <a:buSzPct val="100000"/>
              <a:buNone/>
            </a:pPr>
            <a:endParaRPr lang="ru-RU" sz="1600" dirty="0">
              <a:solidFill>
                <a:schemeClr val="bg1"/>
              </a:solidFill>
              <a:latin typeface="PF Agora Sans Pro" panose="02000500000000020004" pitchFamily="2" charset="0"/>
            </a:endParaRPr>
          </a:p>
          <a:p>
            <a:pPr marL="0" indent="0">
              <a:buSzPct val="100000"/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Настоящий эко-праздник </a:t>
            </a:r>
            <a:endParaRPr lang="ru-RU" sz="1600" b="1" dirty="0">
              <a:solidFill>
                <a:schemeClr val="bg1"/>
              </a:solidFill>
              <a:latin typeface="PF Agora Sans Pro" panose="02000500000000020004" pitchFamily="2" charset="0"/>
            </a:endParaRPr>
          </a:p>
          <a:p>
            <a:pPr marL="0" indent="0">
              <a:buSzPct val="100000"/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для каждого</a:t>
            </a:r>
          </a:p>
        </p:txBody>
      </p:sp>
    </p:spTree>
    <p:extLst>
      <p:ext uri="{BB962C8B-B14F-4D97-AF65-F5344CB8AC3E}">
        <p14:creationId xmlns:p14="http://schemas.microsoft.com/office/powerpoint/2010/main" val="28045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488E58-D7A7-4E4E-85E9-8B550FAE1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" r="269" b="1130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E22585-BC37-4E1C-9CAE-8425EC13FE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7" r="62976" b="3843"/>
          <a:stretch/>
        </p:blipFill>
        <p:spPr>
          <a:xfrm>
            <a:off x="-116114" y="3686628"/>
            <a:ext cx="4513943" cy="2907847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E1B69867-374E-4157-81A7-294769B23D4E}"/>
              </a:ext>
            </a:extLst>
          </p:cNvPr>
          <p:cNvSpPr txBox="1">
            <a:spLocks/>
          </p:cNvSpPr>
          <p:nvPr/>
        </p:nvSpPr>
        <p:spPr>
          <a:xfrm>
            <a:off x="334963" y="3933825"/>
            <a:ext cx="3704323" cy="26606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79" dirty="0">
                <a:solidFill>
                  <a:schemeClr val="bg1"/>
                </a:solidFill>
                <a:latin typeface="PF Agora Sans Pro Black" panose="02000500000000020004" pitchFamily="2" charset="0"/>
              </a:rPr>
              <a:t>Игра, в которой хочется участвовать</a:t>
            </a:r>
          </a:p>
          <a:p>
            <a:pPr marL="0" indent="0">
              <a:buSzPct val="100000"/>
              <a:buNone/>
            </a:pP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• </a:t>
            </a:r>
            <a:r>
              <a:rPr lang="ru-RU" sz="1600" dirty="0" smtClean="0">
                <a:solidFill>
                  <a:schemeClr val="bg1"/>
                </a:solidFill>
                <a:latin typeface="PF Agora Sans Pro" panose="02000500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Современный </a:t>
            </a: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дизайн</a:t>
            </a:r>
          </a:p>
          <a:p>
            <a:pPr marL="0" indent="0">
              <a:buSzPct val="100000"/>
              <a:buNone/>
            </a:pP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• Мобильное приложение</a:t>
            </a:r>
          </a:p>
          <a:p>
            <a:pPr marL="0" indent="0">
              <a:buSzPct val="100000"/>
              <a:buNone/>
            </a:pP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• Активное сообщество людей,</a:t>
            </a:r>
            <a:b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</a:b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которые заботятся о родной земле</a:t>
            </a:r>
          </a:p>
          <a:p>
            <a:pPr marL="0" indent="0">
              <a:buSzPct val="100000"/>
              <a:buNone/>
            </a:pP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• </a:t>
            </a:r>
            <a:r>
              <a:rPr lang="ru-RU" sz="1600" dirty="0" smtClean="0">
                <a:solidFill>
                  <a:schemeClr val="bg1"/>
                </a:solidFill>
              </a:rPr>
              <a:t>Международный </a:t>
            </a:r>
            <a:r>
              <a:rPr lang="ru-RU" sz="1600" dirty="0">
                <a:solidFill>
                  <a:schemeClr val="bg1"/>
                </a:solidFill>
              </a:rPr>
              <a:t>маштаб</a:t>
            </a:r>
          </a:p>
          <a:p>
            <a:pPr marL="0" indent="0">
              <a:buSzPct val="100000"/>
              <a:buNone/>
            </a:pP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• </a:t>
            </a:r>
            <a:r>
              <a:rPr lang="ru-RU" sz="1600" dirty="0" smtClean="0">
                <a:solidFill>
                  <a:schemeClr val="bg1"/>
                </a:solidFill>
              </a:rPr>
              <a:t>Причастность </a:t>
            </a:r>
            <a:r>
              <a:rPr lang="ru-RU" sz="1600" dirty="0">
                <a:solidFill>
                  <a:schemeClr val="bg1"/>
                </a:solidFill>
              </a:rPr>
              <a:t>к хорошему делу</a:t>
            </a:r>
          </a:p>
        </p:txBody>
      </p:sp>
    </p:spTree>
    <p:extLst>
      <p:ext uri="{BB962C8B-B14F-4D97-AF65-F5344CB8AC3E}">
        <p14:creationId xmlns:p14="http://schemas.microsoft.com/office/powerpoint/2010/main" val="23598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10AC8EC5-CE6A-4A61-AC49-703823535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6" b="1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A014C7-37B2-4210-803C-2881F1B75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" r="53125" b="22360"/>
          <a:stretch/>
        </p:blipFill>
        <p:spPr>
          <a:xfrm>
            <a:off x="0" y="182880"/>
            <a:ext cx="5715000" cy="5141595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027778E7-7560-4980-B796-133394230C53}"/>
              </a:ext>
            </a:extLst>
          </p:cNvPr>
          <p:cNvSpPr txBox="1">
            <a:spLocks/>
          </p:cNvSpPr>
          <p:nvPr/>
        </p:nvSpPr>
        <p:spPr>
          <a:xfrm>
            <a:off x="155575" y="296863"/>
            <a:ext cx="4992515" cy="65700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500" b="1" dirty="0">
                <a:solidFill>
                  <a:schemeClr val="bg1"/>
                </a:solidFill>
                <a:latin typeface="PF Agora Sans Pro" panose="02000500000000020004" pitchFamily="2" charset="0"/>
              </a:rPr>
              <a:t>Цель – заработать как можно больше баллов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950" dirty="0">
                <a:solidFill>
                  <a:schemeClr val="bg1"/>
                </a:solidFill>
                <a:latin typeface="PF Agora Sans Pro Black" panose="02000500000000020004" pitchFamily="2" charset="0"/>
              </a:rPr>
              <a:t>Как получить баллы?</a:t>
            </a:r>
          </a:p>
          <a:p>
            <a:pPr marL="0" indent="0">
              <a:buSzPct val="100000"/>
              <a:buNone/>
            </a:pPr>
            <a:r>
              <a:rPr lang="ru-RU" sz="1800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• Собирать </a:t>
            </a:r>
            <a:r>
              <a:rPr lang="ru-RU" sz="1800" dirty="0">
                <a:solidFill>
                  <a:schemeClr val="bg1"/>
                </a:solidFill>
                <a:latin typeface="PF Agora Sans Pro" panose="02000500000000020004" pitchFamily="2" charset="0"/>
              </a:rPr>
              <a:t>смешанный мусор</a:t>
            </a:r>
          </a:p>
          <a:p>
            <a:pPr marL="0" indent="0">
              <a:buSzPct val="100000"/>
              <a:buNone/>
            </a:pPr>
            <a:r>
              <a:rPr lang="ru-RU" sz="1800" dirty="0">
                <a:solidFill>
                  <a:schemeClr val="bg1"/>
                </a:solidFill>
                <a:latin typeface="PF Agora Sans Pro" panose="02000500000000020004" pitchFamily="2" charset="0"/>
              </a:rPr>
              <a:t>• Собирать мусор раздельно по фракциям</a:t>
            </a:r>
            <a:endParaRPr lang="en-US" sz="1800" dirty="0">
              <a:solidFill>
                <a:schemeClr val="bg1"/>
              </a:solidFill>
              <a:latin typeface="PF Agora Sans Pro" panose="02000500000000020004" pitchFamily="2" charset="0"/>
            </a:endParaRPr>
          </a:p>
          <a:p>
            <a:pPr marL="0" indent="0">
              <a:buSzPct val="100000"/>
              <a:buNone/>
            </a:pPr>
            <a:r>
              <a:rPr lang="ru-RU" sz="1800" dirty="0">
                <a:solidFill>
                  <a:schemeClr val="bg1"/>
                </a:solidFill>
                <a:latin typeface="PF Agora Sans Pro" panose="02000500000000020004" pitchFamily="2" charset="0"/>
              </a:rPr>
              <a:t>• </a:t>
            </a:r>
            <a:r>
              <a:rPr lang="ru-RU" sz="1800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Собирать </a:t>
            </a:r>
            <a:r>
              <a:rPr lang="ru-RU" sz="1800" dirty="0">
                <a:solidFill>
                  <a:schemeClr val="bg1"/>
                </a:solidFill>
                <a:latin typeface="PF Agora Sans Pro" panose="02000500000000020004" pitchFamily="2" charset="0"/>
              </a:rPr>
              <a:t>опасные отходы (батарейки, шины)</a:t>
            </a:r>
          </a:p>
          <a:p>
            <a:pPr marL="0" indent="0">
              <a:buSzPct val="100000"/>
              <a:buNone/>
            </a:pPr>
            <a:r>
              <a:rPr lang="ru-RU" sz="1800" dirty="0">
                <a:solidFill>
                  <a:schemeClr val="bg1"/>
                </a:solidFill>
                <a:latin typeface="PF Agora Sans Pro" panose="02000500000000020004" pitchFamily="2" charset="0"/>
              </a:rPr>
              <a:t>• Дополнительные баллы за </a:t>
            </a:r>
            <a:r>
              <a:rPr lang="ru-RU" sz="1800" dirty="0" err="1">
                <a:solidFill>
                  <a:schemeClr val="bg1"/>
                </a:solidFill>
                <a:latin typeface="PF Agora Sans Pro" panose="02000500000000020004" pitchFamily="2" charset="0"/>
              </a:rPr>
              <a:t>чекины</a:t>
            </a:r>
            <a:r>
              <a:rPr lang="ru-RU" sz="1800" dirty="0">
                <a:solidFill>
                  <a:schemeClr val="bg1"/>
                </a:solidFill>
                <a:latin typeface="PF Agora Sans Pro" panose="02000500000000020004" pitchFamily="2" charset="0"/>
              </a:rPr>
              <a:t> (фото до уборки и </a:t>
            </a:r>
            <a:r>
              <a:rPr lang="ru-RU" sz="1800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после в приложении</a:t>
            </a:r>
            <a:r>
              <a:rPr lang="en-US" sz="1800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)</a:t>
            </a:r>
            <a:endParaRPr lang="ru-RU" sz="1800" dirty="0">
              <a:solidFill>
                <a:schemeClr val="bg1"/>
              </a:solidFill>
              <a:latin typeface="PF Agora Sans Pro" panose="02000500000000020004" pitchFamily="2" charset="0"/>
            </a:endParaRPr>
          </a:p>
          <a:p>
            <a:pPr marL="0" indent="0">
              <a:buSzPct val="100000"/>
              <a:buNone/>
            </a:pPr>
            <a:r>
              <a:rPr lang="ru-RU" sz="1800" dirty="0">
                <a:solidFill>
                  <a:schemeClr val="bg1"/>
                </a:solidFill>
                <a:latin typeface="PF Agora Sans Pro" panose="02000500000000020004" pitchFamily="2" charset="0"/>
              </a:rPr>
              <a:t>• Фото-охота</a:t>
            </a:r>
            <a:endParaRPr lang="en-US" sz="1800" dirty="0">
              <a:solidFill>
                <a:schemeClr val="bg1"/>
              </a:solidFill>
              <a:latin typeface="PF Agora Sans Pro" panose="02000500000000020004" pitchFamily="2" charset="0"/>
            </a:endParaRPr>
          </a:p>
          <a:p>
            <a:pPr marL="0" indent="0">
              <a:buSzPct val="100000"/>
              <a:buNone/>
            </a:pPr>
            <a:r>
              <a:rPr lang="ru-RU" sz="1800" dirty="0">
                <a:solidFill>
                  <a:schemeClr val="bg1"/>
                </a:solidFill>
                <a:latin typeface="PF Agora Sans Pro" panose="02000500000000020004" pitchFamily="2" charset="0"/>
              </a:rPr>
              <a:t>• Загадки</a:t>
            </a:r>
            <a:endParaRPr lang="en-US" sz="1800" dirty="0">
              <a:solidFill>
                <a:schemeClr val="bg1"/>
              </a:solidFill>
              <a:latin typeface="PF Agora Sans Pro" panose="02000500000000020004" pitchFamily="2" charset="0"/>
            </a:endParaRPr>
          </a:p>
          <a:p>
            <a:pPr marL="0" indent="0">
              <a:buSzPct val="100000"/>
              <a:buNone/>
            </a:pPr>
            <a:r>
              <a:rPr lang="ru-RU" sz="1800" dirty="0">
                <a:solidFill>
                  <a:schemeClr val="bg1"/>
                </a:solidFill>
                <a:latin typeface="PF Agora Sans Pro" panose="02000500000000020004" pitchFamily="2" charset="0"/>
              </a:rPr>
              <a:t>• Поиск артефактов и                                   другие активности</a:t>
            </a:r>
            <a:endParaRPr lang="en-US" sz="1800" dirty="0">
              <a:solidFill>
                <a:schemeClr val="bg1"/>
              </a:solidFill>
              <a:latin typeface="PF Agora Sans Pro" panose="02000500000000020004" pitchFamily="2" charset="0"/>
            </a:endParaRPr>
          </a:p>
          <a:p>
            <a:pPr marL="0" indent="0">
              <a:buSzPct val="100000"/>
              <a:buNone/>
            </a:pPr>
            <a:endParaRPr lang="ru-RU" sz="1800" dirty="0">
              <a:solidFill>
                <a:schemeClr val="bg1"/>
              </a:solidFill>
              <a:latin typeface="PF Agora Sans Pro" panose="02000500000000020004" pitchFamily="2" charset="0"/>
            </a:endParaRPr>
          </a:p>
          <a:p>
            <a:pPr>
              <a:buSzPct val="100000"/>
            </a:pPr>
            <a:r>
              <a:rPr lang="ru-RU" sz="1879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Упоминание в истории с </a:t>
            </a:r>
            <a:r>
              <a:rPr lang="ru-RU" sz="1879" dirty="0" err="1" smtClean="0">
                <a:solidFill>
                  <a:schemeClr val="bg1"/>
                </a:solidFill>
                <a:latin typeface="PF Agora Sans Pro" panose="02000500000000020004" pitchFamily="2" charset="0"/>
              </a:rPr>
              <a:t>инста</a:t>
            </a:r>
            <a:r>
              <a:rPr lang="ru-RU" sz="1879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-маской</a:t>
            </a:r>
            <a:endParaRPr lang="en-US" sz="1879" dirty="0">
              <a:solidFill>
                <a:schemeClr val="bg1"/>
              </a:solidFill>
              <a:latin typeface="PF Agora Sans Pro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2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C95DB51B-A9F9-4550-9BB9-12C4A3F67551}"/>
              </a:ext>
            </a:extLst>
          </p:cNvPr>
          <p:cNvSpPr/>
          <p:nvPr/>
        </p:nvSpPr>
        <p:spPr>
          <a:xfrm>
            <a:off x="-1" y="4"/>
            <a:ext cx="12192001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sz="1579" dirty="0"/>
              <a:t>\</a:t>
            </a:r>
            <a:endParaRPr sz="1579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E972CB-2CA1-4E4D-9B5F-BA7885D6E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37" y="-2445324"/>
            <a:ext cx="13940128" cy="9560072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C8B223BC-AAF9-4276-A6C5-45A94E036AA3}"/>
              </a:ext>
            </a:extLst>
          </p:cNvPr>
          <p:cNvSpPr txBox="1"/>
          <p:nvPr/>
        </p:nvSpPr>
        <p:spPr>
          <a:xfrm>
            <a:off x="113290" y="2459182"/>
            <a:ext cx="4796190" cy="3563366"/>
          </a:xfrm>
          <a:prstGeom prst="rect">
            <a:avLst/>
          </a:prstGeom>
        </p:spPr>
        <p:txBody>
          <a:bodyPr vert="horz" wrap="square" lIns="0" tIns="100793" rIns="0" bIns="0" rtlCol="0">
            <a:spAutoFit/>
          </a:bodyPr>
          <a:lstStyle/>
          <a:p>
            <a:pPr marL="11138">
              <a:spcBef>
                <a:spcPts val="794"/>
              </a:spcBef>
            </a:pPr>
            <a:r>
              <a:rPr sz="1622" b="1" spc="171" dirty="0">
                <a:solidFill>
                  <a:srgbClr val="FFFFFF"/>
                </a:solidFill>
                <a:latin typeface="Arial"/>
                <a:cs typeface="Arial"/>
              </a:rPr>
              <a:t>Как </a:t>
            </a:r>
            <a:r>
              <a:rPr sz="1622" b="1" spc="-9" dirty="0">
                <a:solidFill>
                  <a:srgbClr val="FFFFFF"/>
                </a:solidFill>
                <a:latin typeface="Arial"/>
                <a:cs typeface="Arial"/>
              </a:rPr>
              <a:t>всё</a:t>
            </a:r>
            <a:r>
              <a:rPr sz="1622" b="1" spc="-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22" b="1" spc="35" dirty="0">
                <a:solidFill>
                  <a:srgbClr val="FFFFFF"/>
                </a:solidFill>
                <a:latin typeface="Arial"/>
                <a:cs typeface="Arial"/>
              </a:rPr>
              <a:t>происходит</a:t>
            </a:r>
            <a:endParaRPr sz="1622" dirty="0">
              <a:latin typeface="Arial"/>
              <a:cs typeface="Arial"/>
            </a:endParaRPr>
          </a:p>
          <a:p>
            <a:pPr marL="255615" indent="-245034">
              <a:lnSpc>
                <a:spcPts val="1864"/>
              </a:lnSpc>
              <a:spcBef>
                <a:spcPts val="715"/>
              </a:spcBef>
              <a:buFont typeface="Arial Narrow"/>
              <a:buAutoNum type="arabicPeriod"/>
              <a:tabLst>
                <a:tab pos="256172" algn="l"/>
              </a:tabLst>
            </a:pPr>
            <a:r>
              <a:rPr sz="1622" spc="-61" dirty="0">
                <a:solidFill>
                  <a:srgbClr val="FFFFFF"/>
                </a:solidFill>
                <a:latin typeface="Arial"/>
                <a:cs typeface="Arial"/>
              </a:rPr>
              <a:t>Анонс </a:t>
            </a:r>
            <a:r>
              <a:rPr sz="1622" spc="-31" dirty="0">
                <a:solidFill>
                  <a:srgbClr val="FFFFFF"/>
                </a:solidFill>
                <a:latin typeface="Arial"/>
                <a:cs typeface="Arial"/>
              </a:rPr>
              <a:t>Игры </a:t>
            </a:r>
            <a:r>
              <a:rPr sz="1622" spc="-44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622" spc="-83" dirty="0">
                <a:solidFill>
                  <a:srgbClr val="FFFFFF"/>
                </a:solidFill>
                <a:latin typeface="Arial"/>
                <a:cs typeface="Arial"/>
              </a:rPr>
              <a:t>СМИ </a:t>
            </a:r>
            <a:r>
              <a:rPr sz="1622" spc="-53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622" spc="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22" spc="-57" dirty="0">
                <a:solidFill>
                  <a:srgbClr val="FFFFFF"/>
                </a:solidFill>
                <a:latin typeface="Arial"/>
                <a:cs typeface="Arial"/>
              </a:rPr>
              <a:t>социальных</a:t>
            </a:r>
            <a:endParaRPr sz="1622" dirty="0">
              <a:latin typeface="Arial"/>
              <a:cs typeface="Arial"/>
            </a:endParaRPr>
          </a:p>
          <a:p>
            <a:pPr marL="255615">
              <a:lnSpc>
                <a:spcPts val="1864"/>
              </a:lnSpc>
            </a:pPr>
            <a:r>
              <a:rPr sz="1622" spc="-70" dirty="0">
                <a:solidFill>
                  <a:srgbClr val="FFFFFF"/>
                </a:solidFill>
                <a:latin typeface="Arial"/>
                <a:cs typeface="Arial"/>
              </a:rPr>
              <a:t>сетях</a:t>
            </a:r>
            <a:endParaRPr sz="1622" dirty="0">
              <a:latin typeface="Arial"/>
              <a:cs typeface="Arial"/>
            </a:endParaRPr>
          </a:p>
          <a:p>
            <a:pPr marL="255615" indent="-245034">
              <a:spcBef>
                <a:spcPts val="706"/>
              </a:spcBef>
              <a:buFont typeface="Arial Narrow"/>
              <a:buAutoNum type="arabicPeriod" startAt="2"/>
              <a:tabLst>
                <a:tab pos="256172" algn="l"/>
              </a:tabLst>
            </a:pPr>
            <a:r>
              <a:rPr sz="1622" spc="-48" dirty="0">
                <a:solidFill>
                  <a:srgbClr val="FFFFFF"/>
                </a:solidFill>
                <a:latin typeface="Arial"/>
                <a:cs typeface="Arial"/>
              </a:rPr>
              <a:t>Регистрация </a:t>
            </a:r>
            <a:r>
              <a:rPr sz="1622" spc="-18" dirty="0">
                <a:solidFill>
                  <a:srgbClr val="FFFFFF"/>
                </a:solidFill>
                <a:latin typeface="Arial"/>
                <a:cs typeface="Arial"/>
              </a:rPr>
              <a:t>команд </a:t>
            </a:r>
            <a:r>
              <a:rPr sz="1622" spc="-39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1622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22" spc="-44" dirty="0">
                <a:solidFill>
                  <a:srgbClr val="FFFFFF"/>
                </a:solidFill>
                <a:latin typeface="Arial"/>
                <a:cs typeface="Arial"/>
              </a:rPr>
              <a:t>сайте</a:t>
            </a:r>
            <a:endParaRPr sz="1622" dirty="0">
              <a:latin typeface="Arial"/>
              <a:cs typeface="Arial"/>
            </a:endParaRPr>
          </a:p>
          <a:p>
            <a:pPr marL="255615" indent="-245034">
              <a:lnSpc>
                <a:spcPts val="1864"/>
              </a:lnSpc>
              <a:spcBef>
                <a:spcPts val="715"/>
              </a:spcBef>
              <a:buFont typeface="Arial Narrow"/>
              <a:buAutoNum type="arabicPeriod" startAt="2"/>
              <a:tabLst>
                <a:tab pos="256172" algn="l"/>
              </a:tabLst>
            </a:pPr>
            <a:r>
              <a:rPr lang="ru-RU" sz="1622" spc="-61" dirty="0" smtClean="0">
                <a:solidFill>
                  <a:srgbClr val="FFFFFF"/>
                </a:solidFill>
                <a:latin typeface="Arial"/>
                <a:cs typeface="Arial"/>
              </a:rPr>
              <a:t>Уборка 5 точках по городу</a:t>
            </a:r>
            <a:endParaRPr sz="1622" dirty="0">
              <a:latin typeface="Arial"/>
              <a:cs typeface="Arial"/>
            </a:endParaRPr>
          </a:p>
          <a:p>
            <a:pPr marL="255615" marR="923889" indent="-245034">
              <a:lnSpc>
                <a:spcPts val="1780"/>
              </a:lnSpc>
              <a:spcBef>
                <a:spcPts val="903"/>
              </a:spcBef>
              <a:buFont typeface="Arial Narrow"/>
              <a:buAutoNum type="arabicPeriod" startAt="4"/>
              <a:tabLst>
                <a:tab pos="256172" algn="l"/>
              </a:tabLst>
            </a:pPr>
            <a:r>
              <a:rPr lang="ru-RU" sz="1622" spc="-57" dirty="0" smtClean="0">
                <a:solidFill>
                  <a:srgbClr val="FFFFFF"/>
                </a:solidFill>
                <a:latin typeface="Arial"/>
                <a:cs typeface="Arial"/>
              </a:rPr>
              <a:t>Эко-фестиваль в центральном</a:t>
            </a:r>
          </a:p>
          <a:p>
            <a:pPr marL="10581" marR="923889">
              <a:lnSpc>
                <a:spcPts val="1780"/>
              </a:lnSpc>
              <a:spcBef>
                <a:spcPts val="903"/>
              </a:spcBef>
              <a:tabLst>
                <a:tab pos="256172" algn="l"/>
              </a:tabLst>
            </a:pPr>
            <a:r>
              <a:rPr lang="ru-RU" sz="1622" spc="-57" dirty="0" smtClean="0">
                <a:solidFill>
                  <a:srgbClr val="FFFFFF"/>
                </a:solidFill>
                <a:latin typeface="Arial"/>
                <a:cs typeface="Arial"/>
              </a:rPr>
              <a:t>парке с эко-активностями и концерт-</a:t>
            </a:r>
          </a:p>
          <a:p>
            <a:pPr marL="10581" marR="923889">
              <a:lnSpc>
                <a:spcPts val="1780"/>
              </a:lnSpc>
              <a:spcBef>
                <a:spcPts val="903"/>
              </a:spcBef>
              <a:tabLst>
                <a:tab pos="256172" algn="l"/>
              </a:tabLst>
            </a:pPr>
            <a:r>
              <a:rPr lang="ru-RU" sz="1622" spc="-57" dirty="0" smtClean="0">
                <a:solidFill>
                  <a:srgbClr val="FFFFFF"/>
                </a:solidFill>
                <a:latin typeface="Arial"/>
                <a:cs typeface="Arial"/>
              </a:rPr>
              <a:t>ной программой.</a:t>
            </a:r>
          </a:p>
          <a:p>
            <a:pPr marL="10581" marR="923889">
              <a:lnSpc>
                <a:spcPts val="1780"/>
              </a:lnSpc>
              <a:spcBef>
                <a:spcPts val="903"/>
              </a:spcBef>
              <a:tabLst>
                <a:tab pos="256172" algn="l"/>
              </a:tabLst>
            </a:pPr>
            <a:r>
              <a:rPr lang="ru-RU" sz="1622" spc="-57" dirty="0" smtClean="0">
                <a:solidFill>
                  <a:srgbClr val="FFFFFF"/>
                </a:solidFill>
                <a:latin typeface="Arial"/>
                <a:cs typeface="Arial"/>
              </a:rPr>
              <a:t>5. Награждение победителей</a:t>
            </a:r>
            <a:endParaRPr sz="1622" dirty="0">
              <a:latin typeface="Arial"/>
              <a:cs typeface="Arial"/>
            </a:endParaRPr>
          </a:p>
          <a:p>
            <a:pPr marL="10581">
              <a:lnSpc>
                <a:spcPts val="1864"/>
              </a:lnSpc>
              <a:spcBef>
                <a:spcPts val="684"/>
              </a:spcBef>
              <a:tabLst>
                <a:tab pos="256172" algn="l"/>
              </a:tabLst>
            </a:pPr>
            <a:r>
              <a:rPr lang="ru-RU" sz="1622" spc="-39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ru-RU" sz="1622" spc="-39" dirty="0" smtClean="0">
                <a:solidFill>
                  <a:srgbClr val="FFFFFF"/>
                </a:solidFill>
                <a:latin typeface="Arial"/>
                <a:cs typeface="Arial"/>
              </a:rPr>
              <a:t>. </a:t>
            </a:r>
            <a:r>
              <a:rPr sz="1622" spc="-39" dirty="0" err="1" smtClean="0">
                <a:solidFill>
                  <a:srgbClr val="FFFFFF"/>
                </a:solidFill>
                <a:latin typeface="Arial"/>
                <a:cs typeface="Arial"/>
              </a:rPr>
              <a:t>Постпродакшн</a:t>
            </a:r>
            <a:r>
              <a:rPr sz="1622" spc="-39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22" spc="-83" dirty="0">
                <a:solidFill>
                  <a:srgbClr val="FFFFFF"/>
                </a:solidFill>
                <a:latin typeface="Arial"/>
                <a:cs typeface="Arial"/>
              </a:rPr>
              <a:t>(фото,</a:t>
            </a:r>
            <a:r>
              <a:rPr sz="1622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22" spc="-57" dirty="0">
                <a:solidFill>
                  <a:srgbClr val="FFFFFF"/>
                </a:solidFill>
                <a:latin typeface="Arial"/>
                <a:cs typeface="Arial"/>
              </a:rPr>
              <a:t>видео,</a:t>
            </a:r>
            <a:endParaRPr sz="1622" dirty="0">
              <a:latin typeface="Arial"/>
              <a:cs typeface="Arial"/>
            </a:endParaRPr>
          </a:p>
          <a:p>
            <a:pPr marL="255615">
              <a:lnSpc>
                <a:spcPts val="1864"/>
              </a:lnSpc>
            </a:pPr>
            <a:r>
              <a:rPr sz="1622" spc="-26" dirty="0">
                <a:solidFill>
                  <a:srgbClr val="FFFFFF"/>
                </a:solidFill>
                <a:latin typeface="Arial"/>
                <a:cs typeface="Arial"/>
              </a:rPr>
              <a:t>пост</a:t>
            </a:r>
            <a:r>
              <a:rPr sz="1622" spc="-26" dirty="0">
                <a:solidFill>
                  <a:srgbClr val="FFFFFF"/>
                </a:solidFill>
                <a:latin typeface="Arial Narrow"/>
                <a:cs typeface="Arial Narrow"/>
              </a:rPr>
              <a:t>-</a:t>
            </a:r>
            <a:r>
              <a:rPr sz="1622" spc="-26" dirty="0">
                <a:solidFill>
                  <a:srgbClr val="FFFFFF"/>
                </a:solidFill>
                <a:latin typeface="Arial"/>
                <a:cs typeface="Arial"/>
              </a:rPr>
              <a:t>релиз)</a:t>
            </a:r>
            <a:endParaRPr sz="162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35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9A46678-A08B-4442-A5AA-5356691A0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" b="1728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A2FE7E-CF17-4520-B771-4FC2ACB0E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47456" b="8148"/>
          <a:stretch/>
        </p:blipFill>
        <p:spPr>
          <a:xfrm>
            <a:off x="5299003" y="0"/>
            <a:ext cx="6892997" cy="3530985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19521BF5-B175-40BF-9E72-5AEC0C9FA0E2}"/>
              </a:ext>
            </a:extLst>
          </p:cNvPr>
          <p:cNvSpPr txBox="1">
            <a:spLocks/>
          </p:cNvSpPr>
          <p:nvPr/>
        </p:nvSpPr>
        <p:spPr>
          <a:xfrm>
            <a:off x="6535271" y="0"/>
            <a:ext cx="4719917" cy="36504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sz="1691" dirty="0">
                <a:solidFill>
                  <a:schemeClr val="bg1"/>
                </a:solidFill>
                <a:latin typeface="PF Agora Sans Pro" panose="02000500000000020004" pitchFamily="2" charset="0"/>
              </a:rPr>
              <a:t> </a:t>
            </a:r>
          </a:p>
          <a:p>
            <a:pPr marL="0" indent="0">
              <a:buNone/>
              <a:tabLst>
                <a:tab pos="179388" algn="l"/>
              </a:tabLst>
            </a:pPr>
            <a:r>
              <a:rPr lang="ru-RU" sz="1879" dirty="0" smtClean="0">
                <a:solidFill>
                  <a:schemeClr val="bg1"/>
                </a:solidFill>
                <a:latin typeface="PF Agora Sans Pro Black" panose="02000500000000020004" pitchFamily="2" charset="0"/>
              </a:rPr>
              <a:t>Мобильное приложение</a:t>
            </a:r>
            <a:endParaRPr lang="ru-RU" sz="1879" dirty="0">
              <a:solidFill>
                <a:schemeClr val="bg1"/>
              </a:solidFill>
              <a:latin typeface="PF Agora Sans Pro Black" panose="02000500000000020004" pitchFamily="2" charset="0"/>
            </a:endParaRPr>
          </a:p>
          <a:p>
            <a:pPr marL="0" indent="0">
              <a:buNone/>
              <a:tabLst>
                <a:tab pos="179388" algn="l"/>
              </a:tabLst>
            </a:pP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Мобильное приложение – возможность заработать баллы с помощью «чекинов» мусора (фотографии с </a:t>
            </a:r>
            <a:r>
              <a:rPr lang="en-US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GPS-</a:t>
            </a: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меткой)</a:t>
            </a:r>
          </a:p>
          <a:p>
            <a:pPr marL="0" indent="0">
              <a:buNone/>
              <a:tabLst>
                <a:tab pos="179388" algn="l"/>
              </a:tabLst>
            </a:pP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«Чекины» можно отправлять в соцсеть с хештегами</a:t>
            </a:r>
          </a:p>
          <a:p>
            <a:pPr marL="0" indent="0">
              <a:buNone/>
              <a:tabLst>
                <a:tab pos="179388" algn="l"/>
              </a:tabLst>
            </a:pPr>
            <a:r>
              <a:rPr lang="ru-RU" sz="1600" dirty="0">
                <a:solidFill>
                  <a:schemeClr val="bg1"/>
                </a:solidFill>
                <a:latin typeface="PF Agora Sans Pro" panose="02000500000000020004" pitchFamily="2" charset="0"/>
              </a:rPr>
              <a:t>Командный рейтинг обновляется мгновенно и доступен </a:t>
            </a:r>
            <a:r>
              <a:rPr lang="ru-RU" sz="1600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онлайн, поэтому участники сразу видят, на каком месте находятся, что добавляет </a:t>
            </a:r>
          </a:p>
          <a:p>
            <a:pPr marL="0" indent="0">
              <a:buNone/>
              <a:tabLst>
                <a:tab pos="179388" algn="l"/>
              </a:tabLst>
            </a:pPr>
            <a:r>
              <a:rPr lang="ru-RU" sz="1600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Соревновательный дух</a:t>
            </a:r>
          </a:p>
        </p:txBody>
      </p:sp>
    </p:spTree>
    <p:extLst>
      <p:ext uri="{BB962C8B-B14F-4D97-AF65-F5344CB8AC3E}">
        <p14:creationId xmlns:p14="http://schemas.microsoft.com/office/powerpoint/2010/main" val="11162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9722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819" y="-357298"/>
            <a:ext cx="12301819" cy="77935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75" y="4324132"/>
            <a:ext cx="6172529" cy="23711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5" y="1172820"/>
            <a:ext cx="7722114" cy="2615248"/>
          </a:xfrm>
          <a:prstGeom prst="rect">
            <a:avLst/>
          </a:prstGeom>
        </p:spPr>
      </p:pic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3F18C436-B2A7-4595-BA92-83084665B9F7}"/>
              </a:ext>
            </a:extLst>
          </p:cNvPr>
          <p:cNvSpPr txBox="1">
            <a:spLocks/>
          </p:cNvSpPr>
          <p:nvPr/>
        </p:nvSpPr>
        <p:spPr>
          <a:xfrm>
            <a:off x="1049855" y="4983524"/>
            <a:ext cx="5509412" cy="1622028"/>
          </a:xfrm>
          <a:prstGeom prst="rect">
            <a:avLst/>
          </a:prstGeom>
          <a:noFill/>
        </p:spPr>
        <p:txBody>
          <a:bodyPr vert="horz" lIns="91439" tIns="45720" rIns="91439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bg1"/>
                </a:solidFill>
              </a:rPr>
              <a:t>2-5 публикаций в СМИ. </a:t>
            </a:r>
            <a:r>
              <a:rPr lang="ru-RU" sz="1800" dirty="0" smtClean="0">
                <a:solidFill>
                  <a:schemeClr val="bg1"/>
                </a:solidFill>
              </a:rPr>
              <a:t>(+4000 </a:t>
            </a:r>
            <a:r>
              <a:rPr lang="ru-RU" sz="1800" dirty="0">
                <a:solidFill>
                  <a:schemeClr val="bg1"/>
                </a:solidFill>
              </a:rPr>
              <a:t>человек охвата, </a:t>
            </a:r>
            <a:r>
              <a:rPr lang="ru-RU" sz="1800" dirty="0" smtClean="0">
                <a:solidFill>
                  <a:schemeClr val="bg1"/>
                </a:solidFill>
              </a:rPr>
              <a:t>приблизительно )</a:t>
            </a:r>
            <a:endParaRPr lang="ru-RU" sz="1800" dirty="0">
              <a:solidFill>
                <a:schemeClr val="bg1"/>
              </a:solidFill>
            </a:endParaRPr>
          </a:p>
          <a:p>
            <a:r>
              <a:rPr lang="ru-RU" sz="1800" dirty="0" smtClean="0">
                <a:solidFill>
                  <a:schemeClr val="bg1"/>
                </a:solidFill>
              </a:rPr>
              <a:t>2 эфира на радио и телевидении.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solidFill>
                <a:srgbClr val="FF0000"/>
              </a:solidFill>
              <a:latin typeface="PF Agora Sans Pro" panose="02000500000000020004" pitchFamily="2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FF0000"/>
              </a:solidFill>
              <a:latin typeface="PF Agora Sans Pro" panose="02000500000000020004" pitchFamily="2" charset="0"/>
            </a:endParaRPr>
          </a:p>
          <a:p>
            <a:pPr marL="0" indent="0">
              <a:buNone/>
            </a:pPr>
            <a:endParaRPr lang="ru-RU" sz="1800" dirty="0">
              <a:solidFill>
                <a:srgbClr val="FF0000"/>
              </a:solidFill>
              <a:latin typeface="PF Agora Sans Pro" panose="02000500000000020004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0F284D-A846-4C53-B914-CDE25800B9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2462" y="0"/>
            <a:ext cx="6409463" cy="115694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6ECF84-515F-453A-AFA5-1187965DAD31}"/>
              </a:ext>
            </a:extLst>
          </p:cNvPr>
          <p:cNvSpPr/>
          <p:nvPr/>
        </p:nvSpPr>
        <p:spPr>
          <a:xfrm>
            <a:off x="5055784" y="360248"/>
            <a:ext cx="3910045" cy="446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99" dirty="0" smtClean="0">
                <a:solidFill>
                  <a:schemeClr val="bg1"/>
                </a:solidFill>
                <a:latin typeface="PF Agora Sans Pro Black" panose="02000500000000020004" pitchFamily="2" charset="0"/>
              </a:rPr>
              <a:t>Эффект от мероприятия</a:t>
            </a:r>
            <a:endParaRPr lang="ru-RU" sz="2299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3267" y="156396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PF Agora Sans Pro" panose="02000500000000020004" pitchFamily="2" charset="0"/>
              </a:rPr>
              <a:t>• </a:t>
            </a:r>
            <a:r>
              <a:rPr lang="ru-RU" dirty="0" smtClean="0">
                <a:solidFill>
                  <a:schemeClr val="bg1"/>
                </a:solidFill>
              </a:rPr>
              <a:t>150 </a:t>
            </a:r>
            <a:r>
              <a:rPr lang="ru-RU" dirty="0">
                <a:solidFill>
                  <a:schemeClr val="bg1"/>
                </a:solidFill>
              </a:rPr>
              <a:t>человек участвующих и получающих экологическое просвещение через игровой опыт.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  <a:latin typeface="PF Agora Sans Pro" panose="02000500000000020004" pitchFamily="2" charset="0"/>
              </a:rPr>
              <a:t>• </a:t>
            </a:r>
            <a:r>
              <a:rPr lang="ru-RU" dirty="0" smtClean="0">
                <a:solidFill>
                  <a:schemeClr val="bg1"/>
                </a:solidFill>
              </a:rPr>
              <a:t>30 </a:t>
            </a:r>
            <a:r>
              <a:rPr lang="ru-RU" dirty="0">
                <a:solidFill>
                  <a:schemeClr val="bg1"/>
                </a:solidFill>
              </a:rPr>
              <a:t>волонтеров, которые начинают соответствовать своему статусу экологически ответственных людей</a:t>
            </a:r>
            <a:r>
              <a:rPr lang="ru-RU" dirty="0" smtClean="0">
                <a:solidFill>
                  <a:schemeClr val="bg1"/>
                </a:solidFill>
              </a:rPr>
              <a:t>.                              </a:t>
            </a:r>
            <a:r>
              <a:rPr lang="ru-RU" dirty="0" smtClean="0">
                <a:solidFill>
                  <a:schemeClr val="bg1"/>
                </a:solidFill>
                <a:latin typeface="PF Agora Sans Pro" panose="02000500000000020004" pitchFamily="2" charset="0"/>
              </a:rPr>
              <a:t>• </a:t>
            </a:r>
            <a:r>
              <a:rPr lang="ru-RU" dirty="0" smtClean="0">
                <a:solidFill>
                  <a:schemeClr val="bg1"/>
                </a:solidFill>
              </a:rPr>
              <a:t>700 посетителей эко-фестиваля в центральном парке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  <a:latin typeface="PF Agora Sans Pro" panose="02000500000000020004" pitchFamily="2" charset="0"/>
              </a:rPr>
              <a:t>• </a:t>
            </a:r>
            <a:r>
              <a:rPr lang="ru-RU" dirty="0" smtClean="0">
                <a:solidFill>
                  <a:schemeClr val="bg1"/>
                </a:solidFill>
              </a:rPr>
              <a:t>8000 человек </a:t>
            </a:r>
            <a:r>
              <a:rPr lang="ru-RU" dirty="0">
                <a:solidFill>
                  <a:schemeClr val="bg1"/>
                </a:solidFill>
              </a:rPr>
              <a:t>охвата через публикации в социальных сетях минимум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26ECF84-515F-453A-AFA5-1187965DAD31}"/>
              </a:ext>
            </a:extLst>
          </p:cNvPr>
          <p:cNvSpPr/>
          <p:nvPr/>
        </p:nvSpPr>
        <p:spPr>
          <a:xfrm>
            <a:off x="2257174" y="4324132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5"/>
          <a:stretch/>
        </p:blipFill>
        <p:spPr>
          <a:xfrm>
            <a:off x="0" y="0"/>
            <a:ext cx="12332765" cy="6858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B2D675-DF6D-44F0-BC9D-7AC8DDFDDB54}"/>
              </a:ext>
            </a:extLst>
          </p:cNvPr>
          <p:cNvGrpSpPr/>
          <p:nvPr/>
        </p:nvGrpSpPr>
        <p:grpSpPr>
          <a:xfrm>
            <a:off x="1586631" y="-1591841"/>
            <a:ext cx="7924006" cy="4457254"/>
            <a:chOff x="1465714" y="2914241"/>
            <a:chExt cx="7924006" cy="44572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38DAC7-1531-402C-80C0-42E13B1005D2}"/>
                </a:ext>
              </a:extLst>
            </p:cNvPr>
            <p:cNvSpPr txBox="1"/>
            <p:nvPr/>
          </p:nvSpPr>
          <p:spPr>
            <a:xfrm>
              <a:off x="4835000" y="5757863"/>
              <a:ext cx="2186304" cy="470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526"/>
                </a:spcBef>
              </a:pPr>
              <a:r>
                <a:rPr lang="en-US" sz="2456" dirty="0">
                  <a:solidFill>
                    <a:schemeClr val="bg1"/>
                  </a:solidFill>
                  <a:latin typeface="+mj-lt"/>
                </a:rPr>
                <a:t>cleangames.org</a:t>
              </a:r>
              <a:endParaRPr lang="ru-RU" sz="2456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F915A05-7664-453D-85A4-CA904C3F2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714" y="2914241"/>
              <a:ext cx="7924006" cy="4457254"/>
            </a:xfrm>
            <a:prstGeom prst="rect">
              <a:avLst/>
            </a:prstGeom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35159425-3A35-4CB9-B011-173190EACE22}"/>
                </a:ext>
              </a:extLst>
            </p:cNvPr>
            <p:cNvSpPr/>
            <p:nvPr/>
          </p:nvSpPr>
          <p:spPr>
            <a:xfrm>
              <a:off x="2489902" y="5142868"/>
              <a:ext cx="4690195" cy="8951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526"/>
                </a:spcAft>
              </a:pPr>
              <a:r>
                <a:rPr lang="ru-RU" sz="2400" dirty="0">
                  <a:solidFill>
                    <a:schemeClr val="bg1"/>
                  </a:solidFill>
                  <a:latin typeface="PF Agora Sans Pro Black" panose="02000500000000020004" pitchFamily="2" charset="0"/>
                </a:rPr>
                <a:t>   Чистые Игры</a:t>
              </a:r>
            </a:p>
            <a:p>
              <a:pPr marL="853442" algn="ctr">
                <a:tabLst>
                  <a:tab pos="1020511" algn="l"/>
                </a:tabLst>
              </a:pPr>
              <a:r>
                <a:rPr lang="ru-RU" sz="2400" b="1" dirty="0" smtClean="0">
                  <a:solidFill>
                    <a:schemeClr val="bg1"/>
                  </a:solidFill>
                  <a:latin typeface="PF Agora Sans Pro" panose="02000500000000020004" pitchFamily="2" charset="0"/>
                </a:rPr>
                <a:t>Играй на нашей стороне</a:t>
              </a:r>
              <a:endParaRPr lang="ru-RU" sz="2400" b="1" dirty="0">
                <a:solidFill>
                  <a:schemeClr val="bg1"/>
                </a:solidFill>
                <a:latin typeface="PF Agora Sans Pro" panose="02000500000000020004" pitchFamily="2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7B2D675-DF6D-44F0-BC9D-7AC8DDFDDB54}"/>
              </a:ext>
            </a:extLst>
          </p:cNvPr>
          <p:cNvGrpSpPr/>
          <p:nvPr/>
        </p:nvGrpSpPr>
        <p:grpSpPr>
          <a:xfrm>
            <a:off x="5137818" y="2764442"/>
            <a:ext cx="8781579" cy="5191631"/>
            <a:chOff x="1481930" y="1535738"/>
            <a:chExt cx="7924006" cy="46923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38DAC7-1531-402C-80C0-42E13B1005D2}"/>
                </a:ext>
              </a:extLst>
            </p:cNvPr>
            <p:cNvSpPr txBox="1"/>
            <p:nvPr/>
          </p:nvSpPr>
          <p:spPr>
            <a:xfrm>
              <a:off x="4835000" y="5757863"/>
              <a:ext cx="2186304" cy="470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526"/>
                </a:spcBef>
              </a:pPr>
              <a:r>
                <a:rPr lang="en-US" sz="2456" dirty="0">
                  <a:solidFill>
                    <a:schemeClr val="bg1"/>
                  </a:solidFill>
                  <a:latin typeface="+mj-lt"/>
                </a:rPr>
                <a:t>cleangames.org</a:t>
              </a:r>
              <a:endParaRPr lang="ru-RU" sz="2456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F915A05-7664-453D-85A4-CA904C3F2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930" y="1535738"/>
              <a:ext cx="7924006" cy="4457254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5159425-3A35-4CB9-B011-173190EACE22}"/>
                </a:ext>
              </a:extLst>
            </p:cNvPr>
            <p:cNvSpPr/>
            <p:nvPr/>
          </p:nvSpPr>
          <p:spPr>
            <a:xfrm>
              <a:off x="2304192" y="3781800"/>
              <a:ext cx="4713204" cy="1033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526"/>
                </a:spcAft>
              </a:pPr>
              <a:r>
                <a:rPr lang="ru-RU" sz="2400" dirty="0">
                  <a:solidFill>
                    <a:schemeClr val="bg1"/>
                  </a:solidFill>
                  <a:latin typeface="PF Agora Sans Pro Black" panose="02000500000000020004" pitchFamily="2" charset="0"/>
                </a:rPr>
                <a:t>   </a:t>
              </a:r>
              <a:r>
                <a:rPr lang="ru-RU" sz="2400" dirty="0" smtClean="0">
                  <a:solidFill>
                    <a:schemeClr val="bg1"/>
                  </a:solidFill>
                  <a:latin typeface="PF Agora Sans Pro Black" panose="02000500000000020004" pitchFamily="2" charset="0"/>
                </a:rPr>
                <a:t>Контакты </a:t>
              </a:r>
            </a:p>
            <a:p>
              <a:pPr algn="ctr">
                <a:spcAft>
                  <a:spcPts val="526"/>
                </a:spcAft>
              </a:pPr>
              <a:r>
                <a:rPr lang="ru-RU" dirty="0" smtClean="0">
                  <a:solidFill>
                    <a:schemeClr val="bg1"/>
                  </a:solidFill>
                  <a:latin typeface="PF Agora Sans Pro Black" panose="02000500000000020004" pitchFamily="2" charset="0"/>
                </a:rPr>
                <a:t>                  Координатор: Антонов Максим</a:t>
              </a:r>
            </a:p>
            <a:p>
              <a:pPr algn="ctr">
                <a:spcAft>
                  <a:spcPts val="526"/>
                </a:spcAft>
              </a:pPr>
              <a:r>
                <a:rPr lang="ru-RU" dirty="0" smtClean="0">
                  <a:solidFill>
                    <a:schemeClr val="bg1"/>
                  </a:solidFill>
                  <a:latin typeface="PF Agora Sans Pro Black" panose="02000500000000020004" pitchFamily="2" charset="0"/>
                </a:rPr>
                <a:t>      Тел.: +7(987) 265-60-89</a:t>
              </a:r>
              <a:endParaRPr lang="ru-RU" dirty="0">
                <a:solidFill>
                  <a:schemeClr val="bg1"/>
                </a:solidFill>
                <a:latin typeface="PF Agora Sans Pro" panose="02000500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26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274</Words>
  <Application>Microsoft Office PowerPoint</Application>
  <PresentationFormat>Широкоэкранный</PresentationFormat>
  <Paragraphs>57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PF Agora Sans Pro</vt:lpstr>
      <vt:lpstr>PF Agora Sans Pro Black</vt:lpstr>
      <vt:lpstr>Times New Roman</vt:lpstr>
      <vt:lpstr>Тема Office</vt:lpstr>
      <vt:lpstr>Чистые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Чистые Игры</dc:title>
  <dc:creator>ilya28</dc:creator>
  <cp:lastModifiedBy>Максим</cp:lastModifiedBy>
  <cp:revision>30</cp:revision>
  <dcterms:created xsi:type="dcterms:W3CDTF">2019-07-15T10:28:05Z</dcterms:created>
  <dcterms:modified xsi:type="dcterms:W3CDTF">2020-09-24T17:54:30Z</dcterms:modified>
</cp:coreProperties>
</file>