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7" r:id="rId12"/>
    <p:sldId id="288" r:id="rId13"/>
    <p:sldId id="264" r:id="rId14"/>
    <p:sldId id="289" r:id="rId15"/>
    <p:sldId id="272" r:id="rId16"/>
  </p:sldIdLst>
  <p:sldSz cx="10693400" cy="7561263"/>
  <p:notesSz cx="6858000" cy="91440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>
          <p15:clr>
            <a:srgbClr val="A4A3A4"/>
          </p15:clr>
        </p15:guide>
        <p15:guide id="2" pos="29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33D2C"/>
    <a:srgbClr val="B82B04"/>
    <a:srgbClr val="E6D36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6" d="100"/>
          <a:sy n="96" d="100"/>
        </p:scale>
        <p:origin x="-1482" y="-108"/>
      </p:cViewPr>
      <p:guideLst>
        <p:guide orient="horz" pos="2381"/>
        <p:guide pos="29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67112" y="334306"/>
            <a:ext cx="2812588" cy="71131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639" y="334306"/>
            <a:ext cx="8263250" cy="71131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639" y="1944575"/>
            <a:ext cx="5537918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781" y="1944575"/>
            <a:ext cx="5537919" cy="550291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88AE-4C21-4046-BA5A-341875459ABD}" type="datetimeFigureOut">
              <a:rPr lang="ru-RU" smtClean="0"/>
              <a:pPr/>
              <a:t>09.07.2025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5951E-CD18-4F9C-B1A2-9115D7B936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86260" y="3996655"/>
            <a:ext cx="7736904" cy="201622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233D2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О  РЕАЛИЗАЦИИ  ПРИОРИТЕТНЫХ  НАПРАВЛЕНИЙ </a:t>
            </a:r>
          </a:p>
          <a:p>
            <a:r>
              <a:rPr lang="ru-RU" sz="2400" b="1" dirty="0">
                <a:solidFill>
                  <a:srgbClr val="233D2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 СФЕРЕ  МОЛОДЕЖНОЙ  ПОЛИТИКИ  НА ТЕРРИТОРИИ  КАМЕШКОВСКОГО   РАЙОНА   </a:t>
            </a:r>
          </a:p>
          <a:p>
            <a:r>
              <a:rPr lang="ru-RU" sz="2400" b="1" dirty="0">
                <a:solidFill>
                  <a:srgbClr val="233D2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 2025 году</a:t>
            </a:r>
          </a:p>
        </p:txBody>
      </p:sp>
      <p:pic>
        <p:nvPicPr>
          <p:cNvPr id="6" name="Рисунок 5" descr="Логотип_Монтажная область 1 копия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8588" y="1692399"/>
            <a:ext cx="1749949" cy="17499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17563A-D290-A945-8E72-8B67D7F5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sun9-78.userapi.com/s/v1/if2/J3Z9OGWf_KAQrjcipQoVPL080_H9j-NQ0RSQf8lt6Ixfhtw5Arp9tiPKtGU0RYXFDrDlioVBuUSW6fgAdXUt1E_Q.jpg?quality=95&amp;as=32x14,48x22,72x32,108x49,160x72,240x108,360x162,480x216,540x243,640x288,720x324,1080x486,1280x576,1440x648,2560x1152&amp;from=bu&amp;cs=256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524" y="2772519"/>
            <a:ext cx="6930876" cy="3021684"/>
          </a:xfrm>
          <a:prstGeom prst="rect">
            <a:avLst/>
          </a:prstGeom>
          <a:noFill/>
        </p:spPr>
      </p:pic>
      <p:pic>
        <p:nvPicPr>
          <p:cNvPr id="30724" name="Picture 4" descr="https://sun9-88.userapi.com/s/v1/if2/aq-kMgSPcg-Kl_s1fTC_qBJX5yHxauwbD52iQVESbdqcpEL57m3kG02S-01u_0c-vVtTSkAt7V8RN6d3UdunAhjX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 l="3571"/>
          <a:stretch>
            <a:fillRect/>
          </a:stretch>
        </p:blipFill>
        <p:spPr bwMode="auto">
          <a:xfrm>
            <a:off x="0" y="4212679"/>
            <a:ext cx="4305358" cy="3348583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76205-EDCE-6376-152D-68E0BF642F7B}"/>
              </a:ext>
            </a:extLst>
          </p:cNvPr>
          <p:cNvSpPr/>
          <p:nvPr/>
        </p:nvSpPr>
        <p:spPr>
          <a:xfrm>
            <a:off x="306140" y="252239"/>
            <a:ext cx="10081120" cy="864096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CB5F61-D883-1CCD-0E79-454A81EF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252239"/>
            <a:ext cx="9865096" cy="85496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к 80-летию Победы</a:t>
            </a:r>
            <a:endParaRPr lang="ru-RU" sz="2800" b="1" dirty="0">
              <a:solidFill>
                <a:srgbClr val="233D2C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354812" y="1260351"/>
            <a:ext cx="3353761" cy="56166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4" name="AutoShape 8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6" name="AutoShape 10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8" name="AutoShape 12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https://sun9-2.userapi.com/s/v1/if2/ZepJnYLCe0ryM4etVY7iUkeC5fKIG2A5PPDbu9dKwTD92B3CcNOhtuX4V4eGGemtdtB9JV15w8Bj7TIu0ucvqDg1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 l="20700" t="25875" r="5557"/>
          <a:stretch>
            <a:fillRect/>
          </a:stretch>
        </p:blipFill>
        <p:spPr bwMode="auto">
          <a:xfrm>
            <a:off x="162124" y="1295795"/>
            <a:ext cx="3888432" cy="2931454"/>
          </a:xfrm>
          <a:prstGeom prst="rect">
            <a:avLst/>
          </a:prstGeom>
          <a:noFill/>
        </p:spPr>
      </p:pic>
      <p:pic>
        <p:nvPicPr>
          <p:cNvPr id="13" name="Picture 4" descr="https://sun9-33.userapi.com/s/v1/if2/0dNnNxraFft0iYFAxPLgcKB7xDz3HIGhe1Ll01OW4BbZ3a3GuUmSarEIOY4jeS95GqISLiftbNgacb7K5RTg-p_Z.jpg?quality=95&amp;as=32x21,48x32,72x48,108x72,160x107,240x160,360x240,480x320,540x360,640x426,720x480,1080x720,1280x853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5452" y="5090263"/>
            <a:ext cx="3707948" cy="2471000"/>
          </a:xfrm>
          <a:prstGeom prst="rect">
            <a:avLst/>
          </a:prstGeom>
          <a:noFill/>
        </p:spPr>
      </p:pic>
      <p:pic>
        <p:nvPicPr>
          <p:cNvPr id="14" name="Picture 4" descr="\\192.168.0.20\!общая папка\Белова ТР\Таблички ветеранам ВОВ (отчет)\Вахромеевское МО\IMG-20250429-WA0014.jpg"/>
          <p:cNvPicPr>
            <a:picLocks noChangeAspect="1" noChangeArrowheads="1"/>
          </p:cNvPicPr>
          <p:nvPr/>
        </p:nvPicPr>
        <p:blipFill>
          <a:blip r:embed="rId6" cstate="print"/>
          <a:srcRect l="16331" r="29125"/>
          <a:stretch>
            <a:fillRect/>
          </a:stretch>
        </p:blipFill>
        <p:spPr bwMode="auto">
          <a:xfrm>
            <a:off x="4266580" y="5329015"/>
            <a:ext cx="2732552" cy="2232248"/>
          </a:xfrm>
          <a:prstGeom prst="rect">
            <a:avLst/>
          </a:prstGeom>
          <a:noFill/>
        </p:spPr>
      </p:pic>
      <p:pic>
        <p:nvPicPr>
          <p:cNvPr id="16" name="Picture 2" descr="https://sun9-77.userapi.com/s/v1/if2/6Msm7wYbhchk4kBjdPURocFfMm6_Ft6bOR4ao2be9JLAtaHHjJizbn8NyWpM6B9pJw2MKNq9wBbE-oagJIIYnv4J.jpg?quality=95&amp;as=32x14,48x22,72x32,108x49,160x72,240x108,360x162,480x216,540x243,640x288,720x324,1080x486,1280x576&amp;from=bu&amp;cs=128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2564" y="1116335"/>
            <a:ext cx="6570836" cy="24970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5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17563A-D290-A945-8E72-8B67D7F5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s://sun9-27.userapi.com/s/v1/if2/5S8IWPMZe2piKdWISvyzs8oma6sPKcGaqNdfiAHP98LsVN0daH55gw0eQq5aYshiSbPKZ-f_0_VSo9xdUL2BIBPA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6375"/>
            <a:ext cx="4370787" cy="2776729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76205-EDCE-6376-152D-68E0BF642F7B}"/>
              </a:ext>
            </a:extLst>
          </p:cNvPr>
          <p:cNvSpPr/>
          <p:nvPr/>
        </p:nvSpPr>
        <p:spPr>
          <a:xfrm>
            <a:off x="306140" y="180231"/>
            <a:ext cx="10081120" cy="864096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CB5F61-D883-1CCD-0E79-454A81EF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252239"/>
            <a:ext cx="9865096" cy="854968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Всероссийская военно-патриотическая игра «Зарница 2.0».</a:t>
            </a:r>
            <a:endParaRPr lang="ru-RU" sz="2800" b="1" dirty="0">
              <a:solidFill>
                <a:srgbClr val="233D2C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858868" y="1044327"/>
            <a:ext cx="3353761" cy="590465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ru-RU" sz="2400" dirty="0" smtClean="0"/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4" name="AutoShape 8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6" name="AutoShape 10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8" name="AutoShape 12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18" name="Picture 2" descr="https://sun9-74.userapi.com/s/v1/if2/JbvifvgjSVBlq5a4QL1yh553_H5MDd5MPEoIw16L3VLl5n31UumN2GLTjGmBSAYXgssmPcy-rpnf7grm27jP0EkH.jpg?quality=95&amp;as=32x18,48x27,72x40,108x61,160x90,240x135,360x202,480x270,540x304,640x360,720x405,1080x607,1280x720,1440x810,2560x1440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0516" y="1980431"/>
            <a:ext cx="4175819" cy="2348898"/>
          </a:xfrm>
          <a:prstGeom prst="rect">
            <a:avLst/>
          </a:prstGeom>
          <a:noFill/>
        </p:spPr>
      </p:pic>
      <p:pic>
        <p:nvPicPr>
          <p:cNvPr id="34820" name="Picture 4" descr="https://sun9-7.userapi.com/s/v1/if2/_w4UnuMnqoYi9fIbB6qIvDgRFKzK0gCvMWUSA5vxuBHFMkfTysjzz0NXj2bU47HvAdz655IZvECx5nBYtjO06Yco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6540" y="4140671"/>
            <a:ext cx="3816424" cy="2862318"/>
          </a:xfrm>
          <a:prstGeom prst="rect">
            <a:avLst/>
          </a:prstGeom>
          <a:noFill/>
        </p:spPr>
      </p:pic>
      <p:pic>
        <p:nvPicPr>
          <p:cNvPr id="7170" name="Picture 2" descr="https://sun9-66.userapi.com/s/v1/if2/aa2Ve_Nka2AUioC1N-405mGFb_8Q22mZ3fBqfnPOo28tzNipOijZEwwPo7JO5nwVxjj-3-e3u7j8AhY0BfsJF7pi.jpg?quality=95&amp;as=32x24,48x36,72x54,108x81,160x120,240x180,360x270,480x360,540x405,640x480,720x540,807x605&amp;from=bu&amp;cs=807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68663"/>
            <a:ext cx="4082422" cy="3060552"/>
          </a:xfrm>
          <a:prstGeom prst="rect">
            <a:avLst/>
          </a:prstGeom>
          <a:noFill/>
        </p:spPr>
      </p:pic>
      <p:pic>
        <p:nvPicPr>
          <p:cNvPr id="7172" name="Picture 4" descr="https://sun9-56.userapi.com/s/v1/if2/RWD7pPa--Yom720wUoJzZ-hbJULz6rPmHBSArluDEj83gS7_QWmrOm_EYHzZTeXskiAfIzc6rO1C_57Cj83eDmPV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7056" y="4356695"/>
            <a:ext cx="3096344" cy="2322258"/>
          </a:xfrm>
          <a:prstGeom prst="rect">
            <a:avLst/>
          </a:prstGeom>
          <a:noFill/>
        </p:spPr>
      </p:pic>
      <p:pic>
        <p:nvPicPr>
          <p:cNvPr id="7174" name="Picture 6" descr="https://sun9-85.userapi.com/s/v1/if2/h8NnQts5p6MrIm5kt8Cy3ZqeZuAUF9hPS-isCYVEH-qlXaXWZDXWFONNTFqa0NIeRoJT5pae_soMUpqpOVMIII2f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952" y="1404367"/>
            <a:ext cx="4032448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5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17563A-D290-A945-8E72-8B67D7F5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76205-EDCE-6376-152D-68E0BF642F7B}"/>
              </a:ext>
            </a:extLst>
          </p:cNvPr>
          <p:cNvSpPr/>
          <p:nvPr/>
        </p:nvSpPr>
        <p:spPr>
          <a:xfrm>
            <a:off x="342144" y="275759"/>
            <a:ext cx="10081120" cy="936104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CB5F61-D883-1CCD-0E79-454A81EF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156" y="252239"/>
            <a:ext cx="9865096" cy="100811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Районный этап конкурса знатоков Отечественной истории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«Героика Российской державы»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образовательных учреждений Камешковского района.</a:t>
            </a:r>
            <a:endParaRPr lang="ru-RU" sz="2000" b="1" dirty="0">
              <a:solidFill>
                <a:srgbClr val="233D2C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6858868" y="1044327"/>
            <a:ext cx="3353761" cy="5904656"/>
          </a:xfrm>
        </p:spPr>
        <p:txBody>
          <a:bodyPr anchor="t">
            <a:noAutofit/>
          </a:bodyPr>
          <a:lstStyle/>
          <a:p>
            <a:pPr>
              <a:buNone/>
            </a:pPr>
            <a:r>
              <a:rPr lang="ru-RU" sz="2400" dirty="0" smtClean="0"/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4" name="AutoShape 8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6" name="AutoShape 10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8" name="AutoShape 12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3" name="Picture 3" descr="https://sun9-88.userapi.com/s/v1/if2/Uhe2c81Bc2zH1pqjG7ABq37urDOOGMjb2GKijhaM1khgBkE-oZwp5zUMEBHhbLDMG32mYFK0Z0V4QU-Pp_58h4e1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2" cstate="print"/>
          <a:srcRect b="27660"/>
          <a:stretch>
            <a:fillRect/>
          </a:stretch>
        </p:blipFill>
        <p:spPr bwMode="auto">
          <a:xfrm>
            <a:off x="5778748" y="1692399"/>
            <a:ext cx="4512501" cy="2831832"/>
          </a:xfrm>
          <a:prstGeom prst="rect">
            <a:avLst/>
          </a:prstGeom>
          <a:noFill/>
        </p:spPr>
      </p:pic>
      <p:pic>
        <p:nvPicPr>
          <p:cNvPr id="35845" name="Picture 5" descr="https://sun9-65.userapi.com/s/v1/if2/5s3roY0DlcAkKhrt3MGKJ7fAmdtl8GYNK7e_cNLYtGnJrcB5LxgNWSGIhN3KywuknBmPfrfT58Lc5MsYUUucivGJ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3" cstate="print"/>
          <a:srcRect t="26989"/>
          <a:stretch>
            <a:fillRect/>
          </a:stretch>
        </p:blipFill>
        <p:spPr bwMode="auto">
          <a:xfrm>
            <a:off x="810196" y="1548383"/>
            <a:ext cx="4896544" cy="3195796"/>
          </a:xfrm>
          <a:prstGeom prst="rect">
            <a:avLst/>
          </a:prstGeom>
          <a:noFill/>
        </p:spPr>
      </p:pic>
      <p:pic>
        <p:nvPicPr>
          <p:cNvPr id="35847" name="Picture 7" descr="https://sun9-20.userapi.com/s/v1/if2/KB6co8xd5TVYjmjqClD512ld29efdPwHur29nN9_mw9wb9XYUfpPkk_2u5X5jXdlLNOUfzLJgMmh-yOfzCP1NBci.jpg?quality=95&amp;as=32x14,48x22,72x32,108x49,160x72,240x108,360x162,480x216,540x243,640x288,720x324,1080x486,1280x575,1440x647,2560x1151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0596" y="4644727"/>
            <a:ext cx="5925801" cy="2664296"/>
          </a:xfrm>
          <a:prstGeom prst="rect">
            <a:avLst/>
          </a:prstGeom>
          <a:noFill/>
        </p:spPr>
      </p:pic>
      <p:pic>
        <p:nvPicPr>
          <p:cNvPr id="6146" name="Picture 2" descr="https://sun9-2.userapi.com/s/v1/if2/LxIdHvKBh9uP4Kd3vCHWRCkCHd8mAtrWxofe-tH89devGCJ7NhKO1drTrJ5pOgfyBMEBEBqAjBdYsDf3HkjcC53J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88" y="4500711"/>
            <a:ext cx="3672408" cy="2754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5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sun9-9.userapi.com/s/v1/if2/ck7IUNlwRmTwOur5s1q3durECXceRYJb1q7gtzAr8posZY_MOsgm0QfwYjhGsQbza_CoNjnQDTl5EpCvzktjVv4-.jpg?quality=96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2444" y="1836415"/>
            <a:ext cx="3744416" cy="28083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10800000">
            <a:off x="612279" y="197731"/>
            <a:ext cx="10081121" cy="864095"/>
          </a:xfrm>
          <a:prstGeom prst="rect">
            <a:avLst/>
          </a:prstGeom>
          <a:gradFill flip="none" rotWithShape="1">
            <a:gsLst>
              <a:gs pos="0">
                <a:srgbClr val="E6D364">
                  <a:tint val="66000"/>
                  <a:satMod val="160000"/>
                </a:srgbClr>
              </a:gs>
              <a:gs pos="50000">
                <a:srgbClr val="E6D364">
                  <a:tint val="44500"/>
                  <a:satMod val="160000"/>
                </a:srgbClr>
              </a:gs>
              <a:gs pos="100000">
                <a:srgbClr val="E6D364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6140" y="333375"/>
            <a:ext cx="10009112" cy="78296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Экологическое добровольчество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233D2C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25975" y="1476375"/>
            <a:ext cx="5761285" cy="5616624"/>
          </a:xfrm>
        </p:spPr>
        <p:txBody>
          <a:bodyPr>
            <a:normAutofit/>
          </a:bodyPr>
          <a:lstStyle/>
          <a:p>
            <a:pPr algn="just">
              <a:buClr>
                <a:srgbClr val="B82B04"/>
              </a:buClr>
              <a:buNone/>
            </a:pPr>
            <a:endParaRPr lang="ru-RU" sz="1700" b="1" dirty="0">
              <a:solidFill>
                <a:srgbClr val="233D2C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B82B04"/>
              </a:buClr>
              <a:buFont typeface="Wingdings" pitchFamily="2" charset="2"/>
              <a:buChar char="v"/>
            </a:pPr>
            <a:endParaRPr lang="ru-RU" sz="2000" dirty="0">
              <a:solidFill>
                <a:srgbClr val="233D2C"/>
              </a:solidFill>
              <a:latin typeface="Century Gothic" pitchFamily="34" charset="0"/>
            </a:endParaRPr>
          </a:p>
        </p:txBody>
      </p:sp>
      <p:sp>
        <p:nvSpPr>
          <p:cNvPr id="8196" name="AutoShape 4" descr="Общее фото со Слета координаторов Чистых Игр в июле 2019-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https://sun9-48.userapi.com/s/v1/ig2/Ej-uu8nDdOrTZVvAS66RPyXMVbeKmSyI-RkExkfC_OQx2r45hEUq7B51qEo6rJOZxeFJrGTloCc0IKtvhszcjNla.jpg?quality=95&amp;as=32x48,48x72,72x108,108x162,160x240,240x360,360x540,480x720,540x810,640x960,720x1080,1080x1620,1280x1920,1440x2160,1707x2560&amp;from=bu&amp;cs=1707x0"/>
          <p:cNvPicPr>
            <a:picLocks noChangeAspect="1" noChangeArrowheads="1"/>
          </p:cNvPicPr>
          <p:nvPr/>
        </p:nvPicPr>
        <p:blipFill>
          <a:blip r:embed="rId3" cstate="print"/>
          <a:srcRect t="31899" b="19366"/>
          <a:stretch>
            <a:fillRect/>
          </a:stretch>
        </p:blipFill>
        <p:spPr bwMode="auto">
          <a:xfrm>
            <a:off x="0" y="4954678"/>
            <a:ext cx="3258468" cy="2606585"/>
          </a:xfrm>
          <a:prstGeom prst="rect">
            <a:avLst/>
          </a:prstGeom>
          <a:noFill/>
        </p:spPr>
      </p:pic>
      <p:pic>
        <p:nvPicPr>
          <p:cNvPr id="6152" name="Picture 8" descr="https://sun9-87.userapi.com/s/v1/if2/GH8NocKgEvqe2uxbfkClDk1gQuU7S-8Ohya7Dtrq_bjFNwEejYjubs5ZCDK9NDCHgU3yol5XgIpMZTaKWQkktAz5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1414" y="4932759"/>
            <a:ext cx="3941986" cy="2628504"/>
          </a:xfrm>
          <a:prstGeom prst="rect">
            <a:avLst/>
          </a:prstGeom>
          <a:noFill/>
        </p:spPr>
      </p:pic>
      <p:pic>
        <p:nvPicPr>
          <p:cNvPr id="6154" name="Picture 10" descr="https://sun9-29.userapi.com/s/v1/ig2/IKeF8j2tCeKYNtuimMQHX9_0FND8doUhQEHSCpgkSSUmRaMbBlGwLXCjWB5Qj7qXuzXurzrrKSXSxux9ltsV5WAr.jpg?quality=95&amp;as=32x48,48x72,72x108,108x162,160x240,240x360,360x540,480x720,540x810,640x960,720x1080,1080x1620,1280x1920,1440x2160,1707x2560&amp;from=bu&amp;cs=1707x0"/>
          <p:cNvPicPr>
            <a:picLocks noChangeAspect="1" noChangeArrowheads="1"/>
          </p:cNvPicPr>
          <p:nvPr/>
        </p:nvPicPr>
        <p:blipFill>
          <a:blip r:embed="rId5" cstate="print"/>
          <a:srcRect t="29700" b="5303"/>
          <a:stretch>
            <a:fillRect/>
          </a:stretch>
        </p:blipFill>
        <p:spPr bwMode="auto">
          <a:xfrm>
            <a:off x="162124" y="2052439"/>
            <a:ext cx="3028749" cy="2952328"/>
          </a:xfrm>
          <a:prstGeom prst="rect">
            <a:avLst/>
          </a:prstGeom>
          <a:noFill/>
        </p:spPr>
      </p:pic>
      <p:pic>
        <p:nvPicPr>
          <p:cNvPr id="5122" name="Picture 2" descr="https://sun9-69.userapi.com/s/v1/ig2/3cCI_yIKSDCHx7nXs2A5Nc-eeg0bWhMfX4-BRXUQ7MFY26EmOW4kHh8fg-5WXVAyg1qvVSUagtfZaahmrec2RKkz.jpg?quality=95&amp;as=32x48,48x72,72x108,108x162,160x240,240x360,360x540,480x720,540x810,640x960,720x1080,1080x1620,1280x1920,1440x2160,1707x2560&amp;from=bu&amp;cs=1707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140" y="-18685865"/>
            <a:ext cx="4945515" cy="7416824"/>
          </a:xfrm>
          <a:prstGeom prst="rect">
            <a:avLst/>
          </a:prstGeom>
          <a:noFill/>
        </p:spPr>
      </p:pic>
      <p:pic>
        <p:nvPicPr>
          <p:cNvPr id="5124" name="Picture 4" descr="https://sun9-69.userapi.com/s/v1/ig2/3cCI_yIKSDCHx7nXs2A5Nc-eeg0bWhMfX4-BRXUQ7MFY26EmOW4kHh8fg-5WXVAyg1qvVSUagtfZaahmrec2RKkz.jpg?quality=95&amp;as=32x48,48x72,72x108,108x162,160x240,240x360,360x540,480x720,540x810,640x960,720x1080,1080x1620,1280x1920,1440x2160,1707x2560&amp;from=bu&amp;cs=1707x0"/>
          <p:cNvPicPr>
            <a:picLocks noChangeAspect="1" noChangeArrowheads="1"/>
          </p:cNvPicPr>
          <p:nvPr/>
        </p:nvPicPr>
        <p:blipFill>
          <a:blip r:embed="rId7" cstate="print"/>
          <a:srcRect t="22221" b="18957"/>
          <a:stretch>
            <a:fillRect/>
          </a:stretch>
        </p:blipFill>
        <p:spPr bwMode="auto">
          <a:xfrm>
            <a:off x="2754412" y="4320903"/>
            <a:ext cx="4032448" cy="3240360"/>
          </a:xfrm>
          <a:prstGeom prst="rect">
            <a:avLst/>
          </a:prstGeom>
          <a:noFill/>
        </p:spPr>
      </p:pic>
      <p:pic>
        <p:nvPicPr>
          <p:cNvPr id="5126" name="Picture 6" descr="https://sun9-37.userapi.com/s/v1/if2/rMDcbKh_6miqszLaRj5VMdNZq8vwxFI62ciENTlDUXv1Czn5j_1Yj6lXpAZVmmK1sy0mCqjjkdvQxR4V690Dcfih.jpg?quality=96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8931" y="1980431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rot="10800000">
            <a:off x="306136" y="252238"/>
            <a:ext cx="10081121" cy="864095"/>
          </a:xfrm>
          <a:prstGeom prst="rect">
            <a:avLst/>
          </a:prstGeom>
          <a:gradFill flip="none" rotWithShape="1">
            <a:gsLst>
              <a:gs pos="0">
                <a:srgbClr val="E6D364">
                  <a:tint val="66000"/>
                  <a:satMod val="160000"/>
                </a:srgbClr>
              </a:gs>
              <a:gs pos="50000">
                <a:srgbClr val="E6D364">
                  <a:tint val="44500"/>
                  <a:satMod val="160000"/>
                </a:srgbClr>
              </a:gs>
              <a:gs pos="100000">
                <a:srgbClr val="E6D364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6140" y="333375"/>
            <a:ext cx="10009112" cy="78296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Профилактики экстремизма среди молодежи в учреждениях культуры и библиотеках.</a:t>
            </a:r>
            <a:endParaRPr lang="ru-RU" sz="2400" b="1" dirty="0">
              <a:solidFill>
                <a:srgbClr val="233D2C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625975" y="1476375"/>
            <a:ext cx="5761285" cy="5616624"/>
          </a:xfrm>
        </p:spPr>
        <p:txBody>
          <a:bodyPr>
            <a:normAutofit/>
          </a:bodyPr>
          <a:lstStyle/>
          <a:p>
            <a:pPr algn="just">
              <a:buClr>
                <a:srgbClr val="B82B04"/>
              </a:buClr>
              <a:buNone/>
            </a:pPr>
            <a:endParaRPr lang="ru-RU" sz="1700" b="1" dirty="0">
              <a:solidFill>
                <a:srgbClr val="233D2C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B82B04"/>
              </a:buClr>
              <a:buFont typeface="Wingdings" pitchFamily="2" charset="2"/>
              <a:buChar char="v"/>
            </a:pPr>
            <a:endParaRPr lang="ru-RU" sz="2000" dirty="0">
              <a:solidFill>
                <a:srgbClr val="233D2C"/>
              </a:solidFill>
              <a:latin typeface="Century Gothic" pitchFamily="34" charset="0"/>
            </a:endParaRPr>
          </a:p>
        </p:txBody>
      </p:sp>
      <p:sp>
        <p:nvSpPr>
          <p:cNvPr id="8196" name="AutoShape 4" descr="Общее фото со Слета координаторов Чистых Игр в июле 2019-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66" name="Picture 2" descr="https://sun9-9.userapi.com/s/v1/ig2/lQ31DAwNwpqUNsvyB7yY9xYdxs9ZsxGXuA_MRVppc7egCwCOHZNfwRHGToTtGS4W9OBkI0dEnRaZTOQi8uRz-rnb.jpg?quality=95&amp;as=32x32,48x48,72x72,108x108,160x160,240x240,360x360,480x480,540x540,640x640,720x720,756x756&amp;from=bu&amp;cs=756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80" y="1404367"/>
            <a:ext cx="3096344" cy="2886700"/>
          </a:xfrm>
          <a:prstGeom prst="rect">
            <a:avLst/>
          </a:prstGeom>
          <a:noFill/>
        </p:spPr>
      </p:pic>
      <p:pic>
        <p:nvPicPr>
          <p:cNvPr id="11" name="Picture 5" descr="https://sun9-2.userapi.com/s/v1/ig2/18fNDguf46Tsq4rlRCfPfmB3PB7N6n06MY7RpGPnzUzoPEcSas6nxYMIRWvnBttFmXcTL1UYmv6MzTfzVqY5TcR4.jpg?quality=95&amp;as=32x43,48x64,72x96,108x144,160x213,240x320,360x480,480x640,540x720,640x853,720x960,1080x1440,1280x1707,1440x1920,1920x2560&amp;from=bu&amp;cs=1920x0"/>
          <p:cNvPicPr>
            <a:picLocks noChangeAspect="1" noChangeArrowheads="1"/>
          </p:cNvPicPr>
          <p:nvPr/>
        </p:nvPicPr>
        <p:blipFill>
          <a:blip r:embed="rId3" cstate="print"/>
          <a:srcRect t="30952"/>
          <a:stretch>
            <a:fillRect/>
          </a:stretch>
        </p:blipFill>
        <p:spPr bwMode="auto">
          <a:xfrm>
            <a:off x="3690516" y="1260351"/>
            <a:ext cx="3960440" cy="3646120"/>
          </a:xfrm>
          <a:prstGeom prst="rect">
            <a:avLst/>
          </a:prstGeom>
          <a:noFill/>
        </p:spPr>
      </p:pic>
      <p:pic>
        <p:nvPicPr>
          <p:cNvPr id="12" name="Picture 3" descr="https://sun9-45.userapi.com/s/v1/if2/vAphdRNK_MT9hoLH5NETvIMRCc-REzjZCSF3oJmtNYB76XVKYi2kSG6BOJ000mWblCJSRid6vUuuq1bNQMplttG0.jpg?quality=95&amp;as=32x18,48x27,72x40,108x60,160x89,240x133,360x200,480x267,540x300,640x355,720x400,1080x600,1280x711,1440x800,2560x1422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0636" y="4716735"/>
            <a:ext cx="4535785" cy="2519487"/>
          </a:xfrm>
          <a:prstGeom prst="rect">
            <a:avLst/>
          </a:prstGeom>
          <a:noFill/>
        </p:spPr>
      </p:pic>
      <p:pic>
        <p:nvPicPr>
          <p:cNvPr id="13" name="Picture 6" descr="https://sun9-61.userapi.com/s/v1/if2/mgc-orkTfLQuK2xxl19YZqp22-OPuUCiNA-Ofnq3VO5X_UYIncwrGUIfTMki5mltIA32X8R3Kn92Y-dNVlzyGZO5.jpg?quality=95&amp;as=32x23,48x34,72x51,108x76,160x113,240x170,360x255,480x339,540x382,640x452,720x509,1080x764,1280x905,1440x1018,2560x1810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140" y="4212679"/>
            <a:ext cx="4464496" cy="3156538"/>
          </a:xfrm>
          <a:prstGeom prst="rect">
            <a:avLst/>
          </a:prstGeom>
          <a:noFill/>
        </p:spPr>
      </p:pic>
      <p:pic>
        <p:nvPicPr>
          <p:cNvPr id="14" name="Picture 4" descr="https://sun9-80.userapi.com/s/v1/if2/XAbfewNNZFLoaN1EpcBmW_6xIbnl6GC5xB3fZcYCBeI1wG5YljcnbNEaRVhJbZ6jZ_N5NLA8cBu1Huso6KqN7Pu8.jpg?quality=95&amp;as=32x24,48x36,72x54,108x81,160x120,240x181,360x271,480x361,540x406,640x482,720x542,1080x813,1280x963,1440x1084,2560x1927&amp;from=bu&amp;cs=2560x0"/>
          <p:cNvPicPr>
            <a:picLocks noChangeAspect="1" noChangeArrowheads="1"/>
          </p:cNvPicPr>
          <p:nvPr/>
        </p:nvPicPr>
        <p:blipFill>
          <a:blip r:embed="rId6" cstate="print"/>
          <a:srcRect t="15152"/>
          <a:stretch>
            <a:fillRect/>
          </a:stretch>
        </p:blipFill>
        <p:spPr bwMode="auto">
          <a:xfrm>
            <a:off x="6786860" y="2412479"/>
            <a:ext cx="3672408" cy="2345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1386260" y="5148783"/>
            <a:ext cx="7736904" cy="864096"/>
          </a:xfrm>
          <a:prstGeom prst="rect">
            <a:avLst/>
          </a:prstGeom>
        </p:spPr>
        <p:txBody>
          <a:bodyPr vert="horz" lIns="104306" tIns="52153" rIns="104306" bIns="52153" rtlCol="0">
            <a:noAutofit/>
          </a:bodyPr>
          <a:lstStyle/>
          <a:p>
            <a:pPr marL="391146" marR="0" lvl="0" indent="-391146" algn="ctr" defTabSz="10430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33D2C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БЛАГОДАРИМ</a:t>
            </a:r>
            <a:r>
              <a:rPr kumimoji="0" lang="ru-RU" sz="1800" b="1" i="0" u="none" strike="noStrike" kern="1200" cap="none" spc="0" normalizeH="0" noProof="0" dirty="0">
                <a:ln>
                  <a:noFill/>
                </a:ln>
                <a:solidFill>
                  <a:srgbClr val="233D2C"/>
                </a:solidFill>
                <a:effectLst/>
                <a:uLnTx/>
                <a:uFillTx/>
                <a:latin typeface="Arial" pitchFamily="34" charset="0"/>
                <a:ea typeface="Arial Unicode MS" pitchFamily="34" charset="-128"/>
                <a:cs typeface="Arial" pitchFamily="34" charset="0"/>
              </a:rPr>
              <a:t> ЗА ВНИМАНИЕ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233D2C"/>
              </a:solidFill>
              <a:effectLst/>
              <a:uLnTx/>
              <a:uFillTx/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0" name="Рисунок 9" descr="Логотип_Монтажная область 1 копия 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8588" y="1692399"/>
            <a:ext cx="1749949" cy="17499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8148" y="324247"/>
            <a:ext cx="10081120" cy="1080120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31900" y="261367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Молодежная политика Камешковского района координирует работу по четырем основным направлениям</a:t>
            </a:r>
            <a:endParaRPr lang="ru-RU" sz="2400" b="1" dirty="0">
              <a:solidFill>
                <a:srgbClr val="233D2C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78148" y="2200225"/>
            <a:ext cx="10009112" cy="3956669"/>
          </a:xfrm>
        </p:spPr>
        <p:txBody>
          <a:bodyPr>
            <a:normAutofit/>
          </a:bodyPr>
          <a:lstStyle/>
          <a:p>
            <a:r>
              <a:rPr lang="ru-RU" sz="2000" dirty="0">
                <a:cs typeface="Aharoni" pitchFamily="2" charset="-79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поддержка талантливой молодежи и молодежных инициатив; 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содействие развитию добровольчества (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волонтерства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гражданско-патриотическое воспитание молодежи; 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повышение информационной грамотности и безопасности детей, молодежи и их родителей.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06140" y="4644727"/>
            <a:ext cx="8229600" cy="854968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pPr marL="0" marR="0" lvl="0" indent="0" algn="ctr" defTabSz="104305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233D2C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450156" y="5508823"/>
            <a:ext cx="9937104" cy="129614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marL="391146" lvl="0" indent="-391146" algn="just">
              <a:spcBef>
                <a:spcPct val="20000"/>
              </a:spcBef>
              <a:buClr>
                <a:srgbClr val="B82B04"/>
              </a:buClr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233D2C"/>
              </a:solidFill>
              <a:effectLst/>
              <a:uLnTx/>
              <a:uFillTx/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625975" y="1548383"/>
            <a:ext cx="5761285" cy="5256584"/>
          </a:xfrm>
        </p:spPr>
        <p:txBody>
          <a:bodyPr>
            <a:normAutofit/>
          </a:bodyPr>
          <a:lstStyle/>
          <a:p>
            <a:pPr>
              <a:buClr>
                <a:srgbClr val="B82B04"/>
              </a:buClr>
              <a:buNone/>
            </a:pPr>
            <a:endParaRPr lang="ru-RU" sz="2000" dirty="0">
              <a:solidFill>
                <a:srgbClr val="233D2C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itchFamily="2" charset="2"/>
              <a:buChar char="v"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0156" y="180231"/>
            <a:ext cx="9937750" cy="1152128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095E92A-9A25-B852-A437-DA2F8F8B4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64" r="9364" b="3336"/>
          <a:stretch>
            <a:fillRect/>
          </a:stretch>
        </p:blipFill>
        <p:spPr bwMode="auto">
          <a:xfrm>
            <a:off x="306140" y="2412479"/>
            <a:ext cx="3299299" cy="40150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6050495-D7C2-2259-ADB0-EBBDADBFE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04" t="19717" r="19024" b="6568"/>
          <a:stretch>
            <a:fillRect/>
          </a:stretch>
        </p:blipFill>
        <p:spPr bwMode="auto">
          <a:xfrm>
            <a:off x="4050556" y="1620391"/>
            <a:ext cx="374836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CC706BC6-22D9-7966-D422-2B417A378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29" t="31535" r="28608" b="8125"/>
          <a:stretch>
            <a:fillRect/>
          </a:stretch>
        </p:blipFill>
        <p:spPr bwMode="auto">
          <a:xfrm>
            <a:off x="5778748" y="4356695"/>
            <a:ext cx="4032448" cy="299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548BF4-D230-4105-FFCC-659B9BD87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9">
            <a:extLst>
              <a:ext uri="{FF2B5EF4-FFF2-40B4-BE49-F238E27FC236}">
                <a16:creationId xmlns="" xmlns:a16="http://schemas.microsoft.com/office/drawing/2014/main" id="{5CCAAF48-2668-2981-6819-E27E14C91EC8}"/>
              </a:ext>
            </a:extLst>
          </p:cNvPr>
          <p:cNvSpPr txBox="1">
            <a:spLocks/>
          </p:cNvSpPr>
          <p:nvPr/>
        </p:nvSpPr>
        <p:spPr>
          <a:xfrm>
            <a:off x="377825" y="180231"/>
            <a:ext cx="9937750" cy="1152128"/>
          </a:xfrm>
          <a:prstGeom prst="rect">
            <a:avLst/>
          </a:prstGeom>
          <a:solidFill>
            <a:srgbClr val="E6D364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Региональное отделение Общероссийского общественно-государственного движения детей и молодежи «Движение первых»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D887C92-9276-371C-0E4A-45A2708361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6546" y="5862162"/>
            <a:ext cx="5720308" cy="169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96604A9E-ABDA-18CF-3F87-91E2744A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173" y="1434843"/>
            <a:ext cx="3696887" cy="27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14717094-C88D-6ADA-172A-8EBDBCAE1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4339" y="1434843"/>
            <a:ext cx="3696887" cy="27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="" xmlns:a16="http://schemas.microsoft.com/office/drawing/2014/main" id="{42BB4652-53CB-2523-53D1-6436DCD1D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62"/>
          <a:stretch>
            <a:fillRect/>
          </a:stretch>
        </p:blipFill>
        <p:spPr bwMode="auto">
          <a:xfrm>
            <a:off x="3222587" y="3636615"/>
            <a:ext cx="4248225" cy="23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672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C1E87C9-2931-C7B6-4FC9-10CBE527D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>
            <a:extLst>
              <a:ext uri="{FF2B5EF4-FFF2-40B4-BE49-F238E27FC236}">
                <a16:creationId xmlns="" xmlns:a16="http://schemas.microsoft.com/office/drawing/2014/main" id="{29231602-98CC-3B67-239F-32D46659C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391"/>
          <a:stretch>
            <a:fillRect/>
          </a:stretch>
        </p:blipFill>
        <p:spPr bwMode="auto">
          <a:xfrm>
            <a:off x="8986581" y="2396813"/>
            <a:ext cx="1706819" cy="30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="" xmlns:a16="http://schemas.microsoft.com/office/drawing/2014/main" id="{95AF7D3D-975F-AD48-0258-B9940473E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509"/>
          <a:stretch>
            <a:fillRect/>
          </a:stretch>
        </p:blipFill>
        <p:spPr bwMode="auto">
          <a:xfrm>
            <a:off x="8158712" y="915654"/>
            <a:ext cx="2538388" cy="27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F59E159D-AB52-242F-B5EF-6F586E29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290" y="1332358"/>
            <a:ext cx="3056734" cy="45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49F0720D-A8A6-AD0F-DD16-ED828D82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9924" y="5059131"/>
            <a:ext cx="3757234" cy="25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="" xmlns:a16="http://schemas.microsoft.com/office/drawing/2014/main" id="{72644079-4896-99BD-38F2-0E08C6E7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724" y="1099077"/>
            <a:ext cx="2905251" cy="193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="" xmlns:a16="http://schemas.microsoft.com/office/drawing/2014/main" id="{FE78D483-3BCD-AF03-964F-BFE690089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7429" y="1179846"/>
            <a:ext cx="2570311" cy="171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9">
            <a:extLst>
              <a:ext uri="{FF2B5EF4-FFF2-40B4-BE49-F238E27FC236}">
                <a16:creationId xmlns="" xmlns:a16="http://schemas.microsoft.com/office/drawing/2014/main" id="{ABB20CD0-5126-87AE-E776-F453829E1C8A}"/>
              </a:ext>
            </a:extLst>
          </p:cNvPr>
          <p:cNvSpPr txBox="1">
            <a:spLocks/>
          </p:cNvSpPr>
          <p:nvPr/>
        </p:nvSpPr>
        <p:spPr>
          <a:xfrm>
            <a:off x="0" y="180231"/>
            <a:ext cx="10670165" cy="1152128"/>
          </a:xfrm>
          <a:prstGeom prst="rect">
            <a:avLst/>
          </a:prstGeom>
          <a:solidFill>
            <a:srgbClr val="E6D364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творческой молодежи: Открытый районный фестиваль детского и юношеского творчества «Созвездие талантов»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0" name="Picture 14">
            <a:extLst>
              <a:ext uri="{FF2B5EF4-FFF2-40B4-BE49-F238E27FC236}">
                <a16:creationId xmlns="" xmlns:a16="http://schemas.microsoft.com/office/drawing/2014/main" id="{FCF67943-A0A0-4A3D-45DB-EB20AF2CA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738" y="5433381"/>
            <a:ext cx="3190876" cy="212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="" xmlns:a16="http://schemas.microsoft.com/office/drawing/2014/main" id="{D3BA5125-01AF-97EE-5B13-CFB6A2D9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858" y="5033129"/>
            <a:ext cx="4041542" cy="26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31AD41FB-C93E-0DA2-61D3-F0058431C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3" t="30825" r="4883" b="5558"/>
          <a:stretch>
            <a:fillRect/>
          </a:stretch>
        </p:blipFill>
        <p:spPr bwMode="auto">
          <a:xfrm>
            <a:off x="2096857" y="2911050"/>
            <a:ext cx="7306196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6631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09B21-49A4-E0F9-BCBE-1A012A20E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4AC523D-A66D-406A-116B-3F07E00E07F8}"/>
              </a:ext>
            </a:extLst>
          </p:cNvPr>
          <p:cNvSpPr/>
          <p:nvPr/>
        </p:nvSpPr>
        <p:spPr>
          <a:xfrm>
            <a:off x="306140" y="252239"/>
            <a:ext cx="10081120" cy="864096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814BED2-282C-21FA-EF9F-291385D5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261367"/>
            <a:ext cx="9865096" cy="8549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33D2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Обучающие мероприятия, семинары и стратегические сессии для организаторов работы с молодежью</a:t>
            </a:r>
          </a:p>
        </p:txBody>
      </p:sp>
      <p:sp>
        <p:nvSpPr>
          <p:cNvPr id="5" name="Содержимое 2">
            <a:extLst>
              <a:ext uri="{FF2B5EF4-FFF2-40B4-BE49-F238E27FC236}">
                <a16:creationId xmlns="" xmlns:a16="http://schemas.microsoft.com/office/drawing/2014/main" id="{46C5C2BB-B6E4-E7DA-1F2B-07F93F70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612" y="1404367"/>
            <a:ext cx="5976663" cy="6048672"/>
          </a:xfrm>
        </p:spPr>
        <p:txBody>
          <a:bodyPr>
            <a:normAutofit/>
          </a:bodyPr>
          <a:lstStyle/>
          <a:p>
            <a:pPr algn="just">
              <a:buClr>
                <a:srgbClr val="B82B04"/>
              </a:buClr>
              <a:buFont typeface="Wingdings" pitchFamily="2" charset="2"/>
              <a:buChar char="v"/>
            </a:pPr>
            <a:r>
              <a:rPr lang="ru-RU" sz="1800" dirty="0">
                <a:solidFill>
                  <a:srgbClr val="233D2C"/>
                </a:solidFill>
                <a:latin typeface="Arial" pitchFamily="34" charset="0"/>
                <a:cs typeface="Arial" pitchFamily="34" charset="0"/>
              </a:rPr>
              <a:t>В июне 2025 года - семинар-совещание по вопросам реализации государственной молодежной политики на базе МБУ «Молодежный центр» г. Владимира. </a:t>
            </a:r>
          </a:p>
          <a:p>
            <a:pPr marL="0" indent="0" algn="just">
              <a:buClr>
                <a:srgbClr val="B82B04"/>
              </a:buClr>
              <a:buNone/>
            </a:pPr>
            <a:endParaRPr lang="ru-RU" sz="1800" dirty="0">
              <a:solidFill>
                <a:srgbClr val="233D2C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B82B04"/>
              </a:buClr>
              <a:buFont typeface="Wingdings" pitchFamily="2" charset="2"/>
              <a:buChar char="v"/>
            </a:pPr>
            <a:r>
              <a:rPr lang="ru-RU" sz="1800" dirty="0">
                <a:solidFill>
                  <a:srgbClr val="233D2C"/>
                </a:solidFill>
                <a:latin typeface="Arial" pitchFamily="34" charset="0"/>
                <a:cs typeface="Arial" pitchFamily="34" charset="0"/>
              </a:rPr>
              <a:t>20 мая активисты общественного движения «ЮНАРМИЯ» приняли участие в форуме «Патриот-2025», который проходил в здании бизнес-инкубатора </a:t>
            </a:r>
            <a:r>
              <a:rPr lang="ru-RU" sz="1800" dirty="0" err="1">
                <a:solidFill>
                  <a:srgbClr val="233D2C"/>
                </a:solidFill>
                <a:latin typeface="Arial" pitchFamily="34" charset="0"/>
                <a:cs typeface="Arial" pitchFamily="34" charset="0"/>
              </a:rPr>
              <a:t>г.Коврова</a:t>
            </a:r>
            <a:r>
              <a:rPr lang="ru-RU" sz="1800" dirty="0">
                <a:solidFill>
                  <a:srgbClr val="233D2C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800" i="1" dirty="0">
              <a:solidFill>
                <a:srgbClr val="B82B04"/>
              </a:solidFill>
              <a:latin typeface="Century Gothic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CBF5EAB-B56E-8893-E776-5D4BD2E46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3" t="31380" r="5096" b="1"/>
          <a:stretch>
            <a:fillRect/>
          </a:stretch>
        </p:blipFill>
        <p:spPr bwMode="auto">
          <a:xfrm>
            <a:off x="377503" y="1404367"/>
            <a:ext cx="4248472" cy="27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49367972-B4EB-CE5F-6A5E-2F26E0D8B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3" t="18009" r="10241" b="9407"/>
          <a:stretch>
            <a:fillRect/>
          </a:stretch>
        </p:blipFill>
        <p:spPr bwMode="auto">
          <a:xfrm>
            <a:off x="306140" y="4251268"/>
            <a:ext cx="4680521" cy="30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C64EA215-39B3-A960-C467-D8B434790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811" r="843"/>
          <a:stretch>
            <a:fillRect/>
          </a:stretch>
        </p:blipFill>
        <p:spPr bwMode="auto">
          <a:xfrm>
            <a:off x="5130677" y="4251268"/>
            <a:ext cx="5328592" cy="305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4024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17563A-D290-A945-8E72-8B67D7F5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sun9-77.userapi.com/s/v1/if2/9gqeaCikoEpMzb7a2etLIP4MnhNQXo8Dxd984l-FR6SCk247gfWp--aNN8u2WoZDN2UFU-qSQPaeqeDtblBXp5Xi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1072" y="828303"/>
            <a:ext cx="2952328" cy="2784853"/>
          </a:xfrm>
          <a:prstGeom prst="rect">
            <a:avLst/>
          </a:prstGeom>
          <a:noFill/>
        </p:spPr>
      </p:pic>
      <p:pic>
        <p:nvPicPr>
          <p:cNvPr id="11266" name="Picture 2" descr="https://sun9-41.userapi.com/s/v1/if2/pkdQtOyKiuQMY4kfzLYJKJmEakQgJEUtS9e--ecLQuL0zdJQuWZ9Ip_rtn61Oa7TDCP9VdzBItI_3x3Jw8yWhCj5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2564" y="1116335"/>
            <a:ext cx="4176464" cy="3072942"/>
          </a:xfrm>
          <a:prstGeom prst="rect">
            <a:avLst/>
          </a:prstGeom>
          <a:noFill/>
        </p:spPr>
      </p:pic>
      <p:pic>
        <p:nvPicPr>
          <p:cNvPr id="7170" name="Picture 2" descr="https://sun9-57.userapi.com/s/v1/if2/T_HgPKs_8L2vsZAHzSc2tKviLQGrxrK_wYmhKCOInKz9uNJooSTD7Hy9tKhIgkVF4p0JW5jTiOSXqWv5Sv7xYJES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4492" y="5435946"/>
            <a:ext cx="3689871" cy="2125317"/>
          </a:xfrm>
          <a:prstGeom prst="rect">
            <a:avLst/>
          </a:prstGeom>
          <a:noFill/>
        </p:spPr>
      </p:pic>
      <p:pic>
        <p:nvPicPr>
          <p:cNvPr id="7178" name="Picture 10" descr="https://sun9-23.userapi.com/s/v1/if2/dywBJQF-dBeH2wMJkLUs6wu74KQejgaLnq97hLycUwp2Bd6Ahmfor8XTfarxCqhqaj3j_HsgojEer0g0ZYnPK4aK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63838"/>
            <a:ext cx="3595435" cy="2397425"/>
          </a:xfrm>
          <a:prstGeom prst="rect">
            <a:avLst/>
          </a:prstGeom>
          <a:noFill/>
        </p:spPr>
      </p:pic>
      <p:pic>
        <p:nvPicPr>
          <p:cNvPr id="7176" name="Picture 8" descr="https://sun9-78.userapi.com/s/v1/if2/JxDhUUUac1B4L9M5WPBklnHcarYHFoEDEE32r28jSIMMNGVZRZc-MyJRSOEvLPPQQfksgsB13dfjbMR_Ruam-Dr6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3866" y="4887718"/>
            <a:ext cx="4009534" cy="2673545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76205-EDCE-6376-152D-68E0BF642F7B}"/>
              </a:ext>
            </a:extLst>
          </p:cNvPr>
          <p:cNvSpPr/>
          <p:nvPr/>
        </p:nvSpPr>
        <p:spPr>
          <a:xfrm>
            <a:off x="306140" y="252239"/>
            <a:ext cx="10081120" cy="864096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CB5F61-D883-1CCD-0E79-454A81EF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261367"/>
            <a:ext cx="9865096" cy="85496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233D2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Одно из главных событий Камешковского района является районный праздник «День Молодежи». </a:t>
            </a:r>
          </a:p>
        </p:txBody>
      </p:sp>
      <p:pic>
        <p:nvPicPr>
          <p:cNvPr id="7172" name="Picture 4" descr="https://sun9-70.userapi.com/s/v1/if2/-dIM-05kCZncyXc2_cb7gIT2SL4cK0Mx12viFp6VQy3j6vSoGX1LF1XcgCURh2MTavYeetN1lcyGprSo4qkUltXl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8948" y="3420591"/>
            <a:ext cx="3114452" cy="1944446"/>
          </a:xfrm>
          <a:prstGeom prst="rect">
            <a:avLst/>
          </a:prstGeom>
          <a:noFill/>
        </p:spPr>
      </p:pic>
      <p:pic>
        <p:nvPicPr>
          <p:cNvPr id="7180" name="Picture 12" descr="https://sun9-25.userapi.com/s/v1/if2/-7CcMEjdL3V8yfgHHosMvsKCQ081N97NgH5R1YViVsWjLe47M55T5Fq9DxqgocciiLa4WPZQlwpWEP9bqoFI1eul.jpg?quality=95&amp;as=32x21,48x32,72x48,108x72,160x107,240x160,360x240,480x320,540x360,640x427,720x480,1080x720,1280x853,1440x960,2560x1707&amp;from=bu&amp;cs=2560x0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2564" y="3779838"/>
            <a:ext cx="3634502" cy="2183402"/>
          </a:xfrm>
          <a:prstGeom prst="rect">
            <a:avLst/>
          </a:prstGeom>
          <a:noFill/>
        </p:spPr>
      </p:pic>
      <p:pic>
        <p:nvPicPr>
          <p:cNvPr id="7174" name="Picture 6" descr="https://sun9-24.userapi.com/s/v1/if2/Ky06VpCOH0iXA7F_ELtVZJX60Gj5NYPP0J7AFxgvFaYDwHAwLtjBlxx7BA5SQdLK0Lkk0VE6CgTEY5MZ6v2Ekt57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116335"/>
            <a:ext cx="4247827" cy="2663503"/>
          </a:xfrm>
          <a:prstGeom prst="rect">
            <a:avLst/>
          </a:prstGeom>
          <a:noFill/>
        </p:spPr>
      </p:pic>
      <p:pic>
        <p:nvPicPr>
          <p:cNvPr id="7183" name="Picture 15" descr="https://sun9-47.userapi.com/s/v1/if2/MSzV5T4dCWCrTxnwM8dYyp3nFH7k3Nvfy06GPp9W6k7aONSfQY6vxe7TQKnk7y7pihVAv6d3UkzHByXvNorSFXS1.jpg?quality=95&amp;as=32x21,48x32,72x48,108x72,160x107,240x160,360x240,480x320,540x360,640x427,720x480,1080x720,1280x853,1440x960,2560x1707&amp;from=bu&amp;cs=2560x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492599"/>
            <a:ext cx="4122564" cy="2124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5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17563A-D290-A945-8E72-8B67D7F5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76205-EDCE-6376-152D-68E0BF642F7B}"/>
              </a:ext>
            </a:extLst>
          </p:cNvPr>
          <p:cNvSpPr/>
          <p:nvPr/>
        </p:nvSpPr>
        <p:spPr>
          <a:xfrm>
            <a:off x="306140" y="252239"/>
            <a:ext cx="10081120" cy="864096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CB5F61-D883-1CCD-0E79-454A81EF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261367"/>
            <a:ext cx="9865096" cy="8549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233D2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Развитие добровольчества (</a:t>
            </a:r>
            <a:r>
              <a:rPr lang="ru-RU" sz="2400" b="1" dirty="0" err="1" smtClean="0">
                <a:solidFill>
                  <a:srgbClr val="233D2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волонтерства</a:t>
            </a:r>
            <a:r>
              <a:rPr lang="ru-RU" sz="2400" b="1" dirty="0" smtClean="0">
                <a:solidFill>
                  <a:srgbClr val="233D2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на территории Камешковского района.</a:t>
            </a:r>
            <a:endParaRPr lang="ru-RU" sz="2400" b="1" dirty="0">
              <a:solidFill>
                <a:srgbClr val="233D2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78148" y="1548383"/>
            <a:ext cx="9708573" cy="45365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424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человека  вовлечены в добровольческую деятельность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384  волонтера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района  зарегистрированы на платформе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Добро.ру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92 человек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прошли обучение с помощью единой информационной системы добровольчества "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Добро.Университет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".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полугодие 2025 г.  на платформе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Добро.ру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зарегистрировано 12 акций. Участие приняли более 30 волонтеров.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05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117563A-D290-A945-8E72-8B67D7F5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3776205-EDCE-6376-152D-68E0BF642F7B}"/>
              </a:ext>
            </a:extLst>
          </p:cNvPr>
          <p:cNvSpPr/>
          <p:nvPr/>
        </p:nvSpPr>
        <p:spPr>
          <a:xfrm>
            <a:off x="306140" y="252239"/>
            <a:ext cx="10081120" cy="864096"/>
          </a:xfrm>
          <a:prstGeom prst="rect">
            <a:avLst/>
          </a:prstGeom>
          <a:solidFill>
            <a:srgbClr val="E6D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6D364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AACB5F61-D883-1CCD-0E79-454A81EF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64" y="261367"/>
            <a:ext cx="9865096" cy="85496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233D2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 рамках программы развитие молодежной политики  активно ведется работа по направлению гражданско-патриотического воспитания молодежи. </a:t>
            </a:r>
            <a:endParaRPr lang="ru-RU" sz="2400" b="1" dirty="0">
              <a:solidFill>
                <a:srgbClr val="233D2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0" y="1260351"/>
            <a:ext cx="9708573" cy="19442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9700" name="Picture 4" descr="https://sun9-85.userapi.com/s/v1/if2/DUFHEvHe8ysQuaHVkYkL3e65tJICCwlO8GmCL47S4j0VILSArBAXM1pcTAFjz_IPi5aMZC0OKe8tg0f3zKicPAq7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575" y="1620391"/>
            <a:ext cx="3766825" cy="2825119"/>
          </a:xfrm>
          <a:prstGeom prst="rect">
            <a:avLst/>
          </a:prstGeom>
          <a:noFill/>
        </p:spPr>
      </p:pic>
      <p:sp>
        <p:nvSpPr>
          <p:cNvPr id="29704" name="AutoShape 8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6" name="AutoShape 10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8" name="AutoShape 12" descr="blob:https://web.telegram.org/30b0296d-a777-46b9-a9cb-c18ba3c479c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710" name="Picture 14" descr="https://sun9-51.userapi.com/s/v1/if2/mFD2qoS1i2LQ2N2FtvTnIxz003A3tz-tOTj4kOtip8EssvP_KXGMwLWHFqvGpZzut-2H_sbYhWOzco42vcPC7otO.jpg?quality=95&amp;as=32x24,48x36,72x54,108x81,160x120,240x180,360x270,480x360,540x405,640x480,720x540,1080x810,1280x960&amp;from=bu&amp;u=puB0qSzafw07gHeDrnRUQeLBXhecHRA3Mv6raiNh3FI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55028"/>
            <a:ext cx="2808312" cy="2106235"/>
          </a:xfrm>
          <a:prstGeom prst="rect">
            <a:avLst/>
          </a:prstGeom>
          <a:noFill/>
        </p:spPr>
      </p:pic>
      <p:pic>
        <p:nvPicPr>
          <p:cNvPr id="9224" name="Picture 8" descr="https://sun9-80.userapi.com/s/v1/if2/6498SbzrP1jdAWXLfAPgrrMG0z3A-4CBG66Hxr1E3y-7jcxPL1ZBa2trUZ28n0mACb1yPffMarDAjsQYiYJ5iXHD.jpg?quality=95&amp;as=32x24,48x36,72x54,108x81,160x120,240x180,360x270,480x360,540x405,640x480,720x540,1080x810,1280x960,1440x1080,2560x1920&amp;from=bu&amp;cs=256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0342" y="1332359"/>
            <a:ext cx="4896543" cy="3672408"/>
          </a:xfrm>
          <a:prstGeom prst="rect">
            <a:avLst/>
          </a:prstGeom>
          <a:noFill/>
        </p:spPr>
      </p:pic>
      <p:pic>
        <p:nvPicPr>
          <p:cNvPr id="29698" name="Picture 2" descr="https://sun9-36.userapi.com/s/v1/ig2/9KGXmFnOBn5nABW-KIUgI2tU6UIkl970Iw5gZchETwhxo0AXgEo8A9vp7-XQZw1UtqxUfjrRPSeNkV9vox0SSe22.jpg?quality=95&amp;as=32x32,48x48,72x72,108x108,160x160,240x240,360x360,480x480,540x540,640x640,720x720,755x755&amp;from=bu&amp;cs=755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44527"/>
            <a:ext cx="2754412" cy="2592288"/>
          </a:xfrm>
          <a:prstGeom prst="rect">
            <a:avLst/>
          </a:prstGeom>
          <a:noFill/>
        </p:spPr>
      </p:pic>
      <p:pic>
        <p:nvPicPr>
          <p:cNvPr id="9220" name="Picture 4" descr="https://sun9-70.userapi.com/s/v1/if2/JpzhhIuiCLxhMppBemqt7Y5CSXeID05xWJ7MI7JD_h8OAwkOfUwdaz2gKBuWOsXc9Oquz3VXT97t88DLf0BrCqtq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38389" y="4644727"/>
            <a:ext cx="4176464" cy="2916536"/>
          </a:xfrm>
          <a:prstGeom prst="rect">
            <a:avLst/>
          </a:prstGeom>
          <a:noFill/>
        </p:spPr>
      </p:pic>
      <p:pic>
        <p:nvPicPr>
          <p:cNvPr id="9222" name="Picture 6" descr="https://sun9-46.userapi.com/s/v1/if2/wOOHVSQgUprnhaxYstJPp66hRERrABUjr3XLPQK4czL-TxlGEDN1jB4YDKxFJFFFrd9n2FdhS3QBaaub-CLvtmvK.jpg?quality=96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65999" y="4465712"/>
            <a:ext cx="4127401" cy="3095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053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</TotalTime>
  <Words>266</Words>
  <Application>Microsoft Office PowerPoint</Application>
  <PresentationFormat>Произвольный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Молодежная политика Камешковского района координирует работу по четырем основным направлениям</vt:lpstr>
      <vt:lpstr>Поддержка молодежи</vt:lpstr>
      <vt:lpstr>Слайд 4</vt:lpstr>
      <vt:lpstr>Слайд 5</vt:lpstr>
      <vt:lpstr>Обучающие мероприятия, семинары и стратегические сессии для организаторов работы с молодежью</vt:lpstr>
      <vt:lpstr>Одно из главных событий Камешковского района является районный праздник «День Молодежи». </vt:lpstr>
      <vt:lpstr>Развитие добровольчества (волонтерства) на территории Камешковского района.</vt:lpstr>
      <vt:lpstr>В рамках программы развитие молодежной политики  активно ведется работа по направлению гражданско-патриотического воспитания молодежи. </vt:lpstr>
      <vt:lpstr>Мероприятия к 80-летию Победы</vt:lpstr>
      <vt:lpstr>Всероссийская военно-патриотическая игра «Зарница 2.0».</vt:lpstr>
      <vt:lpstr>Районный этап конкурса знатоков Отечественной истории  «Героика Российской державы»  для образовательных учреждений Камешковского района.</vt:lpstr>
      <vt:lpstr>Экологическое добровольчество (волонтерство)</vt:lpstr>
      <vt:lpstr>Профилактики экстремизма среди молодежи в учреждениях культуры и библиотеках.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Sport</dc:creator>
  <cp:lastModifiedBy>Sport</cp:lastModifiedBy>
  <cp:revision>162</cp:revision>
  <dcterms:created xsi:type="dcterms:W3CDTF">2024-02-06T13:46:44Z</dcterms:created>
  <dcterms:modified xsi:type="dcterms:W3CDTF">2025-07-09T11:43:51Z</dcterms:modified>
</cp:coreProperties>
</file>