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6" r:id="rId6"/>
    <p:sldId id="274" r:id="rId7"/>
    <p:sldId id="273" r:id="rId8"/>
    <p:sldId id="265" r:id="rId9"/>
  </p:sldIdLst>
  <p:sldSz cx="18288000" cy="10287000"/>
  <p:notesSz cx="6858000" cy="9144000"/>
  <p:embeddedFontLst>
    <p:embeddedFont>
      <p:font typeface="Aileron Regular Bold" pitchFamily="2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Bold" panose="020B0806030504020204" pitchFamily="34" charset="0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Condensed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A0A"/>
    <a:srgbClr val="64AEAF"/>
    <a:srgbClr val="315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4578" autoAdjust="0"/>
  </p:normalViewPr>
  <p:slideViewPr>
    <p:cSldViewPr>
      <p:cViewPr varScale="1">
        <p:scale>
          <a:sx n="72" d="100"/>
          <a:sy n="72" d="100"/>
        </p:scale>
        <p:origin x="75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A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2059" y="3017740"/>
            <a:ext cx="859320" cy="40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</a:pPr>
            <a:r>
              <a:rPr lang="en-US" sz="2400" u="none" spc="72">
                <a:solidFill>
                  <a:srgbClr val="FFFFFF"/>
                </a:solidFill>
                <a:latin typeface="Aileron Regular Bold"/>
              </a:rPr>
              <a:t>15%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22059" y="4780628"/>
            <a:ext cx="859320" cy="40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</a:pPr>
            <a:r>
              <a:rPr lang="en-US" sz="2400" u="none" spc="72">
                <a:solidFill>
                  <a:srgbClr val="FFFFFF"/>
                </a:solidFill>
                <a:latin typeface="Aileron Regular Bold"/>
              </a:rPr>
              <a:t>20%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027471" y="3729572"/>
            <a:ext cx="14793392" cy="3647333"/>
            <a:chOff x="0" y="-38100"/>
            <a:chExt cx="19724522" cy="4863110"/>
          </a:xfrm>
        </p:grpSpPr>
        <p:sp>
          <p:nvSpPr>
            <p:cNvPr id="6" name="TextBox 6"/>
            <p:cNvSpPr txBox="1"/>
            <p:nvPr/>
          </p:nvSpPr>
          <p:spPr>
            <a:xfrm>
              <a:off x="1000502" y="4239540"/>
              <a:ext cx="17723518" cy="585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724522" cy="3174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88"/>
                </a:lnSpc>
              </a:pPr>
              <a:r>
                <a:rPr lang="ru-RU" sz="4800" spc="144" dirty="0">
                  <a:solidFill>
                    <a:srgbClr val="191919"/>
                  </a:solidFill>
                  <a:latin typeface="Open Sans Bold"/>
                </a:rPr>
                <a:t>ДОБРОВОЛЬЧЕСКИЙ ШТАБ</a:t>
              </a:r>
            </a:p>
            <a:p>
              <a:pPr algn="ctr">
                <a:lnSpc>
                  <a:spcPts val="6288"/>
                </a:lnSpc>
              </a:pPr>
              <a:r>
                <a:rPr lang="ru-RU" sz="4800" spc="144" dirty="0">
                  <a:solidFill>
                    <a:srgbClr val="191919"/>
                  </a:solidFill>
                  <a:latin typeface="Open Sans Bold"/>
                </a:rPr>
                <a:t>Багратионовского </a:t>
              </a:r>
            </a:p>
            <a:p>
              <a:pPr algn="ctr">
                <a:lnSpc>
                  <a:spcPts val="6288"/>
                </a:lnSpc>
              </a:pPr>
              <a:r>
                <a:rPr lang="ru-RU" sz="4800" spc="144" dirty="0">
                  <a:solidFill>
                    <a:srgbClr val="191919"/>
                  </a:solidFill>
                  <a:latin typeface="Open Sans Bold"/>
                </a:rPr>
                <a:t>муниципального округа</a:t>
              </a:r>
            </a:p>
          </p:txBody>
        </p:sp>
      </p:grpSp>
      <p:grpSp>
        <p:nvGrpSpPr>
          <p:cNvPr id="8" name="Group 4">
            <a:extLst>
              <a:ext uri="{FF2B5EF4-FFF2-40B4-BE49-F238E27FC236}">
                <a16:creationId xmlns:a16="http://schemas.microsoft.com/office/drawing/2014/main" id="{CF3568C2-5479-49B4-96C5-46D2E8DB4220}"/>
              </a:ext>
            </a:extLst>
          </p:cNvPr>
          <p:cNvGrpSpPr>
            <a:grpSpLocks noChangeAspect="1"/>
          </p:cNvGrpSpPr>
          <p:nvPr/>
        </p:nvGrpSpPr>
        <p:grpSpPr>
          <a:xfrm>
            <a:off x="304800" y="1474005"/>
            <a:ext cx="7375797" cy="6666933"/>
            <a:chOff x="0" y="0"/>
            <a:chExt cx="6350000" cy="634997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7593CA5-CE41-4914-94BF-0A79C7FAAFDE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666" r="-16666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47304" y="829016"/>
            <a:ext cx="14793392" cy="1223220"/>
            <a:chOff x="0" y="0"/>
            <a:chExt cx="19724522" cy="1630960"/>
          </a:xfrm>
        </p:grpSpPr>
        <p:sp>
          <p:nvSpPr>
            <p:cNvPr id="4" name="TextBox 4"/>
            <p:cNvSpPr txBox="1"/>
            <p:nvPr/>
          </p:nvSpPr>
          <p:spPr>
            <a:xfrm>
              <a:off x="1000502" y="1045490"/>
              <a:ext cx="17723518" cy="585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724522" cy="101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288"/>
                </a:lnSpc>
                <a:spcBef>
                  <a:spcPct val="0"/>
                </a:spcBef>
              </a:pPr>
              <a:r>
                <a:rPr lang="en-US" sz="4800" spc="144" dirty="0">
                  <a:solidFill>
                    <a:srgbClr val="191919"/>
                  </a:solidFill>
                  <a:latin typeface="Open Sans Bold"/>
                </a:rPr>
                <a:t>НАШ </a:t>
              </a:r>
              <a:r>
                <a:rPr lang="ru-RU" sz="4800" spc="144" dirty="0">
                  <a:solidFill>
                    <a:srgbClr val="191919"/>
                  </a:solidFill>
                  <a:latin typeface="Open Sans Bold"/>
                </a:rPr>
                <a:t>ШТАБ</a:t>
              </a:r>
              <a:endParaRPr lang="en-US" sz="4800" spc="144" dirty="0">
                <a:solidFill>
                  <a:srgbClr val="191919"/>
                </a:solidFill>
                <a:latin typeface="Open Sans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523693" y="1808593"/>
            <a:ext cx="10795846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ru-RU" sz="4200" spc="126" dirty="0">
                <a:solidFill>
                  <a:srgbClr val="000000"/>
                </a:solidFill>
                <a:latin typeface="Open Sans"/>
              </a:rPr>
              <a:t>Создан </a:t>
            </a:r>
            <a:r>
              <a:rPr lang="ru-RU" sz="4200" spc="126">
                <a:solidFill>
                  <a:srgbClr val="000000"/>
                </a:solidFill>
                <a:latin typeface="Open Sans"/>
              </a:rPr>
              <a:t>в августе </a:t>
            </a:r>
            <a:r>
              <a:rPr lang="ru-RU" sz="4200" spc="126" dirty="0">
                <a:solidFill>
                  <a:srgbClr val="000000"/>
                </a:solidFill>
                <a:latin typeface="Open Sans"/>
              </a:rPr>
              <a:t>2020 года</a:t>
            </a:r>
            <a:endParaRPr lang="en-US" sz="4200" spc="126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4480"/>
              </a:lnSpc>
            </a:pPr>
            <a:endParaRPr lang="en-US" sz="4200" spc="126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619864" y="2794483"/>
            <a:ext cx="10178660" cy="427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ru-RU" sz="4200" spc="126" dirty="0">
                <a:solidFill>
                  <a:srgbClr val="000000"/>
                </a:solidFill>
                <a:latin typeface="Open Sans"/>
              </a:rPr>
              <a:t>Действует на базе Администрации Муниципального образования «Багратионовский Муниципальный округ»</a:t>
            </a:r>
            <a:endParaRPr lang="en-US" sz="4200" spc="126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5543"/>
              </a:lnSpc>
            </a:pPr>
            <a:endParaRPr lang="en-US" sz="4200" spc="126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4223"/>
              </a:lnSpc>
            </a:pPr>
            <a:endParaRPr lang="en-US" sz="4200" spc="126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500"/>
                    </a14:imgEffect>
                    <a14:imgEffect>
                      <a14:saturation sat="36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669540" y="1923881"/>
            <a:ext cx="748182" cy="598545"/>
          </a:xfrm>
          <a:prstGeom prst="rect">
            <a:avLst/>
          </a:prstGeom>
          <a:noFill/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647490" y="3261160"/>
            <a:ext cx="748182" cy="598545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6EB71501-A206-4BB2-A722-F3F4462D8C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669540" y="6470763"/>
            <a:ext cx="748182" cy="598545"/>
          </a:xfrm>
          <a:prstGeom prst="rect">
            <a:avLst/>
          </a:prstGeom>
        </p:spPr>
      </p:pic>
      <p:sp>
        <p:nvSpPr>
          <p:cNvPr id="17" name="TextBox 7">
            <a:extLst>
              <a:ext uri="{FF2B5EF4-FFF2-40B4-BE49-F238E27FC236}">
                <a16:creationId xmlns:a16="http://schemas.microsoft.com/office/drawing/2014/main" id="{1B9E313B-B7FD-4FF5-8344-39E145DAE3EC}"/>
              </a:ext>
            </a:extLst>
          </p:cNvPr>
          <p:cNvSpPr txBox="1"/>
          <p:nvPr/>
        </p:nvSpPr>
        <p:spPr>
          <a:xfrm>
            <a:off x="6619864" y="6291717"/>
            <a:ext cx="10178660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ru-RU" sz="4200" spc="126" dirty="0">
                <a:solidFill>
                  <a:srgbClr val="000000"/>
                </a:solidFill>
                <a:latin typeface="Open Sans"/>
              </a:rPr>
              <a:t>Входит в число муниципальных добровольческих центров Калининградской области</a:t>
            </a:r>
            <a:endParaRPr lang="en-US" sz="4200" spc="126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B64A38-CA9E-D54D-9E76-AB720D1E7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4" y="2595482"/>
            <a:ext cx="5092075" cy="46468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685800" y="347039"/>
            <a:ext cx="17310903" cy="44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  <a:spcBef>
                <a:spcPct val="0"/>
              </a:spcBef>
            </a:pPr>
            <a:r>
              <a:rPr lang="en-US" sz="4800" spc="144" dirty="0">
                <a:solidFill>
                  <a:srgbClr val="191919"/>
                </a:solidFill>
                <a:latin typeface="Open Sans Bold"/>
              </a:rPr>
              <a:t>НАШИ ПАРТНЕРЫ</a:t>
            </a:r>
            <a:endParaRPr lang="ru-RU" sz="4800" spc="144" dirty="0">
              <a:solidFill>
                <a:srgbClr val="191919"/>
              </a:solidFill>
              <a:latin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4536" y="1365954"/>
            <a:ext cx="7653338" cy="1044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endParaRPr lang="en-US" sz="3200" spc="96" dirty="0">
              <a:solidFill>
                <a:srgbClr val="1C6A5F"/>
              </a:solidFill>
              <a:latin typeface="Open Sans Bold"/>
            </a:endParaRP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endParaRPr lang="ru-RU" sz="2800" spc="84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8600" y="607975"/>
            <a:ext cx="7613111" cy="6604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Учреждения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: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ru-RU" sz="2800" spc="84" dirty="0">
                <a:solidFill>
                  <a:srgbClr val="000000"/>
                </a:solidFill>
                <a:latin typeface="Open Sans Bold"/>
              </a:rPr>
              <a:t>ГБУ «Калининградский добровольческий центр»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ru-RU" sz="2800" spc="84" dirty="0">
                <a:solidFill>
                  <a:srgbClr val="000000"/>
                </a:solidFill>
                <a:latin typeface="Open Sans Bold"/>
              </a:rPr>
              <a:t>Администрация «Багратионовского Муниципального округа»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ru-RU" sz="2800" spc="84" dirty="0">
                <a:solidFill>
                  <a:srgbClr val="000000"/>
                </a:solidFill>
                <a:latin typeface="Open Sans Bold"/>
              </a:rPr>
              <a:t>ГБУСО КО Центр «Колосок»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ru-RU" sz="2800" spc="84" dirty="0">
                <a:solidFill>
                  <a:srgbClr val="000000"/>
                </a:solidFill>
                <a:latin typeface="Open Sans Bold"/>
              </a:rPr>
              <a:t>КРОО «Спортивно-патриотический клуб «Славянин»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ru-RU" sz="2800" spc="84" dirty="0">
                <a:solidFill>
                  <a:srgbClr val="000000"/>
                </a:solidFill>
                <a:latin typeface="Open Sans Bold"/>
              </a:rPr>
              <a:t>КРОО «ЦЕНТР поддержки гражданских инициатив «Есть Идея»</a:t>
            </a:r>
            <a:endParaRPr lang="en-US" sz="2799" spc="83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4480"/>
              </a:lnSpc>
            </a:pPr>
            <a:endParaRPr lang="en-US" sz="2799" spc="83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BF1119-B60D-E84F-BBDB-FCFC4C08FBBE}"/>
              </a:ext>
            </a:extLst>
          </p:cNvPr>
          <p:cNvSpPr txBox="1"/>
          <p:nvPr/>
        </p:nvSpPr>
        <p:spPr>
          <a:xfrm>
            <a:off x="81255" y="7009459"/>
            <a:ext cx="7431987" cy="313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480"/>
              </a:lnSpc>
            </a:pPr>
            <a:r>
              <a:rPr lang="ru-RU" sz="3200" spc="96" dirty="0">
                <a:solidFill>
                  <a:srgbClr val="781A0A"/>
                </a:solidFill>
                <a:latin typeface="Open Sans Bold"/>
              </a:rPr>
              <a:t>Общественные объединения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: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ru-RU" sz="2800" spc="84" dirty="0" err="1">
                <a:solidFill>
                  <a:srgbClr val="000000"/>
                </a:solidFill>
                <a:latin typeface="Open Sans Bold"/>
              </a:rPr>
              <a:t>Юнармия</a:t>
            </a:r>
            <a:r>
              <a:rPr lang="ru-RU" sz="2800" spc="8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ru-RU" sz="2800" spc="84" dirty="0" err="1">
                <a:solidFill>
                  <a:srgbClr val="000000"/>
                </a:solidFill>
                <a:latin typeface="Open Sans Bold"/>
              </a:rPr>
              <a:t>г.Багратионовска</a:t>
            </a:r>
            <a:endParaRPr lang="ru-RU" sz="2800" spc="84" dirty="0">
              <a:solidFill>
                <a:srgbClr val="000000"/>
              </a:solidFill>
              <a:latin typeface="Open Sans Bold"/>
            </a:endParaRP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ru-RU" sz="2800" spc="84" dirty="0">
                <a:solidFill>
                  <a:srgbClr val="000000"/>
                </a:solidFill>
                <a:latin typeface="Open Sans Bold"/>
              </a:rPr>
              <a:t>Навигаторы Детства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ru-RU" sz="2800" spc="84" dirty="0">
                <a:solidFill>
                  <a:srgbClr val="000000"/>
                </a:solidFill>
                <a:latin typeface="Open Sans Bold"/>
              </a:rPr>
              <a:t>Российское Движение Школьников 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ru-RU" sz="2800" spc="84" dirty="0">
                <a:solidFill>
                  <a:srgbClr val="000000"/>
                </a:solidFill>
                <a:latin typeface="Open Sans Bold"/>
              </a:rPr>
              <a:t>Поисковая группа «</a:t>
            </a:r>
            <a:r>
              <a:rPr lang="ru-RU" sz="2800" spc="84" dirty="0" err="1">
                <a:solidFill>
                  <a:srgbClr val="000000"/>
                </a:solidFill>
                <a:latin typeface="Open Sans Bold"/>
              </a:rPr>
              <a:t>Натангия</a:t>
            </a:r>
            <a:r>
              <a:rPr lang="ru-RU" sz="2800" spc="84" dirty="0">
                <a:solidFill>
                  <a:srgbClr val="000000"/>
                </a:solidFill>
                <a:latin typeface="Open Sans Bold"/>
              </a:rPr>
              <a:t>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3C1D98-90BD-C144-8869-FF1F76F76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928087"/>
            <a:ext cx="6394938" cy="42154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E141DD-58FC-C94A-A89F-DA63D2A58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11" y="5317030"/>
            <a:ext cx="6390104" cy="43619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D5689F-F678-E947-90DB-347B1E01D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895" y="2705100"/>
            <a:ext cx="4777382" cy="63698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-228600" y="1148546"/>
            <a:ext cx="11122869" cy="91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0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96" dirty="0" err="1">
                <a:solidFill>
                  <a:srgbClr val="000000"/>
                </a:solidFill>
                <a:latin typeface="Open Sans Bold"/>
              </a:rPr>
              <a:t>Популяризация</a:t>
            </a:r>
            <a:r>
              <a:rPr lang="en-US" sz="3200" spc="96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000000"/>
                </a:solidFill>
                <a:latin typeface="Open Sans Bold"/>
              </a:rPr>
              <a:t>добровольчества</a:t>
            </a:r>
            <a:r>
              <a:rPr lang="en-US" sz="3200" spc="96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000000"/>
                </a:solidFill>
                <a:latin typeface="Open Sans Bold"/>
              </a:rPr>
              <a:t>в</a:t>
            </a:r>
            <a:r>
              <a:rPr lang="ru-RU" sz="3200" spc="96" dirty="0">
                <a:solidFill>
                  <a:srgbClr val="000000"/>
                </a:solidFill>
                <a:latin typeface="Open Sans Bold"/>
              </a:rPr>
              <a:t> Багратионовском муниципальном округе</a:t>
            </a:r>
            <a:endParaRPr lang="en-US" sz="3200" spc="96" dirty="0">
              <a:solidFill>
                <a:srgbClr val="000000"/>
              </a:solidFill>
              <a:latin typeface="Open Sans Bold"/>
            </a:endParaRPr>
          </a:p>
          <a:p>
            <a:pPr marL="690880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Проведение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исследований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, </a:t>
            </a: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разработка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методических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 и </a:t>
            </a: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иных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материалов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по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тематике</a:t>
            </a:r>
            <a:endParaRPr lang="en-US" sz="3200" spc="96" dirty="0">
              <a:solidFill>
                <a:srgbClr val="781A0A"/>
              </a:solidFill>
              <a:latin typeface="Open Sans Bold"/>
            </a:endParaRP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ru-RU" sz="3200" spc="96" dirty="0">
                <a:solidFill>
                  <a:srgbClr val="000000"/>
                </a:solidFill>
                <a:latin typeface="Open Sans Bold"/>
              </a:rPr>
              <a:t>Помощь добровольческим объединениям</a:t>
            </a:r>
            <a:endParaRPr lang="en-US" sz="3200" spc="96" dirty="0">
              <a:solidFill>
                <a:srgbClr val="000000"/>
              </a:solidFill>
              <a:latin typeface="Open Sans Bold"/>
            </a:endParaRPr>
          </a:p>
          <a:p>
            <a:pPr marL="690880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Работа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по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развитию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мер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содействия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развитию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добровольчества</a:t>
            </a:r>
            <a:endParaRPr lang="en-US" sz="3200" spc="96" dirty="0">
              <a:solidFill>
                <a:srgbClr val="781A0A"/>
              </a:solidFill>
              <a:latin typeface="Open Sans Bold"/>
            </a:endParaRPr>
          </a:p>
          <a:p>
            <a:pPr marL="690880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96" dirty="0" err="1">
                <a:solidFill>
                  <a:srgbClr val="000000"/>
                </a:solidFill>
                <a:latin typeface="Open Sans Bold"/>
              </a:rPr>
              <a:t>Организация</a:t>
            </a:r>
            <a:r>
              <a:rPr lang="en-US" sz="3200" spc="96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000000"/>
                </a:solidFill>
                <a:latin typeface="Open Sans Bold"/>
              </a:rPr>
              <a:t>взаимодействия</a:t>
            </a:r>
            <a:r>
              <a:rPr lang="en-US" sz="3200" spc="96" dirty="0">
                <a:solidFill>
                  <a:srgbClr val="000000"/>
                </a:solidFill>
                <a:latin typeface="Open Sans Bold"/>
              </a:rPr>
              <a:t> НКО, </a:t>
            </a:r>
            <a:r>
              <a:rPr lang="en-US" sz="3200" spc="96" dirty="0" err="1">
                <a:solidFill>
                  <a:srgbClr val="000000"/>
                </a:solidFill>
                <a:latin typeface="Open Sans Bold"/>
              </a:rPr>
              <a:t>органов</a:t>
            </a:r>
            <a:r>
              <a:rPr lang="en-US" sz="3200" spc="96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000000"/>
                </a:solidFill>
                <a:latin typeface="Open Sans Bold"/>
              </a:rPr>
              <a:t>власти</a:t>
            </a:r>
            <a:r>
              <a:rPr lang="en-US" sz="3200" spc="96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3200" spc="96" dirty="0" err="1">
                <a:solidFill>
                  <a:srgbClr val="000000"/>
                </a:solidFill>
                <a:latin typeface="Open Sans Bold"/>
              </a:rPr>
              <a:t>учреждений</a:t>
            </a:r>
            <a:r>
              <a:rPr lang="en-US" sz="3200" spc="96" dirty="0">
                <a:solidFill>
                  <a:srgbClr val="000000"/>
                </a:solidFill>
                <a:latin typeface="Open Sans Bold"/>
              </a:rPr>
              <a:t> в </a:t>
            </a:r>
            <a:r>
              <a:rPr lang="en-US" sz="3200" spc="96" dirty="0" err="1">
                <a:solidFill>
                  <a:srgbClr val="000000"/>
                </a:solidFill>
                <a:latin typeface="Open Sans Bold"/>
              </a:rPr>
              <a:t>сфере</a:t>
            </a:r>
            <a:r>
              <a:rPr lang="en-US" sz="3200" spc="96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000000"/>
                </a:solidFill>
                <a:latin typeface="Open Sans Bold"/>
              </a:rPr>
              <a:t>добровольчества</a:t>
            </a:r>
            <a:endParaRPr lang="en-US" sz="3200" spc="96" dirty="0">
              <a:solidFill>
                <a:srgbClr val="000000"/>
              </a:solidFill>
              <a:latin typeface="Open Sans Bold"/>
            </a:endParaRPr>
          </a:p>
          <a:p>
            <a:pPr marL="690880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Реализация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мер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поощрения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 в </a:t>
            </a: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сфере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добровольчества</a:t>
            </a:r>
            <a:endParaRPr lang="en-US" sz="3200" spc="96" dirty="0">
              <a:solidFill>
                <a:srgbClr val="781A0A"/>
              </a:solidFill>
              <a:latin typeface="Open Sans Bold"/>
            </a:endParaRPr>
          </a:p>
          <a:p>
            <a:pPr marL="690880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96" dirty="0" err="1">
                <a:solidFill>
                  <a:srgbClr val="000000"/>
                </a:solidFill>
                <a:latin typeface="Open Sans Bold"/>
              </a:rPr>
              <a:t>Информационная</a:t>
            </a:r>
            <a:r>
              <a:rPr lang="en-US" sz="3200" spc="96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000000"/>
                </a:solidFill>
                <a:latin typeface="Open Sans Bold"/>
              </a:rPr>
              <a:t>поддержка</a:t>
            </a:r>
            <a:r>
              <a:rPr lang="en-US" sz="3200" spc="96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3200" spc="96" dirty="0" err="1">
                <a:solidFill>
                  <a:srgbClr val="000000"/>
                </a:solidFill>
                <a:latin typeface="Open Sans Bold"/>
              </a:rPr>
              <a:t>работа</a:t>
            </a:r>
            <a:r>
              <a:rPr lang="en-US" sz="3200" spc="96" dirty="0">
                <a:solidFill>
                  <a:srgbClr val="000000"/>
                </a:solidFill>
                <a:latin typeface="Open Sans Bold"/>
              </a:rPr>
              <a:t> с DOBRO.RU</a:t>
            </a:r>
          </a:p>
          <a:p>
            <a:pPr marL="690880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Реализация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обучающих</a:t>
            </a:r>
            <a:r>
              <a:rPr lang="en-US" sz="3200" spc="9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3200" spc="96" dirty="0" err="1">
                <a:solidFill>
                  <a:srgbClr val="781A0A"/>
                </a:solidFill>
                <a:latin typeface="Open Sans Bold"/>
              </a:rPr>
              <a:t>программ</a:t>
            </a:r>
            <a:endParaRPr lang="en-US" sz="3200" spc="96" dirty="0">
              <a:solidFill>
                <a:srgbClr val="781A0A"/>
              </a:solidFill>
              <a:latin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77097" y="378990"/>
            <a:ext cx="17310903" cy="76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88"/>
              </a:lnSpc>
              <a:spcBef>
                <a:spcPct val="0"/>
              </a:spcBef>
            </a:pPr>
            <a:r>
              <a:rPr lang="en-US" sz="4800" spc="144">
                <a:solidFill>
                  <a:srgbClr val="191919"/>
                </a:solidFill>
                <a:latin typeface="Open Sans Bold"/>
              </a:rPr>
              <a:t>ОСНОВНЫЕ НАПРАВЛЕНИЯ ДЕЯТЕЛЬНОСТИ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DADEF8-9B5A-3644-9E5F-11A0C7158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148546"/>
            <a:ext cx="7170934" cy="40280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52299D-B051-0B44-81C8-79B39005A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037" y="5361130"/>
            <a:ext cx="7106558" cy="45389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77097" y="378990"/>
            <a:ext cx="17310903" cy="76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88"/>
              </a:lnSpc>
              <a:spcBef>
                <a:spcPct val="0"/>
              </a:spcBef>
            </a:pPr>
            <a:r>
              <a:rPr lang="ru-RU" sz="4800" spc="144" dirty="0">
                <a:solidFill>
                  <a:srgbClr val="191919"/>
                </a:solidFill>
                <a:latin typeface="Open Sans Bold"/>
              </a:rPr>
              <a:t>НАШ ШТАБ ОРГАНИЗУЕТ</a:t>
            </a:r>
            <a:endParaRPr lang="en-US" sz="4800" spc="144" dirty="0">
              <a:solidFill>
                <a:srgbClr val="191919"/>
              </a:solidFill>
              <a:latin typeface="Open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25782" y="1276660"/>
            <a:ext cx="9518689" cy="1573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spc="56" dirty="0" err="1">
                <a:solidFill>
                  <a:srgbClr val="781A0A"/>
                </a:solidFill>
                <a:latin typeface="Open Sans Bold"/>
              </a:rPr>
              <a:t>Добровольческие</a:t>
            </a:r>
            <a:r>
              <a:rPr lang="en-US" sz="2800" spc="5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2800" spc="56" dirty="0" err="1">
                <a:solidFill>
                  <a:srgbClr val="781A0A"/>
                </a:solidFill>
                <a:latin typeface="Open Sans Bold"/>
              </a:rPr>
              <a:t>акции</a:t>
            </a:r>
            <a:r>
              <a:rPr lang="en-US" sz="2800" spc="56" dirty="0">
                <a:solidFill>
                  <a:srgbClr val="1C6A5F"/>
                </a:solidFill>
                <a:latin typeface="Open Sans Bold"/>
              </a:rPr>
              <a:t>:</a:t>
            </a:r>
            <a:r>
              <a:rPr lang="en-US" sz="2800" spc="56" dirty="0">
                <a:solidFill>
                  <a:srgbClr val="191919"/>
                </a:solidFill>
                <a:latin typeface="Open Sans Bold"/>
              </a:rPr>
              <a:t> "</a:t>
            </a:r>
            <a:r>
              <a:rPr lang="en-US" sz="2800" spc="56" dirty="0" err="1">
                <a:solidFill>
                  <a:srgbClr val="191919"/>
                </a:solidFill>
                <a:latin typeface="Open Sans Bold"/>
              </a:rPr>
              <a:t>ДоброДень</a:t>
            </a:r>
            <a:r>
              <a:rPr lang="en-US" sz="2800" spc="56" dirty="0">
                <a:solidFill>
                  <a:srgbClr val="191919"/>
                </a:solidFill>
                <a:latin typeface="Open Sans Bold"/>
              </a:rPr>
              <a:t>", </a:t>
            </a:r>
            <a:r>
              <a:rPr lang="en-US" sz="2800" spc="56" dirty="0" err="1">
                <a:solidFill>
                  <a:srgbClr val="191919"/>
                </a:solidFill>
                <a:latin typeface="Open Sans Bold"/>
              </a:rPr>
              <a:t>Весенняя</a:t>
            </a:r>
            <a:r>
              <a:rPr lang="en-US" sz="2800" spc="56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2800" spc="56" dirty="0" err="1">
                <a:solidFill>
                  <a:srgbClr val="191919"/>
                </a:solidFill>
                <a:latin typeface="Open Sans Bold"/>
              </a:rPr>
              <a:t>неделя</a:t>
            </a:r>
            <a:r>
              <a:rPr lang="en-US" sz="2800" spc="56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2800" spc="56" dirty="0" err="1">
                <a:solidFill>
                  <a:srgbClr val="191919"/>
                </a:solidFill>
                <a:latin typeface="Open Sans Bold"/>
              </a:rPr>
              <a:t>добра</a:t>
            </a:r>
            <a:r>
              <a:rPr lang="en-US" sz="2800" spc="56" dirty="0">
                <a:solidFill>
                  <a:srgbClr val="191919"/>
                </a:solidFill>
                <a:latin typeface="Open Sans Bold"/>
              </a:rPr>
              <a:t>", "</a:t>
            </a:r>
            <a:r>
              <a:rPr lang="en-US" sz="2800" spc="56" dirty="0" err="1">
                <a:solidFill>
                  <a:srgbClr val="191919"/>
                </a:solidFill>
                <a:latin typeface="Open Sans Bold"/>
              </a:rPr>
              <a:t>Марафон</a:t>
            </a:r>
            <a:r>
              <a:rPr lang="en-US" sz="2800" spc="56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2800" spc="56" dirty="0" err="1">
                <a:solidFill>
                  <a:srgbClr val="191919"/>
                </a:solidFill>
                <a:latin typeface="Open Sans Bold"/>
              </a:rPr>
              <a:t>добрых</a:t>
            </a:r>
            <a:r>
              <a:rPr lang="en-US" sz="2800" spc="56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2800" spc="56" dirty="0" err="1">
                <a:solidFill>
                  <a:srgbClr val="191919"/>
                </a:solidFill>
                <a:latin typeface="Open Sans Bold"/>
              </a:rPr>
              <a:t>дел</a:t>
            </a:r>
            <a:r>
              <a:rPr lang="en-US" sz="2800" spc="56" dirty="0">
                <a:solidFill>
                  <a:srgbClr val="191919"/>
                </a:solidFill>
                <a:latin typeface="Open Sans Bold"/>
              </a:rPr>
              <a:t>", " </a:t>
            </a:r>
            <a:r>
              <a:rPr lang="ru-RU" sz="2800" spc="56" dirty="0">
                <a:solidFill>
                  <a:srgbClr val="191919"/>
                </a:solidFill>
                <a:latin typeface="Open Sans Bold"/>
              </a:rPr>
              <a:t>Эстафета добрых дел</a:t>
            </a:r>
            <a:r>
              <a:rPr lang="en-US" sz="2800" spc="56" dirty="0">
                <a:solidFill>
                  <a:srgbClr val="191919"/>
                </a:solidFill>
                <a:latin typeface="Open Sans Bold"/>
              </a:rPr>
              <a:t> "</a:t>
            </a:r>
            <a:r>
              <a:rPr lang="ru-RU" sz="2800" spc="56" dirty="0">
                <a:solidFill>
                  <a:srgbClr val="191919"/>
                </a:solidFill>
                <a:latin typeface="Open Sans Bold"/>
              </a:rPr>
              <a:t> и </a:t>
            </a:r>
            <a:r>
              <a:rPr lang="ru-RU" sz="2800" spc="56" dirty="0" err="1">
                <a:solidFill>
                  <a:srgbClr val="191919"/>
                </a:solidFill>
                <a:latin typeface="Open Sans Bold"/>
              </a:rPr>
              <a:t>др</a:t>
            </a:r>
            <a:endParaRPr lang="en-US" sz="2800" spc="56" dirty="0">
              <a:solidFill>
                <a:srgbClr val="191919"/>
              </a:solidFill>
              <a:latin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25782" y="5057775"/>
            <a:ext cx="9518689" cy="1035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spc="56" dirty="0" err="1">
                <a:solidFill>
                  <a:srgbClr val="781A0A"/>
                </a:solidFill>
                <a:latin typeface="Open Sans Bold"/>
              </a:rPr>
              <a:t>Проекты</a:t>
            </a:r>
            <a:r>
              <a:rPr lang="en-US" sz="2800" spc="56" dirty="0">
                <a:solidFill>
                  <a:srgbClr val="781A0A"/>
                </a:solidFill>
                <a:latin typeface="Open Sans Bold"/>
              </a:rPr>
              <a:t>:</a:t>
            </a:r>
            <a:r>
              <a:rPr lang="en-US" sz="2800" spc="56" dirty="0">
                <a:solidFill>
                  <a:srgbClr val="1C6A5F"/>
                </a:solidFill>
                <a:latin typeface="Open Sans Bold"/>
              </a:rPr>
              <a:t> </a:t>
            </a:r>
            <a:r>
              <a:rPr lang="ru-RU" sz="2800" spc="56" dirty="0">
                <a:solidFill>
                  <a:srgbClr val="000000"/>
                </a:solidFill>
                <a:latin typeface="Open Sans Bold"/>
              </a:rPr>
              <a:t> «Маршрут Победы», «Новый год в каждый дом», «Пространство Победы»</a:t>
            </a:r>
            <a:endParaRPr lang="en-US" sz="2800" spc="56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25782" y="6273116"/>
            <a:ext cx="9518689" cy="1573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spc="56" dirty="0" err="1">
                <a:solidFill>
                  <a:srgbClr val="781A0A"/>
                </a:solidFill>
                <a:latin typeface="Open Sans Bold"/>
              </a:rPr>
              <a:t>Адресная</a:t>
            </a:r>
            <a:r>
              <a:rPr lang="en-US" sz="2800" spc="5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2800" spc="56" dirty="0" err="1">
                <a:solidFill>
                  <a:srgbClr val="781A0A"/>
                </a:solidFill>
                <a:latin typeface="Open Sans Bold"/>
              </a:rPr>
              <a:t>помощь</a:t>
            </a:r>
            <a:r>
              <a:rPr lang="ru-RU" sz="2800" spc="56" dirty="0">
                <a:solidFill>
                  <a:srgbClr val="781A0A"/>
                </a:solidFill>
                <a:latin typeface="Open Sans Bold"/>
              </a:rPr>
              <a:t>: </a:t>
            </a:r>
            <a:r>
              <a:rPr lang="ru-RU" sz="2800" spc="56" dirty="0">
                <a:latin typeface="Open Sans Bold"/>
              </a:rPr>
              <a:t>ветеранам и труженикам тыла, а также адресная помощь малообеспеченным многодетным семьям.</a:t>
            </a:r>
            <a:endParaRPr lang="en-US" sz="2800" spc="56" dirty="0">
              <a:latin typeface="Open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625782" y="3311043"/>
            <a:ext cx="9518689" cy="157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spc="56" dirty="0" err="1">
                <a:solidFill>
                  <a:srgbClr val="781A0A"/>
                </a:solidFill>
                <a:latin typeface="Open Sans Bold"/>
              </a:rPr>
              <a:t>Мероприятия</a:t>
            </a:r>
            <a:r>
              <a:rPr lang="en-US" sz="2800" spc="5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2800" spc="56" dirty="0" err="1">
                <a:solidFill>
                  <a:srgbClr val="781A0A"/>
                </a:solidFill>
                <a:latin typeface="Open Sans Bold"/>
              </a:rPr>
              <a:t>и</a:t>
            </a:r>
            <a:r>
              <a:rPr lang="en-US" sz="2800" spc="5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2800" spc="56" dirty="0" err="1">
                <a:solidFill>
                  <a:srgbClr val="781A0A"/>
                </a:solidFill>
                <a:latin typeface="Open Sans Bold"/>
              </a:rPr>
              <a:t>акции</a:t>
            </a:r>
            <a:r>
              <a:rPr lang="en-US" sz="2800" spc="5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2800" spc="56" dirty="0" err="1">
                <a:solidFill>
                  <a:srgbClr val="781A0A"/>
                </a:solidFill>
                <a:latin typeface="Open Sans Bold"/>
              </a:rPr>
              <a:t>по</a:t>
            </a:r>
            <a:r>
              <a:rPr lang="en-US" sz="2800" spc="56" dirty="0">
                <a:solidFill>
                  <a:srgbClr val="781A0A"/>
                </a:solidFill>
                <a:latin typeface="Open Sans Bold"/>
              </a:rPr>
              <a:t> </a:t>
            </a:r>
            <a:r>
              <a:rPr lang="en-US" sz="2800" spc="56" dirty="0" err="1">
                <a:solidFill>
                  <a:srgbClr val="781A0A"/>
                </a:solidFill>
                <a:latin typeface="Open Sans Bold"/>
              </a:rPr>
              <a:t>тематике</a:t>
            </a:r>
            <a:r>
              <a:rPr lang="en-US" sz="2800" spc="56" dirty="0">
                <a:solidFill>
                  <a:srgbClr val="781A0A"/>
                </a:solidFill>
                <a:latin typeface="Open Sans Bold"/>
              </a:rPr>
              <a:t>: </a:t>
            </a:r>
            <a:r>
              <a:rPr lang="en-US" sz="2800" spc="56" dirty="0" err="1">
                <a:solidFill>
                  <a:srgbClr val="191919"/>
                </a:solidFill>
                <a:latin typeface="Open Sans Bold"/>
              </a:rPr>
              <a:t>экологические</a:t>
            </a:r>
            <a:r>
              <a:rPr lang="en-US" sz="2800" spc="56" dirty="0">
                <a:solidFill>
                  <a:srgbClr val="191919"/>
                </a:solidFill>
                <a:latin typeface="Open Sans Bold"/>
              </a:rPr>
              <a:t>, </a:t>
            </a:r>
            <a:r>
              <a:rPr lang="en-US" sz="2800" spc="56" dirty="0" err="1">
                <a:solidFill>
                  <a:srgbClr val="191919"/>
                </a:solidFill>
                <a:latin typeface="Open Sans Bold"/>
              </a:rPr>
              <a:t>патриотические</a:t>
            </a:r>
            <a:r>
              <a:rPr lang="en-US" sz="2800" spc="56" dirty="0">
                <a:solidFill>
                  <a:srgbClr val="191919"/>
                </a:solidFill>
                <a:latin typeface="Open Sans Bold"/>
              </a:rPr>
              <a:t>,</a:t>
            </a:r>
            <a:r>
              <a:rPr lang="ru-RU" sz="2800" spc="56" dirty="0">
                <a:solidFill>
                  <a:srgbClr val="191919"/>
                </a:solidFill>
                <a:latin typeface="Open Sans Bold"/>
              </a:rPr>
              <a:t>социальные,</a:t>
            </a:r>
            <a:r>
              <a:rPr lang="en-US" sz="2800" spc="56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2800" spc="56" dirty="0" err="1">
                <a:solidFill>
                  <a:srgbClr val="191919"/>
                </a:solidFill>
                <a:latin typeface="Open Sans Bold"/>
              </a:rPr>
              <a:t>творческие</a:t>
            </a:r>
            <a:r>
              <a:rPr lang="en-US" sz="2800" spc="56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2800" spc="56" dirty="0" err="1">
                <a:solidFill>
                  <a:srgbClr val="191919"/>
                </a:solidFill>
                <a:latin typeface="Open Sans Bold"/>
              </a:rPr>
              <a:t>и</a:t>
            </a:r>
            <a:r>
              <a:rPr lang="en-US" sz="2800" spc="56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2800" spc="56" dirty="0" err="1">
                <a:solidFill>
                  <a:srgbClr val="191919"/>
                </a:solidFill>
                <a:latin typeface="Open Sans Bold"/>
              </a:rPr>
              <a:t>др</a:t>
            </a:r>
            <a:r>
              <a:rPr lang="en-US" sz="2800" spc="56" dirty="0">
                <a:solidFill>
                  <a:srgbClr val="191919"/>
                </a:solidFill>
                <a:latin typeface="Open Sans Bold"/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0447E2-6A49-D04C-A9A3-4321FEAAD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7898" cy="33639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8201B8-906B-3649-9BE6-72572A974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365542"/>
            <a:ext cx="5047896" cy="338446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A095F82-539F-9444-8AE2-E098542F0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0008"/>
            <a:ext cx="5047898" cy="35369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77097" y="378990"/>
            <a:ext cx="17310903" cy="76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88"/>
              </a:lnSpc>
              <a:spcBef>
                <a:spcPct val="0"/>
              </a:spcBef>
            </a:pPr>
            <a:r>
              <a:rPr lang="ru-RU" sz="4800" spc="144">
                <a:solidFill>
                  <a:srgbClr val="191919"/>
                </a:solidFill>
                <a:latin typeface="Open Sans Bold"/>
              </a:rPr>
              <a:t>В 2022 </a:t>
            </a:r>
            <a:r>
              <a:rPr lang="ru-RU" sz="4800" spc="144" dirty="0">
                <a:solidFill>
                  <a:srgbClr val="191919"/>
                </a:solidFill>
                <a:latin typeface="Open Sans Bold"/>
              </a:rPr>
              <a:t>году</a:t>
            </a:r>
            <a:endParaRPr lang="en-US" sz="4800" spc="144" dirty="0">
              <a:solidFill>
                <a:srgbClr val="191919"/>
              </a:solidFill>
              <a:latin typeface="Open Sans Bold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A3E34EA-6217-4E2F-8ACA-E58E26921AA2}"/>
              </a:ext>
            </a:extLst>
          </p:cNvPr>
          <p:cNvCxnSpPr>
            <a:cxnSpLocks/>
          </p:cNvCxnSpPr>
          <p:nvPr/>
        </p:nvCxnSpPr>
        <p:spPr>
          <a:xfrm>
            <a:off x="7467600" y="1638300"/>
            <a:ext cx="0" cy="7368271"/>
          </a:xfrm>
          <a:prstGeom prst="line">
            <a:avLst/>
          </a:prstGeom>
          <a:ln w="38100">
            <a:solidFill>
              <a:srgbClr val="049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8">
            <a:extLst>
              <a:ext uri="{FF2B5EF4-FFF2-40B4-BE49-F238E27FC236}">
                <a16:creationId xmlns:a16="http://schemas.microsoft.com/office/drawing/2014/main" id="{6EC283B4-B02E-4701-A1EA-67CC7D979630}"/>
              </a:ext>
            </a:extLst>
          </p:cNvPr>
          <p:cNvSpPr txBox="1"/>
          <p:nvPr/>
        </p:nvSpPr>
        <p:spPr>
          <a:xfrm>
            <a:off x="7696200" y="1790700"/>
            <a:ext cx="9036284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Roboto"/>
              </a:rPr>
              <a:t>Мы реализовали 3 спортивных муниципальных проекта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B27A0DD7-5DD7-4D9E-A6DB-FAED4551B36E}"/>
              </a:ext>
            </a:extLst>
          </p:cNvPr>
          <p:cNvSpPr txBox="1"/>
          <p:nvPr/>
        </p:nvSpPr>
        <p:spPr>
          <a:xfrm>
            <a:off x="7696200" y="2852841"/>
            <a:ext cx="9036284" cy="839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Roboto"/>
              </a:rPr>
              <a:t>Вовлекли в волонтерскую деятельность более 50 новых людей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68250044-6CEC-4A8D-8EC3-4DEB4107575F}"/>
              </a:ext>
            </a:extLst>
          </p:cNvPr>
          <p:cNvSpPr txBox="1"/>
          <p:nvPr/>
        </p:nvSpPr>
        <p:spPr>
          <a:xfrm>
            <a:off x="7733763" y="3899420"/>
            <a:ext cx="9036284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Roboto"/>
              </a:rPr>
              <a:t>Организовали 10 субботников по муниципалитету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12B4A8E5-E609-4590-87F9-9EFD5FF68884}"/>
              </a:ext>
            </a:extLst>
          </p:cNvPr>
          <p:cNvSpPr txBox="1"/>
          <p:nvPr/>
        </p:nvSpPr>
        <p:spPr>
          <a:xfrm>
            <a:off x="7733763" y="4557604"/>
            <a:ext cx="9036284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Roboto"/>
              </a:rPr>
              <a:t>Провели более 20 добровольческих акций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379C6F-BC40-CE49-BDD6-62EBA92B6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r="20892"/>
          <a:stretch/>
        </p:blipFill>
        <p:spPr>
          <a:xfrm>
            <a:off x="1143529" y="5785505"/>
            <a:ext cx="5083772" cy="38128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C77DFE-1533-A841-96B8-12382189A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44" y="1477725"/>
            <a:ext cx="5083757" cy="3835918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26E2DC4D-34A8-EC47-8C68-845FAC69F2B1}"/>
              </a:ext>
            </a:extLst>
          </p:cNvPr>
          <p:cNvSpPr txBox="1"/>
          <p:nvPr/>
        </p:nvSpPr>
        <p:spPr>
          <a:xfrm>
            <a:off x="7745486" y="5313643"/>
            <a:ext cx="9036284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Roboto"/>
              </a:rPr>
              <a:t>Поздравили адресно более 400 детей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3B301585-B770-8248-AB46-D23BCC3C1767}"/>
              </a:ext>
            </a:extLst>
          </p:cNvPr>
          <p:cNvSpPr txBox="1"/>
          <p:nvPr/>
        </p:nvSpPr>
        <p:spPr>
          <a:xfrm>
            <a:off x="7745486" y="6157775"/>
            <a:ext cx="9036284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Roboto"/>
              </a:rPr>
              <a:t>Открыли новую спортивную площадку в муниципалитете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7408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37288" y="2273034"/>
            <a:ext cx="5530240" cy="5268644"/>
            <a:chOff x="272855" y="-1147326"/>
            <a:chExt cx="6870413" cy="6349973"/>
          </a:xfrm>
        </p:grpSpPr>
        <p:sp>
          <p:nvSpPr>
            <p:cNvPr id="3" name="Freeform 3"/>
            <p:cNvSpPr/>
            <p:nvPr/>
          </p:nvSpPr>
          <p:spPr>
            <a:xfrm>
              <a:off x="272855" y="-1147326"/>
              <a:ext cx="6870413" cy="6349973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977097" y="378990"/>
            <a:ext cx="17310903" cy="76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88"/>
              </a:lnSpc>
              <a:spcBef>
                <a:spcPct val="0"/>
              </a:spcBef>
            </a:pPr>
            <a:r>
              <a:rPr lang="ru-RU" sz="4800" spc="144" dirty="0">
                <a:solidFill>
                  <a:srgbClr val="191919"/>
                </a:solidFill>
                <a:latin typeface="Open Sans Bold"/>
              </a:rPr>
              <a:t>У НАС МОЖНО</a:t>
            </a:r>
            <a:endParaRPr lang="en-US" sz="4800" spc="144" dirty="0">
              <a:solidFill>
                <a:srgbClr val="191919"/>
              </a:solidFill>
              <a:latin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8013966"/>
            <a:ext cx="5568282" cy="509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2"/>
              </a:lnSpc>
              <a:spcBef>
                <a:spcPct val="0"/>
              </a:spcBef>
            </a:pPr>
            <a:r>
              <a:rPr lang="ru-RU" sz="3000" spc="96" dirty="0">
                <a:solidFill>
                  <a:srgbClr val="191919"/>
                </a:solidFill>
                <a:latin typeface="Open Sans Bold"/>
              </a:rPr>
              <a:t>ПРОВЕСТИ ВСТРЕЧУ</a:t>
            </a:r>
            <a:endParaRPr lang="en-US" sz="3000" spc="96" dirty="0">
              <a:solidFill>
                <a:srgbClr val="191919"/>
              </a:solidFill>
              <a:latin typeface="Open Sans Bold"/>
            </a:endParaRP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393535" y="2273034"/>
            <a:ext cx="5524378" cy="5268645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6324690" y="7999603"/>
            <a:ext cx="5568282" cy="104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2"/>
              </a:lnSpc>
              <a:spcBef>
                <a:spcPct val="0"/>
              </a:spcBef>
            </a:pPr>
            <a:r>
              <a:rPr lang="ru-RU" sz="3000" spc="96" dirty="0">
                <a:latin typeface="Open Sans Bold"/>
              </a:rPr>
              <a:t>ОРГАНИЗОВАТЬ ОБУЧЕНИЕ</a:t>
            </a:r>
            <a:endParaRPr lang="en-US" sz="3000" spc="96" dirty="0">
              <a:latin typeface="Open Sans Bold"/>
            </a:endParaRP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343920" y="2175122"/>
            <a:ext cx="5530240" cy="5366556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2719718" y="7999603"/>
            <a:ext cx="5568282" cy="104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2"/>
              </a:lnSpc>
              <a:spcBef>
                <a:spcPct val="0"/>
              </a:spcBef>
            </a:pPr>
            <a:r>
              <a:rPr lang="ru-RU" sz="3000" spc="96" dirty="0">
                <a:solidFill>
                  <a:srgbClr val="191919"/>
                </a:solidFill>
                <a:latin typeface="Open Sans Bold"/>
              </a:rPr>
              <a:t>ИНТЕРЕСНО И С ПОЛЬЗОЙ ПРОВЕСТИ ВРЕМЯ</a:t>
            </a:r>
            <a:endParaRPr lang="en-US" sz="3000" spc="96" dirty="0">
              <a:solidFill>
                <a:srgbClr val="191919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85800" y="495300"/>
            <a:ext cx="17310903" cy="764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8"/>
              </a:lnSpc>
              <a:spcBef>
                <a:spcPct val="0"/>
              </a:spcBef>
            </a:pPr>
            <a:r>
              <a:rPr lang="en-US" sz="4800" spc="144" dirty="0">
                <a:solidFill>
                  <a:srgbClr val="191919"/>
                </a:solidFill>
                <a:latin typeface="Open Sans Bold"/>
              </a:rPr>
              <a:t>ПОДПИСЫВАЙТЕСЬ!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2441" y="5959849"/>
            <a:ext cx="17310903" cy="76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88"/>
              </a:lnSpc>
              <a:spcBef>
                <a:spcPct val="0"/>
              </a:spcBef>
            </a:pPr>
            <a:endParaRPr lang="en-US" sz="4800" spc="144" dirty="0">
              <a:solidFill>
                <a:srgbClr val="191919"/>
              </a:solidFill>
              <a:latin typeface="Open Sans Bold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1E0902-F477-4D98-BD76-858E2D14714D}"/>
              </a:ext>
            </a:extLst>
          </p:cNvPr>
          <p:cNvGrpSpPr>
            <a:grpSpLocks noChangeAspect="1"/>
          </p:cNvGrpSpPr>
          <p:nvPr/>
        </p:nvGrpSpPr>
        <p:grpSpPr>
          <a:xfrm>
            <a:off x="937828" y="495300"/>
            <a:ext cx="4624772" cy="9399029"/>
            <a:chOff x="0" y="0"/>
            <a:chExt cx="5000993" cy="1016363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65D7651-A28B-4DEF-A5CF-38B66FBD72BE}"/>
                </a:ext>
              </a:extLst>
            </p:cNvPr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0" b="1"/>
              </a:stretch>
            </a:blipFill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EDE8004-B79B-4CE3-B768-AC65B29B566B}"/>
                </a:ext>
              </a:extLst>
            </p:cNvPr>
            <p:cNvSpPr/>
            <p:nvPr/>
          </p:nvSpPr>
          <p:spPr>
            <a:xfrm>
              <a:off x="335108" y="327327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0E166B-709D-418D-B399-D641415BB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54031"/>
            <a:ext cx="1395028" cy="1356434"/>
          </a:xfrm>
          <a:prstGeom prst="rect">
            <a:avLst/>
          </a:prstGeom>
        </p:spPr>
      </p:pic>
      <p:sp>
        <p:nvSpPr>
          <p:cNvPr id="10" name="TextBox 40">
            <a:extLst>
              <a:ext uri="{FF2B5EF4-FFF2-40B4-BE49-F238E27FC236}">
                <a16:creationId xmlns:a16="http://schemas.microsoft.com/office/drawing/2014/main" id="{5EA32F46-F58D-45FE-99D6-9D7C43457A65}"/>
              </a:ext>
            </a:extLst>
          </p:cNvPr>
          <p:cNvSpPr txBox="1"/>
          <p:nvPr/>
        </p:nvSpPr>
        <p:spPr>
          <a:xfrm>
            <a:off x="8273420" y="2058564"/>
            <a:ext cx="8053772" cy="630782"/>
          </a:xfrm>
          <a:prstGeom prst="rect">
            <a:avLst/>
          </a:prstGeom>
          <a:noFill/>
        </p:spPr>
        <p:txBody>
          <a:bodyPr wrap="square" lIns="91281" tIns="45641" rIns="91281" bIns="45641" rtlCol="0">
            <a:spAutoFit/>
          </a:bodyPr>
          <a:lstStyle>
            <a:defPPr>
              <a:defRPr lang="ru-RU"/>
            </a:defPPr>
            <a:lvl1pPr marL="0" algn="l" defTabSz="9128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407" algn="l" defTabSz="9128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6" algn="l" defTabSz="9128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223" algn="l" defTabSz="9128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5632" algn="l" defTabSz="9128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039" algn="l" defTabSz="9128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8447" algn="l" defTabSz="9128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4855" algn="l" defTabSz="9128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1263" algn="l" defTabSz="9128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" sz="3500" kern="0" dirty="0"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https://</a:t>
            </a:r>
            <a:r>
              <a:rPr lang="en" sz="3500" kern="0" dirty="0" err="1"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dobro.ru</a:t>
            </a:r>
            <a:r>
              <a:rPr lang="en" sz="3500" kern="0" dirty="0"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/organizations/10012085</a:t>
            </a:r>
            <a:endParaRPr lang="ru-RU" sz="3500" kern="0" dirty="0">
              <a:latin typeface="Roboto Condensed" pitchFamily="2" charset="0"/>
              <a:ea typeface="Roboto Condensed" pitchFamily="2" charset="0"/>
              <a:cs typeface="Roboto Condensed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4D694F-5C4B-46B4-910A-3F66FA39DE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18" y="3342383"/>
            <a:ext cx="1060282" cy="844692"/>
          </a:xfrm>
          <a:prstGeom prst="rect">
            <a:avLst/>
          </a:prstGeom>
        </p:spPr>
      </p:pic>
      <p:sp>
        <p:nvSpPr>
          <p:cNvPr id="12" name="TextBox 40">
            <a:extLst>
              <a:ext uri="{FF2B5EF4-FFF2-40B4-BE49-F238E27FC236}">
                <a16:creationId xmlns:a16="http://schemas.microsoft.com/office/drawing/2014/main" id="{C6D7E064-1CD9-4320-BF4F-06A0E9668C75}"/>
              </a:ext>
            </a:extLst>
          </p:cNvPr>
          <p:cNvSpPr txBox="1"/>
          <p:nvPr/>
        </p:nvSpPr>
        <p:spPr>
          <a:xfrm>
            <a:off x="8273420" y="3395604"/>
            <a:ext cx="5920172" cy="630782"/>
          </a:xfrm>
          <a:prstGeom prst="rect">
            <a:avLst/>
          </a:prstGeom>
          <a:noFill/>
        </p:spPr>
        <p:txBody>
          <a:bodyPr wrap="square" lIns="91281" tIns="45641" rIns="91281" bIns="45641" rtlCol="0">
            <a:spAutoFit/>
          </a:bodyPr>
          <a:lstStyle>
            <a:defPPr>
              <a:defRPr lang="ru-RU"/>
            </a:defPPr>
            <a:lvl1pPr marL="0" algn="l" defTabSz="9128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407" algn="l" defTabSz="9128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6" algn="l" defTabSz="9128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223" algn="l" defTabSz="9128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5632" algn="l" defTabSz="9128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039" algn="l" defTabSz="9128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8447" algn="l" defTabSz="9128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4855" algn="l" defTabSz="9128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1263" algn="l" defTabSz="9128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" sz="3500" kern="0" dirty="0"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https://</a:t>
            </a:r>
            <a:r>
              <a:rPr lang="en" sz="3500" kern="0" dirty="0" err="1"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vk.com</a:t>
            </a:r>
            <a:r>
              <a:rPr lang="en" sz="3500" kern="0" dirty="0"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/bagratmolod39</a:t>
            </a:r>
            <a:endParaRPr lang="ru-RU" sz="3500" kern="0" dirty="0">
              <a:latin typeface="Roboto Condensed" pitchFamily="2" charset="0"/>
              <a:ea typeface="Roboto Condensed" pitchFamily="2" charset="0"/>
              <a:cs typeface="Roboto Condensed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291</Words>
  <Application>Microsoft Macintosh PowerPoint</Application>
  <PresentationFormat>Произвольный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Aileron Regular Bold</vt:lpstr>
      <vt:lpstr>Roboto</vt:lpstr>
      <vt:lpstr>Open Sans Bold</vt:lpstr>
      <vt:lpstr>Calibri</vt:lpstr>
      <vt:lpstr>Arial</vt:lpstr>
      <vt:lpstr>Roboto Condensed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Калининградский добровольческий центр</dc:title>
  <dc:creator>Евгения Dem</dc:creator>
  <cp:lastModifiedBy>Microsoft Office User</cp:lastModifiedBy>
  <cp:revision>16</cp:revision>
  <dcterms:created xsi:type="dcterms:W3CDTF">2006-08-16T00:00:00Z</dcterms:created>
  <dcterms:modified xsi:type="dcterms:W3CDTF">2023-06-27T12:33:08Z</dcterms:modified>
  <dc:identifier>DAEHqw_vsB0</dc:identifier>
</cp:coreProperties>
</file>