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6" r:id="rId9"/>
    <p:sldId id="26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91EBBBCC-DAD2-459C-BE2E-F6DE35CF9A28}" styleName="Темный стиль 2 —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Средний стиль 3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9" d="100"/>
          <a:sy n="89" d="100"/>
        </p:scale>
        <p:origin x="16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396742-47A6-4ACE-B57E-5F9728ED9709}" type="doc">
      <dgm:prSet loTypeId="urn:microsoft.com/office/officeart/2005/8/layout/cycle7" loCatId="cycl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2BD7731-2940-40C3-A17A-A15BEC4DCB3D}" type="pres">
      <dgm:prSet presAssocID="{D8396742-47A6-4ACE-B57E-5F9728ED9709}" presName="Name0" presStyleCnt="0">
        <dgm:presLayoutVars>
          <dgm:dir/>
          <dgm:resizeHandles val="exact"/>
        </dgm:presLayoutVars>
      </dgm:prSet>
      <dgm:spPr/>
    </dgm:pt>
  </dgm:ptLst>
  <dgm:cxnLst>
    <dgm:cxn modelId="{EF3BD74E-2AC3-4F38-A6AC-64E36D4D0C13}" type="presOf" srcId="{D8396742-47A6-4ACE-B57E-5F9728ED9709}" destId="{E2BD7731-2940-40C3-A17A-A15BEC4DCB3D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0E67415-92F3-45CD-A7D9-C611CAFB8DDB}" type="doc">
      <dgm:prSet loTypeId="urn:microsoft.com/office/officeart/2005/8/layout/equation2" loCatId="process" qsTypeId="urn:microsoft.com/office/officeart/2005/8/quickstyle/simple5" qsCatId="simple" csTypeId="urn:microsoft.com/office/officeart/2005/8/colors/accent1_2" csCatId="accent1" phldr="1"/>
      <dgm:spPr/>
    </dgm:pt>
    <dgm:pt modelId="{2C1EE465-7A74-41ED-AB34-01ACF621F22C}">
      <dgm:prSet phldrT="[Текст]"/>
      <dgm:spPr>
        <a:ln>
          <a:solidFill>
            <a:schemeClr val="bg1"/>
          </a:solidFill>
        </a:ln>
      </dgm:spPr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Навыки экспертов</a:t>
          </a:r>
        </a:p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(теория + практика)</a:t>
          </a:r>
        </a:p>
      </dgm:t>
    </dgm:pt>
    <dgm:pt modelId="{740E3E34-3418-4F8A-82A3-04CCD58D18B4}" type="parTrans" cxnId="{7E46D511-EA39-45DA-9BB5-6E8CDA72E3FD}">
      <dgm:prSet/>
      <dgm:spPr/>
      <dgm:t>
        <a:bodyPr/>
        <a:lstStyle/>
        <a:p>
          <a:endParaRPr lang="ru-RU"/>
        </a:p>
      </dgm:t>
    </dgm:pt>
    <dgm:pt modelId="{A93720A2-B73D-4F06-A322-830A44F378E6}" type="sibTrans" cxnId="{7E46D511-EA39-45DA-9BB5-6E8CDA72E3FD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B16826B7-8236-4C73-A497-2F3184992AF0}">
      <dgm:prSet phldrT="[Текст]"/>
      <dgm:spPr>
        <a:ln>
          <a:solidFill>
            <a:schemeClr val="bg1"/>
          </a:solidFill>
        </a:ln>
      </dgm:spPr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Локальный фактор</a:t>
          </a:r>
        </a:p>
      </dgm:t>
    </dgm:pt>
    <dgm:pt modelId="{9BE6BEBD-8832-49CB-88CC-E1343355FFF3}" type="parTrans" cxnId="{38F59FAD-4B56-45C9-BDB7-B4E98105F2D4}">
      <dgm:prSet/>
      <dgm:spPr/>
      <dgm:t>
        <a:bodyPr/>
        <a:lstStyle/>
        <a:p>
          <a:endParaRPr lang="ru-RU"/>
        </a:p>
      </dgm:t>
    </dgm:pt>
    <dgm:pt modelId="{19AAA3B4-CA88-4CD6-A06D-564003B237BF}" type="sibTrans" cxnId="{38F59FAD-4B56-45C9-BDB7-B4E98105F2D4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D0DED016-D8C9-41B7-9560-D8A93C69F913}">
      <dgm:prSet phldrT="[Текст]"/>
      <dgm:spPr>
        <a:ln>
          <a:solidFill>
            <a:schemeClr val="bg1"/>
          </a:solidFill>
        </a:ln>
      </dgm:spPr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Профессиональные волонтёры и будущие партнёры </a:t>
          </a:r>
        </a:p>
      </dgm:t>
    </dgm:pt>
    <dgm:pt modelId="{03475499-D230-4105-B0B0-BBEC9369A42E}" type="parTrans" cxnId="{3F825D3B-EC5D-4BC1-A5AC-01EA42815FBF}">
      <dgm:prSet/>
      <dgm:spPr/>
      <dgm:t>
        <a:bodyPr/>
        <a:lstStyle/>
        <a:p>
          <a:endParaRPr lang="ru-RU"/>
        </a:p>
      </dgm:t>
    </dgm:pt>
    <dgm:pt modelId="{0FA2E25F-2D4C-44A2-B78E-76A0D94E73FA}" type="sibTrans" cxnId="{3F825D3B-EC5D-4BC1-A5AC-01EA42815FBF}">
      <dgm:prSet/>
      <dgm:spPr/>
      <dgm:t>
        <a:bodyPr/>
        <a:lstStyle/>
        <a:p>
          <a:endParaRPr lang="ru-RU"/>
        </a:p>
      </dgm:t>
    </dgm:pt>
    <dgm:pt modelId="{289E980E-412A-459C-80E8-DC9530817EB4}" type="pres">
      <dgm:prSet presAssocID="{80E67415-92F3-45CD-A7D9-C611CAFB8DDB}" presName="Name0" presStyleCnt="0">
        <dgm:presLayoutVars>
          <dgm:dir/>
          <dgm:resizeHandles val="exact"/>
        </dgm:presLayoutVars>
      </dgm:prSet>
      <dgm:spPr/>
    </dgm:pt>
    <dgm:pt modelId="{C724C2A3-6C9E-45E4-826F-D4FE4177E189}" type="pres">
      <dgm:prSet presAssocID="{80E67415-92F3-45CD-A7D9-C611CAFB8DDB}" presName="vNodes" presStyleCnt="0"/>
      <dgm:spPr/>
    </dgm:pt>
    <dgm:pt modelId="{FD8CBA8A-1BB5-4305-9207-E882EB92972C}" type="pres">
      <dgm:prSet presAssocID="{2C1EE465-7A74-41ED-AB34-01ACF621F22C}" presName="node" presStyleLbl="node1" presStyleIdx="0" presStyleCnt="3">
        <dgm:presLayoutVars>
          <dgm:bulletEnabled val="1"/>
        </dgm:presLayoutVars>
      </dgm:prSet>
      <dgm:spPr/>
    </dgm:pt>
    <dgm:pt modelId="{668B85D1-D145-4AB2-9C51-7C6962653F40}" type="pres">
      <dgm:prSet presAssocID="{A93720A2-B73D-4F06-A322-830A44F378E6}" presName="spacerT" presStyleCnt="0"/>
      <dgm:spPr/>
    </dgm:pt>
    <dgm:pt modelId="{4F3EAEAA-758D-42BD-9DD6-3FED05A76C5E}" type="pres">
      <dgm:prSet presAssocID="{A93720A2-B73D-4F06-A322-830A44F378E6}" presName="sibTrans" presStyleLbl="sibTrans2D1" presStyleIdx="0" presStyleCnt="2"/>
      <dgm:spPr/>
    </dgm:pt>
    <dgm:pt modelId="{552D02C2-E6B0-427F-9F77-9ADFDF925A85}" type="pres">
      <dgm:prSet presAssocID="{A93720A2-B73D-4F06-A322-830A44F378E6}" presName="spacerB" presStyleCnt="0"/>
      <dgm:spPr/>
    </dgm:pt>
    <dgm:pt modelId="{6861151B-3654-4849-822E-9638651A8E76}" type="pres">
      <dgm:prSet presAssocID="{B16826B7-8236-4C73-A497-2F3184992AF0}" presName="node" presStyleLbl="node1" presStyleIdx="1" presStyleCnt="3">
        <dgm:presLayoutVars>
          <dgm:bulletEnabled val="1"/>
        </dgm:presLayoutVars>
      </dgm:prSet>
      <dgm:spPr/>
    </dgm:pt>
    <dgm:pt modelId="{AAB08441-55E0-4808-A719-CD1CA2F42521}" type="pres">
      <dgm:prSet presAssocID="{80E67415-92F3-45CD-A7D9-C611CAFB8DDB}" presName="sibTransLast" presStyleLbl="sibTrans2D1" presStyleIdx="1" presStyleCnt="2"/>
      <dgm:spPr/>
    </dgm:pt>
    <dgm:pt modelId="{327FD30E-EAA7-49B9-BC9D-808C2232F1A9}" type="pres">
      <dgm:prSet presAssocID="{80E67415-92F3-45CD-A7D9-C611CAFB8DDB}" presName="connectorText" presStyleLbl="sibTrans2D1" presStyleIdx="1" presStyleCnt="2"/>
      <dgm:spPr/>
    </dgm:pt>
    <dgm:pt modelId="{643DC07C-E129-465B-9167-68385C157B3B}" type="pres">
      <dgm:prSet presAssocID="{80E67415-92F3-45CD-A7D9-C611CAFB8DDB}" presName="lastNode" presStyleLbl="node1" presStyleIdx="2" presStyleCnt="3">
        <dgm:presLayoutVars>
          <dgm:bulletEnabled val="1"/>
        </dgm:presLayoutVars>
      </dgm:prSet>
      <dgm:spPr/>
    </dgm:pt>
  </dgm:ptLst>
  <dgm:cxnLst>
    <dgm:cxn modelId="{7E46D511-EA39-45DA-9BB5-6E8CDA72E3FD}" srcId="{80E67415-92F3-45CD-A7D9-C611CAFB8DDB}" destId="{2C1EE465-7A74-41ED-AB34-01ACF621F22C}" srcOrd="0" destOrd="0" parTransId="{740E3E34-3418-4F8A-82A3-04CCD58D18B4}" sibTransId="{A93720A2-B73D-4F06-A322-830A44F378E6}"/>
    <dgm:cxn modelId="{D476FD1A-EBBA-4DCD-922B-566CCDC90687}" type="presOf" srcId="{19AAA3B4-CA88-4CD6-A06D-564003B237BF}" destId="{327FD30E-EAA7-49B9-BC9D-808C2232F1A9}" srcOrd="1" destOrd="0" presId="urn:microsoft.com/office/officeart/2005/8/layout/equation2"/>
    <dgm:cxn modelId="{CCD0F11E-5482-4BEE-A154-4D21712A6990}" type="presOf" srcId="{D0DED016-D8C9-41B7-9560-D8A93C69F913}" destId="{643DC07C-E129-465B-9167-68385C157B3B}" srcOrd="0" destOrd="0" presId="urn:microsoft.com/office/officeart/2005/8/layout/equation2"/>
    <dgm:cxn modelId="{3F825D3B-EC5D-4BC1-A5AC-01EA42815FBF}" srcId="{80E67415-92F3-45CD-A7D9-C611CAFB8DDB}" destId="{D0DED016-D8C9-41B7-9560-D8A93C69F913}" srcOrd="2" destOrd="0" parTransId="{03475499-D230-4105-B0B0-BBEC9369A42E}" sibTransId="{0FA2E25F-2D4C-44A2-B78E-76A0D94E73FA}"/>
    <dgm:cxn modelId="{1117125A-38FA-464A-BC38-27F58D026FF4}" type="presOf" srcId="{80E67415-92F3-45CD-A7D9-C611CAFB8DDB}" destId="{289E980E-412A-459C-80E8-DC9530817EB4}" srcOrd="0" destOrd="0" presId="urn:microsoft.com/office/officeart/2005/8/layout/equation2"/>
    <dgm:cxn modelId="{38F59FAD-4B56-45C9-BDB7-B4E98105F2D4}" srcId="{80E67415-92F3-45CD-A7D9-C611CAFB8DDB}" destId="{B16826B7-8236-4C73-A497-2F3184992AF0}" srcOrd="1" destOrd="0" parTransId="{9BE6BEBD-8832-49CB-88CC-E1343355FFF3}" sibTransId="{19AAA3B4-CA88-4CD6-A06D-564003B237BF}"/>
    <dgm:cxn modelId="{4A4139EB-A51E-4F9A-9908-267F8FFB5E56}" type="presOf" srcId="{A93720A2-B73D-4F06-A322-830A44F378E6}" destId="{4F3EAEAA-758D-42BD-9DD6-3FED05A76C5E}" srcOrd="0" destOrd="0" presId="urn:microsoft.com/office/officeart/2005/8/layout/equation2"/>
    <dgm:cxn modelId="{CCAEAEF4-8306-4619-A0FB-667D501E52B9}" type="presOf" srcId="{B16826B7-8236-4C73-A497-2F3184992AF0}" destId="{6861151B-3654-4849-822E-9638651A8E76}" srcOrd="0" destOrd="0" presId="urn:microsoft.com/office/officeart/2005/8/layout/equation2"/>
    <dgm:cxn modelId="{96F0B5FD-0F09-4A27-884F-3B2B9926088C}" type="presOf" srcId="{19AAA3B4-CA88-4CD6-A06D-564003B237BF}" destId="{AAB08441-55E0-4808-A719-CD1CA2F42521}" srcOrd="0" destOrd="0" presId="urn:microsoft.com/office/officeart/2005/8/layout/equation2"/>
    <dgm:cxn modelId="{8968AFFF-3140-4EA5-92AB-E892C42D99E9}" type="presOf" srcId="{2C1EE465-7A74-41ED-AB34-01ACF621F22C}" destId="{FD8CBA8A-1BB5-4305-9207-E882EB92972C}" srcOrd="0" destOrd="0" presId="urn:microsoft.com/office/officeart/2005/8/layout/equation2"/>
    <dgm:cxn modelId="{6336CDFF-A2BE-4765-ABD1-2B6F3EB47235}" type="presParOf" srcId="{289E980E-412A-459C-80E8-DC9530817EB4}" destId="{C724C2A3-6C9E-45E4-826F-D4FE4177E189}" srcOrd="0" destOrd="0" presId="urn:microsoft.com/office/officeart/2005/8/layout/equation2"/>
    <dgm:cxn modelId="{648D68A4-33F8-4FBA-A79F-679D31C6C126}" type="presParOf" srcId="{C724C2A3-6C9E-45E4-826F-D4FE4177E189}" destId="{FD8CBA8A-1BB5-4305-9207-E882EB92972C}" srcOrd="0" destOrd="0" presId="urn:microsoft.com/office/officeart/2005/8/layout/equation2"/>
    <dgm:cxn modelId="{91D77C73-91C3-409B-9C4F-29127D301EF1}" type="presParOf" srcId="{C724C2A3-6C9E-45E4-826F-D4FE4177E189}" destId="{668B85D1-D145-4AB2-9C51-7C6962653F40}" srcOrd="1" destOrd="0" presId="urn:microsoft.com/office/officeart/2005/8/layout/equation2"/>
    <dgm:cxn modelId="{301DD341-01DB-4DA0-A84F-1AFCA28FFE83}" type="presParOf" srcId="{C724C2A3-6C9E-45E4-826F-D4FE4177E189}" destId="{4F3EAEAA-758D-42BD-9DD6-3FED05A76C5E}" srcOrd="2" destOrd="0" presId="urn:microsoft.com/office/officeart/2005/8/layout/equation2"/>
    <dgm:cxn modelId="{52DECD30-4377-4093-BA87-70411797D5E5}" type="presParOf" srcId="{C724C2A3-6C9E-45E4-826F-D4FE4177E189}" destId="{552D02C2-E6B0-427F-9F77-9ADFDF925A85}" srcOrd="3" destOrd="0" presId="urn:microsoft.com/office/officeart/2005/8/layout/equation2"/>
    <dgm:cxn modelId="{1AB99BC5-6F89-4F2B-A2F6-8790F7668A3D}" type="presParOf" srcId="{C724C2A3-6C9E-45E4-826F-D4FE4177E189}" destId="{6861151B-3654-4849-822E-9638651A8E76}" srcOrd="4" destOrd="0" presId="urn:microsoft.com/office/officeart/2005/8/layout/equation2"/>
    <dgm:cxn modelId="{0C523C20-3E6D-4467-863D-18E9D4459B9D}" type="presParOf" srcId="{289E980E-412A-459C-80E8-DC9530817EB4}" destId="{AAB08441-55E0-4808-A719-CD1CA2F42521}" srcOrd="1" destOrd="0" presId="urn:microsoft.com/office/officeart/2005/8/layout/equation2"/>
    <dgm:cxn modelId="{B0937941-AE37-488B-9E99-51207BD828E3}" type="presParOf" srcId="{AAB08441-55E0-4808-A719-CD1CA2F42521}" destId="{327FD30E-EAA7-49B9-BC9D-808C2232F1A9}" srcOrd="0" destOrd="0" presId="urn:microsoft.com/office/officeart/2005/8/layout/equation2"/>
    <dgm:cxn modelId="{6E1D1F1A-449C-40B8-A1D0-B88ABFDD760F}" type="presParOf" srcId="{289E980E-412A-459C-80E8-DC9530817EB4}" destId="{643DC07C-E129-465B-9167-68385C157B3B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8CBA8A-1BB5-4305-9207-E882EB92972C}">
      <dsp:nvSpPr>
        <dsp:cNvPr id="0" name=""/>
        <dsp:cNvSpPr/>
      </dsp:nvSpPr>
      <dsp:spPr>
        <a:xfrm>
          <a:off x="1538196" y="621"/>
          <a:ext cx="1608330" cy="160833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solidFill>
            <a:schemeClr val="bg1"/>
          </a:solidFill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Навыки экспертов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(теория + практика)</a:t>
          </a:r>
        </a:p>
      </dsp:txBody>
      <dsp:txXfrm>
        <a:off x="1773730" y="236155"/>
        <a:ext cx="1137262" cy="1137262"/>
      </dsp:txXfrm>
    </dsp:sp>
    <dsp:sp modelId="{4F3EAEAA-758D-42BD-9DD6-3FED05A76C5E}">
      <dsp:nvSpPr>
        <dsp:cNvPr id="0" name=""/>
        <dsp:cNvSpPr/>
      </dsp:nvSpPr>
      <dsp:spPr>
        <a:xfrm>
          <a:off x="1875945" y="1739548"/>
          <a:ext cx="932831" cy="932831"/>
        </a:xfrm>
        <a:prstGeom prst="mathPlus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solidFill>
            <a:schemeClr val="bg1"/>
          </a:solidFill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/>
        </a:p>
      </dsp:txBody>
      <dsp:txXfrm>
        <a:off x="1999592" y="2096263"/>
        <a:ext cx="685537" cy="219401"/>
      </dsp:txXfrm>
    </dsp:sp>
    <dsp:sp modelId="{6861151B-3654-4849-822E-9638651A8E76}">
      <dsp:nvSpPr>
        <dsp:cNvPr id="0" name=""/>
        <dsp:cNvSpPr/>
      </dsp:nvSpPr>
      <dsp:spPr>
        <a:xfrm>
          <a:off x="1538196" y="2802976"/>
          <a:ext cx="1608330" cy="160833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solidFill>
            <a:schemeClr val="bg1"/>
          </a:solidFill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Локальный фактор</a:t>
          </a:r>
        </a:p>
      </dsp:txBody>
      <dsp:txXfrm>
        <a:off x="1773730" y="3038510"/>
        <a:ext cx="1137262" cy="1137262"/>
      </dsp:txXfrm>
    </dsp:sp>
    <dsp:sp modelId="{AAB08441-55E0-4808-A719-CD1CA2F42521}">
      <dsp:nvSpPr>
        <dsp:cNvPr id="0" name=""/>
        <dsp:cNvSpPr/>
      </dsp:nvSpPr>
      <dsp:spPr>
        <a:xfrm>
          <a:off x="3387776" y="1906814"/>
          <a:ext cx="511449" cy="5982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solidFill>
            <a:schemeClr val="bg1"/>
          </a:solidFill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/>
        </a:p>
      </dsp:txBody>
      <dsp:txXfrm>
        <a:off x="3387776" y="2026474"/>
        <a:ext cx="358014" cy="358979"/>
      </dsp:txXfrm>
    </dsp:sp>
    <dsp:sp modelId="{643DC07C-E129-465B-9167-68385C157B3B}">
      <dsp:nvSpPr>
        <dsp:cNvPr id="0" name=""/>
        <dsp:cNvSpPr/>
      </dsp:nvSpPr>
      <dsp:spPr>
        <a:xfrm>
          <a:off x="4111525" y="597633"/>
          <a:ext cx="3216661" cy="321666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solidFill>
            <a:schemeClr val="bg1"/>
          </a:solidFill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Профессиональные волонтёры и будущие партнёры </a:t>
          </a:r>
        </a:p>
      </dsp:txBody>
      <dsp:txXfrm>
        <a:off x="4582594" y="1068702"/>
        <a:ext cx="2274523" cy="22745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7/2/2021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7/2/2021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7/2/2021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7/2/2021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7/2/2021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7/2/2021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dirty="0"/>
              <a:t>7/2/2021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10" Type="http://schemas.openxmlformats.org/officeDocument/2006/relationships/image" Target="../media/image16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3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E1B5DF-B3E2-4589-BF69-5988F26019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6350" y="1447799"/>
            <a:ext cx="8825658" cy="3329581"/>
          </a:xfrm>
        </p:spPr>
        <p:txBody>
          <a:bodyPr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Волонтёрское движение «ПИК»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152B867-235A-4F9B-BFAE-6BEEA0414D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3171" y="4777380"/>
            <a:ext cx="8825658" cy="861420"/>
          </a:xfrm>
        </p:spPr>
        <p:txBody>
          <a:bodyPr/>
          <a:lstStyle/>
          <a:p>
            <a:pPr algn="ctr"/>
            <a:r>
              <a:rPr lang="ru-RU" b="1" kern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проекта: Никита Васильев</a:t>
            </a:r>
          </a:p>
          <a:p>
            <a:pPr algn="ctr"/>
            <a:r>
              <a:rPr lang="ru-RU" b="1" kern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Кировск, 2020.</a:t>
            </a:r>
          </a:p>
        </p:txBody>
      </p:sp>
    </p:spTree>
    <p:extLst>
      <p:ext uri="{BB962C8B-B14F-4D97-AF65-F5344CB8AC3E}">
        <p14:creationId xmlns:p14="http://schemas.microsoft.com/office/powerpoint/2010/main" val="1234038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F6C233-87BA-448E-ADEF-81A3A404F0FC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Волонтёрские движения </a:t>
            </a:r>
            <a:b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города Кировска</a:t>
            </a:r>
          </a:p>
        </p:txBody>
      </p:sp>
      <p:pic>
        <p:nvPicPr>
          <p:cNvPr id="11" name="Объект 10" descr="Успех группы">
            <a:extLst>
              <a:ext uri="{FF2B5EF4-FFF2-40B4-BE49-F238E27FC236}">
                <a16:creationId xmlns:a16="http://schemas.microsoft.com/office/drawing/2014/main" id="{97702F2B-0076-4480-980A-CFFBC3B22A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89259" y="2023909"/>
            <a:ext cx="914400" cy="914400"/>
          </a:xfrm>
        </p:spPr>
      </p:pic>
      <p:pic>
        <p:nvPicPr>
          <p:cNvPr id="12" name="Объект 10" descr="Успех группы">
            <a:extLst>
              <a:ext uri="{FF2B5EF4-FFF2-40B4-BE49-F238E27FC236}">
                <a16:creationId xmlns:a16="http://schemas.microsoft.com/office/drawing/2014/main" id="{22E61C10-7DDE-4622-886B-98FDCEC03D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91272" y="2023909"/>
            <a:ext cx="914400" cy="914400"/>
          </a:xfrm>
          <a:prstGeom prst="rect">
            <a:avLst/>
          </a:prstGeom>
        </p:spPr>
      </p:pic>
      <p:pic>
        <p:nvPicPr>
          <p:cNvPr id="13" name="Объект 10" descr="Успех группы">
            <a:extLst>
              <a:ext uri="{FF2B5EF4-FFF2-40B4-BE49-F238E27FC236}">
                <a16:creationId xmlns:a16="http://schemas.microsoft.com/office/drawing/2014/main" id="{39548405-3BC6-4C03-ADB7-2FFA7D2E4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93285" y="2023909"/>
            <a:ext cx="914400" cy="914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51F1CC8-3F16-4255-BB9D-64868F8C93F0}"/>
              </a:ext>
            </a:extLst>
          </p:cNvPr>
          <p:cNvSpPr txBox="1"/>
          <p:nvPr/>
        </p:nvSpPr>
        <p:spPr>
          <a:xfrm>
            <a:off x="928225" y="2904029"/>
            <a:ext cx="2636467" cy="258532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Волонтёрское движение при молодёжном совете объединённой профсоюзной организации  «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Фосагро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-Апатит»</a:t>
            </a:r>
          </a:p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A1E2C4-BA65-4687-8FC8-EC35AAF4B24B}"/>
              </a:ext>
            </a:extLst>
          </p:cNvPr>
          <p:cNvSpPr txBox="1"/>
          <p:nvPr/>
        </p:nvSpPr>
        <p:spPr>
          <a:xfrm>
            <a:off x="4030238" y="2904027"/>
            <a:ext cx="2636467" cy="25545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Волонтёрское движение при муниципальной автономной организации дополнительного образования </a:t>
            </a:r>
          </a:p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«Центр детского творчества «Хибины» города Кировска»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9174E4-8B2C-4253-85A7-3025E9FDA5E3}"/>
              </a:ext>
            </a:extLst>
          </p:cNvPr>
          <p:cNvSpPr txBox="1"/>
          <p:nvPr/>
        </p:nvSpPr>
        <p:spPr>
          <a:xfrm>
            <a:off x="7132251" y="2904029"/>
            <a:ext cx="2636467" cy="258532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Добровольная народная дружина города Кировска</a:t>
            </a:r>
          </a:p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2A1C0E2E-E182-4E1B-B2A4-071442AD307E}"/>
              </a:ext>
            </a:extLst>
          </p:cNvPr>
          <p:cNvSpPr txBox="1">
            <a:spLocks/>
          </p:cNvSpPr>
          <p:nvPr/>
        </p:nvSpPr>
        <p:spPr>
          <a:xfrm>
            <a:off x="1348242" y="5960345"/>
            <a:ext cx="8000457" cy="55877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Волонтёрского движения, посвящённого подготовке и реализации инициатив по событийному направлению, в Кировске нет.</a:t>
            </a:r>
          </a:p>
        </p:txBody>
      </p:sp>
    </p:spTree>
    <p:extLst>
      <p:ext uri="{BB962C8B-B14F-4D97-AF65-F5344CB8AC3E}">
        <p14:creationId xmlns:p14="http://schemas.microsoft.com/office/powerpoint/2010/main" val="693127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5765B3-F981-44F3-890A-8008D361C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4669" y="142765"/>
            <a:ext cx="3022643" cy="20143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Объект 15">
            <a:extLst>
              <a:ext uri="{FF2B5EF4-FFF2-40B4-BE49-F238E27FC236}">
                <a16:creationId xmlns:a16="http://schemas.microsoft.com/office/drawing/2014/main" id="{475AB405-13F5-4A31-A52A-C8B6B53E9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9478" y="2228083"/>
            <a:ext cx="2687494" cy="20143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006E29D-1387-4978-83AF-0EC756AA30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3050" y="4323151"/>
            <a:ext cx="3022643" cy="20143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AF7721-D4B0-4535-AC27-85E2C7D893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0566" y="142174"/>
            <a:ext cx="3022643" cy="201548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1BB7FA5-ED46-4F72-8942-02EC764EF4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487" y="2228711"/>
            <a:ext cx="3579876" cy="20136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C904FFB-CF0B-4025-83C4-5CA067A7C8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0103" y="4315342"/>
            <a:ext cx="2685744" cy="20143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849D4CB-4821-4BC4-8486-0C8730F464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076" y="129569"/>
            <a:ext cx="2703339" cy="202750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0991808-0CE9-440D-8B9B-BDDA95C196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921" y="4314029"/>
            <a:ext cx="2687494" cy="201562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40BC23C-3A71-48DA-BCE9-F5DF40D0A7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36194" y="2228711"/>
            <a:ext cx="1342453" cy="20136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137D65-F7E0-44F0-8F60-E5184C62726C}"/>
              </a:ext>
            </a:extLst>
          </p:cNvPr>
          <p:cNvSpPr txBox="1"/>
          <p:nvPr/>
        </p:nvSpPr>
        <p:spPr>
          <a:xfrm>
            <a:off x="9257331" y="1342238"/>
            <a:ext cx="2806593" cy="452431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Кировский городской Дворец Культуры имеет богатый опыт работы по событийным международным и областным проектам, значимым городским праздникам, мероприятиям для сторонних организаций и давно является точкой притяжения творческой молодёжи.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5719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9137D65-F7E0-44F0-8F60-E5184C62726C}"/>
              </a:ext>
            </a:extLst>
          </p:cNvPr>
          <p:cNvSpPr txBox="1"/>
          <p:nvPr/>
        </p:nvSpPr>
        <p:spPr>
          <a:xfrm>
            <a:off x="9257331" y="1342238"/>
            <a:ext cx="2806593" cy="452431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Сильная сторона проекта заключается в его разработчиках, приглашённых спикерах и кураторах</a:t>
            </a:r>
            <a:r>
              <a:rPr lang="ru-RU" b="1" dirty="0"/>
              <a:t>.</a:t>
            </a:r>
          </a:p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Объект 7">
            <a:extLst>
              <a:ext uri="{FF2B5EF4-FFF2-40B4-BE49-F238E27FC236}">
                <a16:creationId xmlns:a16="http://schemas.microsoft.com/office/drawing/2014/main" id="{0A746481-9DF2-4FA7-B5C1-8CC32E8291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447" t="24965" r="19589" b="8122"/>
          <a:stretch/>
        </p:blipFill>
        <p:spPr>
          <a:xfrm>
            <a:off x="609896" y="348286"/>
            <a:ext cx="2165736" cy="2685453"/>
          </a:xfrm>
          <a:ln>
            <a:solidFill>
              <a:schemeClr val="accent1"/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0F1F0F9-3C5E-47CA-811B-CAA499CA00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9" t="13302" b="2703"/>
          <a:stretch/>
        </p:blipFill>
        <p:spPr>
          <a:xfrm>
            <a:off x="3524762" y="348286"/>
            <a:ext cx="2080120" cy="26854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CB812E0-E6E6-40BB-BBAF-ED70DD4275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704" t="4841" r="13993" b="4319"/>
          <a:stretch/>
        </p:blipFill>
        <p:spPr>
          <a:xfrm>
            <a:off x="6295538" y="354370"/>
            <a:ext cx="2165736" cy="26793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7068C0B-2543-49F4-B9A9-566784E80A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648" t="14933" r="30350" b="17034"/>
          <a:stretch/>
        </p:blipFill>
        <p:spPr>
          <a:xfrm>
            <a:off x="609896" y="3247780"/>
            <a:ext cx="2165736" cy="26951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887DE90-2A87-43A6-987E-05C1812A33D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245" t="3512" r="22370" b="16361"/>
          <a:stretch/>
        </p:blipFill>
        <p:spPr>
          <a:xfrm>
            <a:off x="3524762" y="3247780"/>
            <a:ext cx="2080120" cy="26854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0F11700-7C38-461C-8CEE-5A223CAB662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973" r="20866"/>
          <a:stretch/>
        </p:blipFill>
        <p:spPr>
          <a:xfrm>
            <a:off x="6295538" y="3247779"/>
            <a:ext cx="2178489" cy="26951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E507E21-2A62-4CF4-A248-2E3073529366}"/>
              </a:ext>
            </a:extLst>
          </p:cNvPr>
          <p:cNvSpPr txBox="1"/>
          <p:nvPr/>
        </p:nvSpPr>
        <p:spPr>
          <a:xfrm>
            <a:off x="576252" y="5917758"/>
            <a:ext cx="78691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фото: некоторые из спикеров проекта – Илья Максимов – оператор-постановщик «Народного Телевидения «Хибины» (сверху слева); Валерия Охапкина – организатор барных викторин «</a:t>
            </a:r>
            <a:r>
              <a:rPr lang="en-US" sz="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Kino-shot</a:t>
            </a:r>
            <a:r>
              <a:rPr lang="ru-RU" sz="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r>
              <a:rPr lang="en-US" sz="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«Лига Индиго», организатор образовательных лекториев в рамках проекта «Тет-а-тет» (сверху по центру); Сергей Данилин – видеоинженер «Народного телевидения «Хибины», видеооператор Кировского городского Дворца Культуры, фронтмен рок-группы «</a:t>
            </a:r>
            <a:r>
              <a:rPr lang="en-US" sz="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Walking Hawking</a:t>
            </a:r>
            <a:r>
              <a:rPr lang="ru-RU" sz="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(сверху справа); Антон Рассказов – корреспондент службы новостей «Народного телевидения «Хибины» (снизу слева); Федор </a:t>
            </a:r>
            <a:r>
              <a:rPr lang="ru-RU" sz="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Больстрем</a:t>
            </a:r>
            <a:r>
              <a:rPr lang="ru-RU" sz="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спасатель МЧС, басист рок-группы «</a:t>
            </a:r>
            <a:r>
              <a:rPr lang="en-US" sz="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Walking Hawking</a:t>
            </a:r>
            <a:r>
              <a:rPr lang="ru-RU" sz="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», звукорежиссёр (снизу по центру); Никита Васильев – специалист отдела развития Кировского городского дворца культуры, </a:t>
            </a:r>
            <a:r>
              <a:rPr lang="en-US" sz="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event-</a:t>
            </a:r>
            <a:r>
              <a:rPr lang="ru-RU" sz="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менеджер кафе-бара «В своей тарелке» (г. Кировск), создатель Волонтёрского движения «</a:t>
            </a:r>
            <a:r>
              <a:rPr lang="ru-RU" sz="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Волли</a:t>
            </a:r>
            <a:r>
              <a:rPr lang="ru-RU" sz="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при Молодёжном социальном центре г. Апатиты (2013 г. – наши дни).</a:t>
            </a:r>
          </a:p>
        </p:txBody>
      </p:sp>
    </p:spTree>
    <p:extLst>
      <p:ext uri="{BB962C8B-B14F-4D97-AF65-F5344CB8AC3E}">
        <p14:creationId xmlns:p14="http://schemas.microsoft.com/office/powerpoint/2010/main" val="1627967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E8B8BD-109C-4687-98E6-C2947CA857AB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Направления деятельности волонтёрского движения «ПИК»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8F39ECF2-A629-4C69-99A7-AF92A5D353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2616285"/>
              </p:ext>
            </p:extLst>
          </p:nvPr>
        </p:nvGraphicFramePr>
        <p:xfrm>
          <a:off x="1103313" y="2052638"/>
          <a:ext cx="8947150" cy="4195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Объект 4">
            <a:extLst>
              <a:ext uri="{FF2B5EF4-FFF2-40B4-BE49-F238E27FC236}">
                <a16:creationId xmlns:a16="http://schemas.microsoft.com/office/drawing/2014/main" id="{E10ED3FE-EB4E-4892-9577-A0809DEFE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819" y="2186609"/>
            <a:ext cx="4161501" cy="4161501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5ADC5D-BE71-42CA-9030-3A66A21390AC}"/>
              </a:ext>
            </a:extLst>
          </p:cNvPr>
          <p:cNvSpPr txBox="1"/>
          <p:nvPr/>
        </p:nvSpPr>
        <p:spPr>
          <a:xfrm>
            <a:off x="4985468" y="2130950"/>
            <a:ext cx="6639339" cy="412420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Welcome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группа – работа с гостями/зрителями/выступающими;</a:t>
            </a:r>
          </a:p>
          <a:p>
            <a:pPr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Backstage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-группа – работа на сцене, помощь техническим специалистам;</a:t>
            </a:r>
          </a:p>
          <a:p>
            <a:pPr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Creative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-группа – ведущие, сценаристы, музыканты, блогеры и др.</a:t>
            </a:r>
          </a:p>
          <a:p>
            <a:pPr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Workforce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-группа – организаторы, рекламщики,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идейники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др.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желании, волонтёр может выбрать несколько направлений (вплоть до 4-х).</a:t>
            </a:r>
          </a:p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5133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5E1736-9CF0-4564-B78A-3A1C34C83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Ключевой результат </a:t>
            </a:r>
            <a:b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волонтёрского движения «ПИК»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C319D1AA-EBFF-4AAC-B8EC-C41101D184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740131"/>
              </p:ext>
            </p:extLst>
          </p:nvPr>
        </p:nvGraphicFramePr>
        <p:xfrm>
          <a:off x="1184450" y="1993353"/>
          <a:ext cx="8866384" cy="44119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7408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D058AA-ECA1-44CC-A6D6-4B76F3CACA54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Волонтёры после обучения могут: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1B9E51-833D-4684-9925-720444592CDA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Продолжать вести волонтёрскую деятельность в Кировском ДК;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Создавать и организовывать свои мероприятия и проекты на базе КГДК, используя его ресурсы;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Создавать отдельные креативные сообщества единомышленников для организации мероприятий и проектов вне учреждения;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Помогать в обучении будущих составов штатных волонтёров движения «ПИК»;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Консультироваться у спикеров и кураторов проекта в текущей профессиональной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1813171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BD38DA3-7EC9-4A0F-8356-38D25E090038}"/>
              </a:ext>
            </a:extLst>
          </p:cNvPr>
          <p:cNvSpPr txBox="1">
            <a:spLocks/>
          </p:cNvSpPr>
          <p:nvPr/>
        </p:nvSpPr>
        <p:spPr>
          <a:xfrm>
            <a:off x="798511" y="605118"/>
            <a:ext cx="9404723" cy="140053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Важные элементы вовлечения молодых людей в проекты городов Кировск и Апатиты: 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572DC962-2D35-42F3-8E52-BB57AEE14DC1}"/>
              </a:ext>
            </a:extLst>
          </p:cNvPr>
          <p:cNvSpPr txBox="1">
            <a:spLocks/>
          </p:cNvSpPr>
          <p:nvPr/>
        </p:nvSpPr>
        <p:spPr>
          <a:xfrm>
            <a:off x="1255712" y="2205318"/>
            <a:ext cx="8946541" cy="365977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Любой теоретический материал закрепляется практикой;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Дать возможность беспрепятственного пользования ресурсами организации и/или учреждения;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Локальность (простота примеров, генерирование идей на знакомые пространства);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«Мы готовим не волонтёров, а партнёров» - молодые люди быстрее готовы брать ответственность за важные процессы проекта, мероприятия;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Курирование и консультирование;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Атрибутика в качестве «Спасибо».</a:t>
            </a:r>
          </a:p>
        </p:txBody>
      </p:sp>
    </p:spTree>
    <p:extLst>
      <p:ext uri="{BB962C8B-B14F-4D97-AF65-F5344CB8AC3E}">
        <p14:creationId xmlns:p14="http://schemas.microsoft.com/office/powerpoint/2010/main" val="2982821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E1B5DF-B3E2-4589-BF69-5988F26019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6350" y="1447799"/>
            <a:ext cx="8825658" cy="3329581"/>
          </a:xfrm>
        </p:spPr>
        <p:txBody>
          <a:bodyPr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Волонтёрское движение «ПИК»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152B867-235A-4F9B-BFAE-6BEEA0414D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3171" y="4777380"/>
            <a:ext cx="8825658" cy="861420"/>
          </a:xfrm>
        </p:spPr>
        <p:txBody>
          <a:bodyPr/>
          <a:lstStyle/>
          <a:p>
            <a:pPr algn="ctr"/>
            <a:r>
              <a:rPr lang="ru-RU" b="1" kern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51859215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2559</TotalTime>
  <Words>504</Words>
  <Application>Microsoft Office PowerPoint</Application>
  <PresentationFormat>Широкоэкранный</PresentationFormat>
  <Paragraphs>55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Century Gothic</vt:lpstr>
      <vt:lpstr>Wingdings</vt:lpstr>
      <vt:lpstr>Wingdings 3</vt:lpstr>
      <vt:lpstr>Ион</vt:lpstr>
      <vt:lpstr>Волонтёрское движение «ПИК»</vt:lpstr>
      <vt:lpstr>Волонтёрские движения  города Кировска</vt:lpstr>
      <vt:lpstr>Презентация PowerPoint</vt:lpstr>
      <vt:lpstr>Презентация PowerPoint</vt:lpstr>
      <vt:lpstr>Направления деятельности волонтёрского движения «ПИК»</vt:lpstr>
      <vt:lpstr>Ключевой результат  волонтёрского движения «ПИК»</vt:lpstr>
      <vt:lpstr>Волонтёры после обучения могут:</vt:lpstr>
      <vt:lpstr>Презентация PowerPoint</vt:lpstr>
      <vt:lpstr>Волонтёрское движение «ПИК»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Волонтёрское движение «ПИК»</dc:title>
  <dc:creator>Goose</dc:creator>
  <cp:lastModifiedBy>Goose</cp:lastModifiedBy>
  <cp:revision>27</cp:revision>
  <dcterms:created xsi:type="dcterms:W3CDTF">2020-09-01T19:27:36Z</dcterms:created>
  <dcterms:modified xsi:type="dcterms:W3CDTF">2021-07-02T16:25:10Z</dcterms:modified>
</cp:coreProperties>
</file>