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00" r:id="rId1"/>
  </p:sldMasterIdLst>
  <p:notesMasterIdLst>
    <p:notesMasterId r:id="rId22"/>
  </p:notesMasterIdLst>
  <p:sldIdLst>
    <p:sldId id="256" r:id="rId2"/>
    <p:sldId id="287" r:id="rId3"/>
    <p:sldId id="258" r:id="rId4"/>
    <p:sldId id="259" r:id="rId5"/>
    <p:sldId id="288" r:id="rId6"/>
    <p:sldId id="272" r:id="rId7"/>
    <p:sldId id="277" r:id="rId8"/>
    <p:sldId id="282" r:id="rId9"/>
    <p:sldId id="281" r:id="rId10"/>
    <p:sldId id="283" r:id="rId11"/>
    <p:sldId id="284" r:id="rId12"/>
    <p:sldId id="279" r:id="rId13"/>
    <p:sldId id="286" r:id="rId14"/>
    <p:sldId id="268" r:id="rId15"/>
    <p:sldId id="276" r:id="rId16"/>
    <p:sldId id="289" r:id="rId17"/>
    <p:sldId id="271" r:id="rId18"/>
    <p:sldId id="270" r:id="rId19"/>
    <p:sldId id="290" r:id="rId20"/>
    <p:sldId id="285" r:id="rId2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78607" autoAdjust="0"/>
  </p:normalViewPr>
  <p:slideViewPr>
    <p:cSldViewPr>
      <p:cViewPr varScale="1">
        <p:scale>
          <a:sx n="45" d="100"/>
          <a:sy n="45" d="100"/>
        </p:scale>
        <p:origin x="-122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77BF5-CC32-4248-A12C-8A7F437E2C37}" type="datetimeFigureOut">
              <a:rPr lang="ru-RU" smtClean="0"/>
              <a:pPr/>
              <a:t>30.06.2025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69CC3-5BFC-486D-84CF-AC86B73751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0851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69CC3-5BFC-486D-84CF-AC86B737514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010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69CC3-5BFC-486D-84CF-AC86B737514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010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150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347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443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04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91986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2503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3191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2379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458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943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413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399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948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434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972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31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789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104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274" y="500042"/>
            <a:ext cx="1066800" cy="13344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8069" y="1676400"/>
            <a:ext cx="10928131" cy="5016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Деятельность </a:t>
            </a:r>
          </a:p>
          <a:p>
            <a:pPr algn="ctr"/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олонтерского объединения </a:t>
            </a:r>
          </a:p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«Серебряный актив» </a:t>
            </a:r>
          </a:p>
          <a:p>
            <a:pPr algn="ctr"/>
            <a:endParaRPr lang="ru-RU" sz="2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(Куратор «Серебряных» волонтеров</a:t>
            </a: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Белокатайском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районе:</a:t>
            </a: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Туйсина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Гюзелия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Закиевна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</a:p>
          <a:p>
            <a:pPr algn="ctr"/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2025 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60" y="500042"/>
            <a:ext cx="1737253" cy="905864"/>
          </a:xfrm>
          <a:prstGeom prst="rect">
            <a:avLst/>
          </a:prstGeom>
        </p:spPr>
      </p:pic>
      <p:pic>
        <p:nvPicPr>
          <p:cNvPr id="5" name="Рисунок 4" descr="GfYBdJBZNz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1224" y="357166"/>
            <a:ext cx="1581143" cy="1814683"/>
          </a:xfrm>
          <a:prstGeom prst="rect">
            <a:avLst/>
          </a:prstGeom>
        </p:spPr>
      </p:pic>
      <p:pic>
        <p:nvPicPr>
          <p:cNvPr id="6" name="Рисунок 5" descr="5cfc9890-8c2b-4b67-bb2e-d95b5fc4191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1488" y="428604"/>
            <a:ext cx="2714644" cy="1488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588" y="243463"/>
            <a:ext cx="4500594" cy="299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1686" y="3643314"/>
            <a:ext cx="4453186" cy="2967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0628" y="3755870"/>
            <a:ext cx="4426169" cy="294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4496" y="357166"/>
            <a:ext cx="4551562" cy="303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47134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092" y="243463"/>
            <a:ext cx="3357586" cy="299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4452906" cy="2967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0628" y="3755870"/>
            <a:ext cx="4426169" cy="294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38810" y="3500438"/>
            <a:ext cx="4551562" cy="3033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47134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177" y="785795"/>
            <a:ext cx="364476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4694" y="285728"/>
            <a:ext cx="4180285" cy="278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150" y="3571876"/>
            <a:ext cx="4352922" cy="290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4397" y="3500438"/>
            <a:ext cx="460955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984" y="1142984"/>
            <a:ext cx="308209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678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398" y="928670"/>
            <a:ext cx="3209516" cy="213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7504" y="460451"/>
            <a:ext cx="4180285" cy="278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5341" y="3714752"/>
            <a:ext cx="4352922" cy="290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4397" y="3500438"/>
            <a:ext cx="460955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12135" y="308480"/>
            <a:ext cx="2387968" cy="318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6781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200" y="609600"/>
            <a:ext cx="12420600" cy="637739"/>
          </a:xfrm>
          <a:prstGeom prst="rect">
            <a:avLst/>
          </a:prstGeom>
        </p:spPr>
        <p:txBody>
          <a:bodyPr vert="horz" wrap="square" lIns="0" tIns="82931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10"/>
              </a:spcBef>
            </a:pPr>
            <a:r>
              <a:rPr lang="ru-RU" spc="-80" dirty="0" smtClean="0"/>
              <a:t>         </a:t>
            </a:r>
            <a:endParaRPr spc="-5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152400" y="1798640"/>
            <a:ext cx="7010400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7780" indent="-285750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endParaRPr lang="ru-RU" sz="2400" spc="-25" dirty="0" smtClean="0">
              <a:solidFill>
                <a:schemeClr val="tx1"/>
              </a:solidFill>
            </a:endParaRPr>
          </a:p>
          <a:p>
            <a:pPr marL="12700" marR="17780" indent="0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endParaRPr lang="ru-RU" b="1" spc="-25" dirty="0" smtClean="0"/>
          </a:p>
          <a:p>
            <a:pPr marL="12700" marR="17780" indent="0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endParaRPr b="1" spc="-25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714356"/>
            <a:ext cx="49148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Принимают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активное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проведении </a:t>
            </a: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районных мероприятий.</a:t>
            </a:r>
            <a:endParaRPr lang="ru-RU" sz="4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4430" y="571480"/>
            <a:ext cx="3310951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3786190"/>
            <a:ext cx="371477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9206" y="857232"/>
            <a:ext cx="3171540" cy="244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4100" y="4000504"/>
            <a:ext cx="4329006" cy="244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3175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23902" y="285728"/>
            <a:ext cx="485778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Клуб благотворительного вязания "Рукодельницы  с. Новобелокатай </a:t>
            </a:r>
            <a:r>
              <a:rPr lang="ru-RU" sz="32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32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вляются активными участниками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Всероссийской акции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«Торопыжкам с любовью».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32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г. -  400 изделий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2024 г.- 22 комплектов</a:t>
            </a:r>
            <a:r>
              <a:rPr lang="ru-RU" sz="32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9206" y="3429000"/>
            <a:ext cx="3226693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466684"/>
            <a:ext cx="235745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4430" y="3786190"/>
            <a:ext cx="4001419" cy="281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67768" y="357166"/>
            <a:ext cx="2819519" cy="281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59229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3840" y="3429000"/>
            <a:ext cx="2257425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4430" y="857232"/>
            <a:ext cx="3265562" cy="217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4430" y="3862664"/>
            <a:ext cx="4001419" cy="266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26636" y="827453"/>
            <a:ext cx="3260652" cy="217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09522" y="1285861"/>
            <a:ext cx="49292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Проект «Кулинарная мастерская» направлен на создание пространства, где подростки смогут освоить азы кулинарного искусства, научиться готовить национальные блюда, развить </a:t>
            </a:r>
            <a:r>
              <a:rPr lang="ru-RU" b="1" dirty="0" err="1">
                <a:solidFill>
                  <a:srgbClr val="FF0000"/>
                </a:solidFill>
              </a:rPr>
              <a:t>креативность</a:t>
            </a:r>
            <a:r>
              <a:rPr lang="ru-RU" b="1" dirty="0">
                <a:solidFill>
                  <a:srgbClr val="FF0000"/>
                </a:solidFill>
              </a:rPr>
              <a:t> и приобрести навыки командной работы. Совместный проект с Центральной библиотекой стал не только возможностью научиться готовить, но и приятным провождением в компании наставников.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229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809588" y="428604"/>
            <a:ext cx="842968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7780" indent="-285750" algn="ctr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конце марта дали старт новому проекту по кукольному театру  «Бабушкины сказки».</a:t>
            </a:r>
            <a:endParaRPr sz="2800" b="1" spc="-25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9918" y="4477663"/>
            <a:ext cx="3571900" cy="238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18" y="1357298"/>
            <a:ext cx="5357850" cy="353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7570" y="4000428"/>
            <a:ext cx="4288034" cy="285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357166"/>
            <a:ext cx="2643206" cy="340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22" y="1928802"/>
            <a:ext cx="2928707" cy="195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8084" y="4429132"/>
            <a:ext cx="3035906" cy="2023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261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637739"/>
          </a:xfrm>
          <a:prstGeom prst="rect">
            <a:avLst/>
          </a:prstGeom>
        </p:spPr>
        <p:txBody>
          <a:bodyPr vert="horz" wrap="square" lIns="0" tIns="82931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10"/>
              </a:spcBef>
            </a:pPr>
            <a:r>
              <a:rPr lang="ru-RU" spc="-80" dirty="0" smtClean="0"/>
              <a:t>         </a:t>
            </a:r>
            <a:endParaRPr spc="-5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76200" y="285728"/>
            <a:ext cx="6091238" cy="9056325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algn="ctr">
              <a:buNone/>
            </a:pPr>
            <a:r>
              <a:rPr lang="ru-RU" sz="5400" dirty="0" smtClean="0"/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Отзыв  «серебряного» волонтера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Насибуллиной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Рамзии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Ильдусовны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«Я начала заниматься волонтерской деятельностью в 2022 году, моим первым мероприятием стало посещение коррекционной школы с творческим мастер-классом. Нам дали футболки с логотипом «Серебряный» волонтер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Белокатайского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района. Тогда уже я почувствовала большую ответственность.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очень горжусь, что я «серебряный» волонтер! Мне нравится этим заниматься, потому что я люблю учиться чему-то новому и помогать людям, это придает моей жизни значимость и нужность. Самый важный момент для меня - это общение с молодежью. 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Очень здорово, что в нашем районе «серебряное» волонтерство очень развито! Хочется привлечь в эту деятельность и  молодых семей, ведь добровольчество - это здорово и почетно!».</a:t>
            </a:r>
          </a:p>
          <a:p>
            <a:pPr>
              <a:buNone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400" dirty="0" smtClean="0"/>
          </a:p>
          <a:p>
            <a:pPr>
              <a:buNone/>
            </a:pPr>
            <a:endParaRPr lang="ru-RU" sz="5400" dirty="0" smtClean="0"/>
          </a:p>
          <a:p>
            <a:pPr marL="12700" marR="1778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endParaRPr lang="ru-RU" sz="5400" b="1" spc="-25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780" indent="0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endParaRPr b="1" spc="-25" dirty="0"/>
          </a:p>
        </p:txBody>
      </p:sp>
      <p:pic>
        <p:nvPicPr>
          <p:cNvPr id="6" name="Рисунок 5" descr="z81_3PAYuts.jpg"/>
          <p:cNvPicPr>
            <a:picLocks noChangeAspect="1"/>
          </p:cNvPicPr>
          <p:nvPr/>
        </p:nvPicPr>
        <p:blipFill>
          <a:blip r:embed="rId2" cstate="print"/>
          <a:srcRect l="16663"/>
          <a:stretch>
            <a:fillRect/>
          </a:stretch>
        </p:blipFill>
        <p:spPr>
          <a:xfrm>
            <a:off x="6881818" y="571480"/>
            <a:ext cx="3061744" cy="3143272"/>
          </a:xfrm>
          <a:prstGeom prst="rect">
            <a:avLst/>
          </a:prstGeom>
        </p:spPr>
      </p:pic>
      <p:pic>
        <p:nvPicPr>
          <p:cNvPr id="8" name="Рисунок 7" descr="z81_3PAYu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3256" y="3571876"/>
            <a:ext cx="4241006" cy="28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62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637739"/>
          </a:xfrm>
          <a:prstGeom prst="rect">
            <a:avLst/>
          </a:prstGeom>
        </p:spPr>
        <p:txBody>
          <a:bodyPr vert="horz" wrap="square" lIns="0" tIns="82931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10"/>
              </a:spcBef>
            </a:pPr>
            <a:r>
              <a:rPr lang="ru-RU" spc="-80" dirty="0" smtClean="0"/>
              <a:t>         </a:t>
            </a:r>
            <a:endParaRPr spc="-5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76200" y="214290"/>
            <a:ext cx="6662742" cy="8625062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Награждения:</a:t>
            </a:r>
          </a:p>
          <a:p>
            <a:pPr>
              <a:buAutoNum type="arabicPeriod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за развитие «серебряного» добровольчества в РБ ( куратор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сереб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Волонтеров РБ Е. А. Савельева);</a:t>
            </a:r>
          </a:p>
          <a:p>
            <a:pPr>
              <a:buAutoNum type="arabicPeriod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Благодарность за участие  в акции «Красная гвоздика»  в 2022 г. и2024 г.  </a:t>
            </a:r>
          </a:p>
          <a:p>
            <a:pPr>
              <a:buAutoNum type="arabicPeriod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Диплом участника Республиканского фестиваля лучших практик «Башкирское долголетие» ;</a:t>
            </a:r>
          </a:p>
          <a:p>
            <a:pPr>
              <a:buAutoNum type="arabicPeriod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Диплом открытого зонального фестиваля любительских театров кукол 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Курсак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;</a:t>
            </a:r>
          </a:p>
          <a:p>
            <a:pPr>
              <a:buAutoNum type="arabicPeriod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от командира войсковой части 95596 за активное участие в </a:t>
            </a: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поддержке в виде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гуманитарной помощи  в зону СВО. </a:t>
            </a:r>
          </a:p>
          <a:p>
            <a:pPr>
              <a:buAutoNum type="arabicPeriod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400" dirty="0" smtClean="0"/>
          </a:p>
          <a:p>
            <a:pPr>
              <a:buNone/>
            </a:pPr>
            <a:endParaRPr lang="ru-RU" sz="5400" dirty="0" smtClean="0"/>
          </a:p>
          <a:p>
            <a:pPr marL="12700" marR="1778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endParaRPr lang="ru-RU" sz="5400" b="1" spc="-25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780" indent="0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endParaRPr b="1" spc="-25" dirty="0"/>
          </a:p>
        </p:txBody>
      </p:sp>
      <p:pic>
        <p:nvPicPr>
          <p:cNvPr id="6" name="Рисунок 5" descr="z81_3PAYu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3322" y="785794"/>
            <a:ext cx="3919335" cy="261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62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522" y="571480"/>
            <a:ext cx="5214974" cy="577933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 algn="ctr">
              <a:lnSpc>
                <a:spcPts val="3020"/>
              </a:lnSpc>
              <a:spcBef>
                <a:spcPts val="495"/>
              </a:spcBef>
            </a:pP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 Белокатайский район сегодня по праву считается одним из наиболее активных районов по развитию «Серебряного» добровольчества в Республике Башкортостан. В октябре 2022 года, под руководством координатора </a:t>
            </a:r>
            <a:r>
              <a:rPr lang="ru-RU" sz="1400" b="1" dirty="0" err="1" smtClean="0"/>
              <a:t>Гюзелии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Закиевны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Туйсиной</a:t>
            </a:r>
            <a:r>
              <a:rPr lang="ru-RU" sz="1400" b="1" dirty="0" smtClean="0"/>
              <a:t>, было основано волонтерское объединение «Серебряный актив» в рамках федеральной инициативы «Молоды душой». В группе более </a:t>
            </a:r>
            <a:r>
              <a:rPr lang="ru-RU" sz="1400" b="1" dirty="0" smtClean="0"/>
              <a:t>100 </a:t>
            </a:r>
            <a:r>
              <a:rPr lang="ru-RU" sz="1400" b="1" dirty="0" smtClean="0"/>
              <a:t>человек. Волонтеры участвуют в реализации региональных молодежных программ, мероприятий по патриотическому воспитанию и культурным проектам.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sz="1400" spc="-20" dirty="0">
              <a:solidFill>
                <a:srgbClr val="7030A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96066" y="785794"/>
            <a:ext cx="4500594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09654" y="857232"/>
            <a:ext cx="9072626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«Серебряные» волонтеры </a:t>
            </a:r>
            <a:r>
              <a:rPr lang="ru-RU" b="1" dirty="0" err="1">
                <a:solidFill>
                  <a:srgbClr val="FF0000"/>
                </a:solidFill>
              </a:rPr>
              <a:t>Белокатайского</a:t>
            </a:r>
            <a:r>
              <a:rPr lang="ru-RU" b="1" dirty="0">
                <a:solidFill>
                  <a:srgbClr val="FF0000"/>
                </a:solidFill>
              </a:rPr>
              <a:t> района – стали настоящей легендой в своем районе, их деятельность является неотъемлемой частью жизни </a:t>
            </a:r>
            <a:r>
              <a:rPr lang="ru-RU" b="1" dirty="0" err="1">
                <a:solidFill>
                  <a:srgbClr val="FF0000"/>
                </a:solidFill>
              </a:rPr>
              <a:t>белокатайцев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 </a:t>
            </a:r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Благодаря усилиям  </a:t>
            </a:r>
            <a:r>
              <a:rPr lang="ru-RU" b="1" dirty="0" err="1">
                <a:solidFill>
                  <a:srgbClr val="FF0000"/>
                </a:solidFill>
              </a:rPr>
              <a:t>Гюзелии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Закиевны</a:t>
            </a:r>
            <a:r>
              <a:rPr lang="ru-RU" b="1" dirty="0">
                <a:solidFill>
                  <a:srgbClr val="FF0000"/>
                </a:solidFill>
              </a:rPr>
              <a:t>  активисты получили возможность помочь другим и раскрыть свои таланты. Создание доброжелательной атмосферы, поддержка и вдохновение участников — важные аспекты её работы. Её подход, основанный на уважении, формирует дружную и целеустремленную команду. </a:t>
            </a:r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 </a:t>
            </a:r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Серебряный актив - это история добра, солидарности и взаимопомощи! Их рецепт счастья прост, а его «ингредиенты» - желание помогать другим и стремление учиться </a:t>
            </a:r>
            <a:r>
              <a:rPr lang="ru-RU" b="1" dirty="0" smtClean="0">
                <a:solidFill>
                  <a:srgbClr val="FF0000"/>
                </a:solidFill>
              </a:rPr>
              <a:t>новому.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Спасибо за внимание!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6778" y="1071546"/>
            <a:ext cx="8715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Мы вдохновляем друг друга на добрые дела! </a:t>
            </a:r>
            <a:endParaRPr lang="ru-RU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14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522" y="571480"/>
            <a:ext cx="5214974" cy="583428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 algn="ctr">
              <a:lnSpc>
                <a:spcPts val="3020"/>
              </a:lnSpc>
              <a:spcBef>
                <a:spcPts val="495"/>
              </a:spcBef>
            </a:pP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На сегодняшний день у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белокатайских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«серебряных» волонтеров множество проектов, среди которых наиболее значимым является проект «Сельская мастерская СВО». В рамках общероссийской акции #МЫВМЕСТЕ они поддерживают участников специальной военной операции. Именно они являются инициаторами и организаторами районных патриотических акций как «Окопные свечи», «Маскировочные сети для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СВОих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», «Добрые талисманы», «Сладкие письма».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spc="-20" dirty="0">
              <a:solidFill>
                <a:srgbClr val="7030A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10380" y="3857628"/>
            <a:ext cx="3929090" cy="26431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81818" y="428604"/>
            <a:ext cx="3857652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1818" y="2571744"/>
            <a:ext cx="3064872" cy="229865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9680" y="1071546"/>
            <a:ext cx="5079130" cy="3891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b="1" spc="-6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Плетение маскировочных сетей и изготовление окопных свечей –одно из основных направлений добровольчества. </a:t>
            </a:r>
            <a:r>
              <a:rPr lang="ru-RU" b="1" spc="-6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spc="-6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b="1" spc="-6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>
            <a:lum contrast="-11000"/>
          </a:blip>
          <a:stretch>
            <a:fillRect/>
          </a:stretch>
        </p:blipFill>
        <p:spPr>
          <a:xfrm>
            <a:off x="6385008" y="214290"/>
            <a:ext cx="2354198" cy="228924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90755" y="313546"/>
            <a:ext cx="1642491" cy="21899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95868" y="4286256"/>
            <a:ext cx="3500462" cy="22986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82082" y="3857628"/>
            <a:ext cx="2428892" cy="279373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24877" y="1371600"/>
            <a:ext cx="5638800" cy="100566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469900" marR="5080" indent="-457200">
              <a:lnSpc>
                <a:spcPct val="90100"/>
              </a:lnSpc>
              <a:spcBef>
                <a:spcPts val="330"/>
              </a:spcBef>
              <a:tabLst>
                <a:tab pos="469900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90100"/>
              </a:lnSpc>
              <a:spcBef>
                <a:spcPts val="330"/>
              </a:spcBef>
              <a:tabLst>
                <a:tab pos="469900" algn="l"/>
              </a:tabLst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marL="12700" marR="5080">
              <a:lnSpc>
                <a:spcPct val="90100"/>
              </a:lnSpc>
              <a:spcBef>
                <a:spcPts val="330"/>
              </a:spcBef>
              <a:tabLst>
                <a:tab pos="469900" algn="l"/>
              </a:tabLst>
            </a:pP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8942" y="985334"/>
            <a:ext cx="4000528" cy="230079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9680" y="1071546"/>
            <a:ext cx="5079130" cy="30604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Также из важных проектов «Серебряного актива» стало кураторство над коррекционной школой- интернатом с. Старобелокатай. В рамках «сетевого» проекта «Серебряный» наставник федеральной программы «Молоды душой», волонтеры старшего поколения стремятся дарить семейное тепло детям с ОВЗ: проводят для них творческие мастер-классы, спортивные игры на свежем воздухе. </a:t>
            </a:r>
            <a:r>
              <a:rPr lang="ru-RU" b="1" spc="-6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spc="-6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b="1" spc="-6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81488" y="4000504"/>
            <a:ext cx="3659795" cy="264320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24892" y="4159426"/>
            <a:ext cx="3071834" cy="248428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24877" y="1371600"/>
            <a:ext cx="5638800" cy="100566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469900" marR="5080" indent="-457200">
              <a:lnSpc>
                <a:spcPct val="90100"/>
              </a:lnSpc>
              <a:spcBef>
                <a:spcPts val="330"/>
              </a:spcBef>
              <a:tabLst>
                <a:tab pos="469900" algn="l"/>
              </a:tabLst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90100"/>
              </a:lnSpc>
              <a:spcBef>
                <a:spcPts val="330"/>
              </a:spcBef>
              <a:tabLst>
                <a:tab pos="469900" algn="l"/>
              </a:tabLst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marL="12700" marR="5080">
              <a:lnSpc>
                <a:spcPct val="90100"/>
              </a:lnSpc>
              <a:spcBef>
                <a:spcPts val="330"/>
              </a:spcBef>
              <a:tabLst>
                <a:tab pos="469900" algn="l"/>
              </a:tabLst>
            </a:pP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7334" y="619478"/>
            <a:ext cx="8596668" cy="637739"/>
          </a:xfrm>
          <a:prstGeom prst="rect">
            <a:avLst/>
          </a:prstGeom>
        </p:spPr>
        <p:txBody>
          <a:bodyPr vert="horz" wrap="square" lIns="0" tIns="82931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10"/>
              </a:spcBef>
            </a:pPr>
            <a:r>
              <a:rPr lang="ru-RU" spc="-80" dirty="0" smtClean="0"/>
              <a:t>         </a:t>
            </a:r>
            <a:endParaRPr spc="-5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238084" y="214290"/>
            <a:ext cx="4143404" cy="4473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78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endParaRPr lang="ru-RU" sz="2800" b="1" spc="-25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3600" b="1" kern="0" spc="-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78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сетевого проекта</a:t>
            </a:r>
          </a:p>
          <a:p>
            <a:pPr marL="12700" marR="1778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«Серебряный наставник» </a:t>
            </a:r>
          </a:p>
          <a:p>
            <a:pPr marL="12700" marR="1778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(групповое сопровождение подростков, </a:t>
            </a:r>
          </a:p>
          <a:p>
            <a:pPr marL="12700" marR="1778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стоящих на учете в КДН и детей ОВЗ)</a:t>
            </a:r>
            <a:endParaRPr lang="ru-RU" sz="2400" b="1" spc="-25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1778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endParaRPr lang="ru-RU" sz="2800" b="1" spc="-25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17780" algn="ctr">
              <a:spcBef>
                <a:spcPts val="100"/>
              </a:spcBef>
              <a:tabLst>
                <a:tab pos="469900" algn="l"/>
              </a:tabLst>
            </a:pPr>
            <a:endParaRPr lang="ru-RU" sz="2400" b="1" spc="-25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7780" indent="0" algn="ctr">
              <a:lnSpc>
                <a:spcPct val="100000"/>
              </a:lnSpc>
              <a:spcBef>
                <a:spcPts val="100"/>
              </a:spcBef>
              <a:buNone/>
              <a:tabLst>
                <a:tab pos="469900" algn="l"/>
              </a:tabLst>
            </a:pPr>
            <a:endParaRPr sz="2400" b="1" spc="-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31290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7702" y="571480"/>
            <a:ext cx="3500462" cy="2742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12" y="4000504"/>
            <a:ext cx="3571900" cy="2286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4430" y="3929066"/>
            <a:ext cx="2326422" cy="25443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9588" y="3924327"/>
            <a:ext cx="3299409" cy="22725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10116" y="1142985"/>
            <a:ext cx="3643338" cy="258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91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588" y="243463"/>
            <a:ext cx="4500594" cy="299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2248" y="357166"/>
            <a:ext cx="3956593" cy="2967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0628" y="3755870"/>
            <a:ext cx="4426169" cy="294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0411" y="3571876"/>
            <a:ext cx="4044253" cy="303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47134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0"/>
            <a:ext cx="464820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3614" y="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0230" y="3646944"/>
            <a:ext cx="4426170" cy="316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5918" y="3621091"/>
            <a:ext cx="4692111" cy="3126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47134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1488" y="3883207"/>
            <a:ext cx="4125389" cy="274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240" y="528317"/>
            <a:ext cx="4094816" cy="272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8438" y="2571744"/>
            <a:ext cx="246461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9522" y="357166"/>
            <a:ext cx="421484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Являются организаторами районной акции «Маскировочные сети для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СВОих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Общими усилиями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сплетены свыше 500 сетей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24892" y="2571744"/>
            <a:ext cx="3610172" cy="2691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0914396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723</TotalTime>
  <Words>457</Words>
  <Application>Microsoft Office PowerPoint</Application>
  <PresentationFormat>Произвольный</PresentationFormat>
  <Paragraphs>77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Аспект</vt:lpstr>
      <vt:lpstr>Слайд 1</vt:lpstr>
      <vt:lpstr>    Белокатайский район сегодня по праву считается одним из наиболее активных районов по развитию «Серебряного» добровольчества в Республике Башкортостан. В октябре 2022 года, под руководством координатора Гюзелии Закиевны Туйсиной, было основано волонтерское объединение «Серебряный актив» в рамках федеральной инициативы «Молоды душой». В группе более 100 человек. Волонтеры участвуют в реализации региональных молодежных программ, мероприятий по патриотическому воспитанию и культурным проектам.     </vt:lpstr>
      <vt:lpstr>    На сегодняшний день у белокатайских «серебряных» волонтеров множество проектов, среди которых наиболее значимым является проект «Сельская мастерская СВО». В рамках общероссийской акции #МЫВМЕСТЕ они поддерживают участников специальной военной операции. Именно они являются инициаторами и организаторами районных патриотических акций как «Окопные свечи», «Маскировочные сети для СВОих», «Добрые талисманы», «Сладкие письма».      </vt:lpstr>
      <vt:lpstr>Плетение маскировочных сетей и изготовление окопных свечей –одно из основных направлений добровольчества.  </vt:lpstr>
      <vt:lpstr>Также из важных проектов «Серебряного актива» стало кураторство над коррекционной школой- интернатом с. Старобелокатай. В рамках «сетевого» проекта «Серебряный» наставник федеральной программы «Молоды душой», волонтеры старшего поколения стремятся дарить семейное тепло детям с ОВЗ: проводят для них творческие мастер-классы, спортивные игры на свежем воздухе.  </vt:lpstr>
      <vt:lpstr>      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        </vt:lpstr>
      <vt:lpstr>Слайд 15</vt:lpstr>
      <vt:lpstr>Слайд 16</vt:lpstr>
      <vt:lpstr>Слайд 17</vt:lpstr>
      <vt:lpstr>         </vt:lpstr>
      <vt:lpstr>         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«Волонтеры просвещения»</dc:title>
  <dc:creator>Наталья Волкова</dc:creator>
  <cp:lastModifiedBy>Спутник</cp:lastModifiedBy>
  <cp:revision>67</cp:revision>
  <dcterms:created xsi:type="dcterms:W3CDTF">2024-03-24T08:05:54Z</dcterms:created>
  <dcterms:modified xsi:type="dcterms:W3CDTF">2025-06-30T07:29:03Z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2024-01-09T00:00:00Z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2024-03-24T00:00:00Z</vt:filetime>
  </property>
  <property fmtid="{D5CDD505-2E9C-101B-9397-08002B2CF9AE}" pid="5" name="Producer">
    <vt:lpwstr>3-Heights(TM) PDF Security Shell 4.8.25.2 (http://www.pdf-tools.com)</vt:lpwstr>
  </property>
</Properties>
</file>