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6138" y="1169618"/>
            <a:ext cx="1555572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9C8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9C8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7288" y="2345816"/>
            <a:ext cx="7524115" cy="595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9C8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6651" y="699261"/>
            <a:ext cx="1193469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79C8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961" y="2351023"/>
            <a:ext cx="16736060" cy="258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287250" h="10287000">
                <a:moveTo>
                  <a:pt x="12287250" y="0"/>
                </a:moveTo>
                <a:lnTo>
                  <a:pt x="0" y="0"/>
                </a:lnTo>
                <a:lnTo>
                  <a:pt x="0" y="10287000"/>
                </a:lnTo>
                <a:lnTo>
                  <a:pt x="12287250" y="10287000"/>
                </a:lnTo>
                <a:lnTo>
                  <a:pt x="12287250" y="0"/>
                </a:lnTo>
                <a:close/>
              </a:path>
            </a:pathLst>
          </a:custGeom>
          <a:solidFill>
            <a:srgbClr val="79C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5400" y="800101"/>
            <a:ext cx="8451849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spc="-2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штаб волонтеров города </a:t>
            </a:r>
            <a:r>
              <a:rPr lang="ru-RU" sz="4400" b="1" spc="-2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lang="ru-RU" sz="4400" b="1" spc="-20" dirty="0" smtClean="0">
                <a:solidFill>
                  <a:srgbClr val="FFFFFF"/>
                </a:solidFill>
                <a:latin typeface="Arial"/>
                <a:cs typeface="Arial"/>
              </a:rPr>
              <a:t>ынды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 dirty="0">
              <a:latin typeface="Arial"/>
              <a:cs typeface="Arial"/>
            </a:endParaRPr>
          </a:p>
        </p:txBody>
      </p:sp>
      <p:pic>
        <p:nvPicPr>
          <p:cNvPr id="8" name="Picture 5" descr="https://lh3.googleusercontent.com/tjye1g93GhIjcdappDsBeW7FcIKVzlBf_dQ7uGYdtPHpb3dZ8iSc5Tb4I7sRz0-xu1iBan53XIksG1g1oRw2r63OV51mHbq5xKBvoMmyVvDPD5ogb-9QKcPB84IlQsJpABLsmvOs82RVNTFr3-wF5tm0t_UbxjMFEMtx-bsQRJBrUIkO4AKc0Pd44xsI2gdEH5WRLWZ1cebauYqAzrIrh2ZiVDchX7HF0lWMeIdoMWIvWPluyi5WSbZ-OhTdtJitv38ye4Se6ObJOaL26GtHmL0BcWkd67eyCUNzldd8WMeDQ8j4jfGWyrwazOlDmOMQErHlA57J9bcCCqcBB9FmRKjy16QxFJ4zKxZnG5TE6nAQlLRD253yltsx4Mnwp1QkVTLmYKHMlofRQk4qEp70VcwUSEiVcJgoR57qzW_55C5OJ1jvAQzGcdt3qS5tHVkFpDjTEZoSjI63zd2OkVhRYcILRuR2WVqrT7_MMz-Rzr1XeO0HAWF2bmnhB04ey4NiLSzIKOKUc2MRf1kQrNFptIN8a7IHJKtkriEIc8NA7JkcnfcBl-J7YBZ_Hx9ItsBi9In9cPTcHSrhltr1VwCpI-yN4FZ4xl102yC5mIPetGFcdFJCMCaqUJMeFpUzYTSv-5viZ7aJ2c1uFGonbTXhSYTBxPcG7gKNehs5DbuD_na-xDqehLsSaTvT6APguvk=w800-h600-no?authuser=0"/>
          <p:cNvPicPr>
            <a:picLocks noChangeAspect="1" noChangeArrowheads="1"/>
          </p:cNvPicPr>
          <p:nvPr/>
        </p:nvPicPr>
        <p:blipFill>
          <a:blip r:embed="rId2" cstate="print"/>
          <a:srcRect l="9231" t="22043" b="18441"/>
          <a:stretch>
            <a:fillRect/>
          </a:stretch>
        </p:blipFill>
        <p:spPr bwMode="auto">
          <a:xfrm>
            <a:off x="457200" y="4914900"/>
            <a:ext cx="73914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Григорьева А.Э\Добровольчество\Мы вместе\IMG_1039.jpg"/>
          <p:cNvPicPr>
            <a:picLocks noChangeAspect="1" noChangeArrowheads="1"/>
          </p:cNvPicPr>
          <p:nvPr/>
        </p:nvPicPr>
        <p:blipFill>
          <a:blip r:embed="rId3" cstate="print"/>
          <a:srcRect l="9271" t="8830" r="7947" b="1104"/>
          <a:stretch>
            <a:fillRect/>
          </a:stretch>
        </p:blipFill>
        <p:spPr bwMode="auto">
          <a:xfrm>
            <a:off x="9372600" y="3086100"/>
            <a:ext cx="8305800" cy="67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Z:\Григорьева А.Э\1\IMG_8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"/>
            <a:ext cx="73152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750" y="0"/>
            <a:ext cx="12287250" cy="10287000"/>
          </a:xfrm>
          <a:custGeom>
            <a:avLst/>
            <a:gdLst/>
            <a:ahLst/>
            <a:cxnLst/>
            <a:rect l="l" t="t" r="r" b="b"/>
            <a:pathLst>
              <a:path w="12287250" h="10287000">
                <a:moveTo>
                  <a:pt x="12287250" y="0"/>
                </a:moveTo>
                <a:lnTo>
                  <a:pt x="0" y="0"/>
                </a:lnTo>
                <a:lnTo>
                  <a:pt x="0" y="10287000"/>
                </a:lnTo>
                <a:lnTo>
                  <a:pt x="12287250" y="10287000"/>
                </a:lnTo>
                <a:lnTo>
                  <a:pt x="12287250" y="0"/>
                </a:lnTo>
                <a:close/>
              </a:path>
            </a:pathLst>
          </a:custGeom>
          <a:solidFill>
            <a:srgbClr val="79C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9000" y="1"/>
            <a:ext cx="11049000" cy="106939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637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310"/>
              </a:spcBef>
            </a:pPr>
            <a:r>
              <a:rPr lang="ru-RU" sz="3600" spc="-5" dirty="0" smtClean="0"/>
              <a:t/>
            </a:r>
            <a:br>
              <a:rPr lang="ru-RU" sz="3600" spc="-5" dirty="0" smtClean="0"/>
            </a:br>
            <a:r>
              <a:rPr lang="ru-RU" sz="3600" spc="-5" dirty="0" smtClean="0"/>
              <a:t>В городе проходят различные Всероссийские акции,  городские мероприятия, в которых задействованы волонтеры муниципального штаба:</a:t>
            </a:r>
            <a:br>
              <a:rPr lang="ru-RU" sz="3600" spc="-5" dirty="0" smtClean="0"/>
            </a:br>
            <a:r>
              <a:rPr lang="ru-RU" sz="3600" spc="-5" dirty="0" smtClean="0"/>
              <a:t/>
            </a:r>
            <a:br>
              <a:rPr lang="ru-RU" sz="3600" spc="-5" dirty="0" smtClean="0"/>
            </a:br>
            <a:r>
              <a:rPr lang="ru-RU" sz="3600" spc="-5" dirty="0" smtClean="0"/>
              <a:t>- «</a:t>
            </a:r>
            <a:r>
              <a:rPr lang="ru-RU" sz="3600" spc="-5" dirty="0" smtClean="0"/>
              <a:t>Елка желаний»</a:t>
            </a:r>
            <a:br>
              <a:rPr lang="ru-RU" sz="3600" spc="-5" dirty="0" smtClean="0"/>
            </a:br>
            <a:r>
              <a:rPr lang="ru-RU" sz="3600" spc="-5" dirty="0" smtClean="0"/>
              <a:t>- «Спасибо врачам»</a:t>
            </a:r>
            <a:br>
              <a:rPr lang="ru-RU" sz="3600" spc="-5" dirty="0" smtClean="0"/>
            </a:br>
            <a:r>
              <a:rPr lang="ru-RU" sz="3600" spc="-5" dirty="0" smtClean="0"/>
              <a:t>- «Новый год в каждый дом»</a:t>
            </a:r>
            <a:br>
              <a:rPr lang="ru-RU" sz="3600" spc="-5" dirty="0" smtClean="0"/>
            </a:br>
            <a:r>
              <a:rPr lang="ru-RU" sz="3600" spc="-5" dirty="0" smtClean="0"/>
              <a:t>- Проект «Комфортная городская среда»</a:t>
            </a:r>
            <a:br>
              <a:rPr lang="ru-RU" sz="3600" spc="-5" dirty="0" smtClean="0"/>
            </a:br>
            <a:r>
              <a:rPr lang="ru-RU" sz="3600" spc="-5" dirty="0" smtClean="0"/>
              <a:t>- День молодежи </a:t>
            </a:r>
            <a:br>
              <a:rPr lang="ru-RU" sz="3600" spc="-5" dirty="0" smtClean="0"/>
            </a:br>
            <a:r>
              <a:rPr lang="ru-RU" sz="3600" spc="-5" dirty="0" smtClean="0"/>
              <a:t>- Акция </a:t>
            </a:r>
            <a:r>
              <a:rPr lang="en-US" sz="3600" spc="-5" dirty="0" smtClean="0"/>
              <a:t>#</a:t>
            </a:r>
            <a:r>
              <a:rPr lang="ru-RU" sz="3600" spc="-5" dirty="0" err="1" smtClean="0"/>
              <a:t>МыВместе</a:t>
            </a:r>
            <a:r>
              <a:rPr lang="ru-RU" sz="3600" spc="-5" dirty="0" smtClean="0"/>
              <a:t/>
            </a:r>
            <a:br>
              <a:rPr lang="ru-RU" sz="3600" spc="-5" dirty="0" smtClean="0"/>
            </a:br>
            <a:r>
              <a:rPr lang="ru-RU" sz="3600" spc="-5" dirty="0" smtClean="0"/>
              <a:t>-Тележка добра</a:t>
            </a:r>
            <a:br>
              <a:rPr lang="ru-RU" sz="3600" spc="-5" dirty="0" smtClean="0"/>
            </a:br>
            <a:r>
              <a:rPr lang="ru-RU" sz="3600" spc="-5" dirty="0" smtClean="0"/>
              <a:t>- Субботники</a:t>
            </a:r>
            <a:br>
              <a:rPr lang="ru-RU" sz="3600" spc="-5" dirty="0" smtClean="0"/>
            </a:br>
            <a:r>
              <a:rPr lang="ru-RU" sz="3600" spc="-5" dirty="0" smtClean="0"/>
              <a:t>- Чистые игры</a:t>
            </a:r>
            <a:br>
              <a:rPr lang="ru-RU" sz="3600" spc="-5" dirty="0" smtClean="0"/>
            </a:br>
            <a:r>
              <a:rPr lang="ru-RU" sz="3600" spc="-5" dirty="0" smtClean="0"/>
              <a:t>-  День государственного флага и др.</a:t>
            </a:r>
            <a:br>
              <a:rPr lang="ru-RU" sz="3600" spc="-5" dirty="0" smtClean="0"/>
            </a:br>
            <a:r>
              <a:rPr lang="ru-RU" sz="3600" spc="-5" dirty="0" smtClean="0"/>
              <a:t/>
            </a:r>
            <a:br>
              <a:rPr lang="ru-RU" sz="3600" spc="-5" dirty="0" smtClean="0"/>
            </a:br>
            <a:r>
              <a:rPr lang="ru-RU" sz="3600" spc="-5" dirty="0" smtClean="0"/>
              <a:t/>
            </a:r>
            <a:br>
              <a:rPr lang="ru-RU" sz="3600" spc="-5" dirty="0" smtClean="0"/>
            </a:b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6988556" y="3314700"/>
            <a:ext cx="10549255" cy="609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7355">
              <a:lnSpc>
                <a:spcPct val="136600"/>
              </a:lnSpc>
              <a:spcBef>
                <a:spcPts val="95"/>
              </a:spcBef>
            </a:pPr>
            <a:endParaRPr sz="3200" dirty="0">
              <a:latin typeface="Microsoft Sans Serif"/>
              <a:cs typeface="Microsoft Sans Serif"/>
            </a:endParaRPr>
          </a:p>
        </p:txBody>
      </p:sp>
      <p:pic>
        <p:nvPicPr>
          <p:cNvPr id="1027" name="Picture 3" descr="C:\Григорьева А.Э\Добровольчество\Мы вместе\WhatsApp Image 2021-12-30 at 12.05.2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9200" y="1028700"/>
            <a:ext cx="9448800" cy="10169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 smtClean="0"/>
              <a:t>Направления деятельности:</a:t>
            </a:r>
            <a:br>
              <a:rPr lang="ru-RU" dirty="0" smtClean="0"/>
            </a:b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-Помощь </a:t>
            </a: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социально незащищенным людям, нуждающимся в особой поддержке </a:t>
            </a:r>
            <a:r>
              <a:rPr lang="ru-RU" dirty="0" smtClean="0">
                <a:latin typeface="Circe light" panose="020B0402020203020203" pitchFamily="34" charset="-52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irce light" panose="020B0402020203020203" pitchFamily="34" charset="-52"/>
                <a:cs typeface="Times New Roman" panose="02020603050405020304" pitchFamily="18" charset="0"/>
              </a:rPr>
            </a:br>
            <a:r>
              <a:rPr lang="ru-RU" dirty="0" smtClean="0">
                <a:latin typeface="Circe light" panose="020B0402020203020203" pitchFamily="34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Патриотическое </a:t>
            </a:r>
            <a:r>
              <a:rPr lang="ru-RU" dirty="0" err="1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волонтерство</a:t>
            </a:r>
            <a:r>
              <a:rPr lang="ru-RU" dirty="0" smtClean="0">
                <a:solidFill>
                  <a:srgbClr val="413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Radio" pitchFamily="50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13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13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Radio" pitchFamily="50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Клуб </a:t>
            </a:r>
            <a:r>
              <a:rPr lang="en-US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МыВместе</a:t>
            </a: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-Событийное </a:t>
            </a:r>
            <a:r>
              <a:rPr lang="ru-RU" dirty="0" err="1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волонтерство</a:t>
            </a: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>-Помощь в голосовании за благоустройство ЖКХ</a:t>
            </a:r>
            <a:b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13086"/>
                </a:solidFill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13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Radio" pitchFamily="50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13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Radio" pitchFamily="50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irce light" panose="020B0402020203020203" pitchFamily="34" charset="-52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irce light" panose="020B0402020203020203" pitchFamily="34" charset="-52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9144024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18288000" y="0"/>
                </a:moveTo>
                <a:lnTo>
                  <a:pt x="0" y="0"/>
                </a:lnTo>
                <a:lnTo>
                  <a:pt x="0" y="1142949"/>
                </a:lnTo>
                <a:lnTo>
                  <a:pt x="18288000" y="1142949"/>
                </a:lnTo>
                <a:lnTo>
                  <a:pt x="18288000" y="0"/>
                </a:lnTo>
                <a:close/>
              </a:path>
            </a:pathLst>
          </a:custGeom>
          <a:solidFill>
            <a:srgbClr val="79C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63200" y="342900"/>
            <a:ext cx="7343927" cy="52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Microsoft Sans Serif"/>
              <a:cs typeface="Microsoft Sans Serif"/>
            </a:endParaRPr>
          </a:p>
        </p:txBody>
      </p:sp>
      <p:pic>
        <p:nvPicPr>
          <p:cNvPr id="3074" name="Picture 2" descr="C:\Григорьева А.Э\Добровольчество\Волонтеры Фото\WhatsApp Image 2021-11-21 at 13.25.08.jpeg"/>
          <p:cNvPicPr>
            <a:picLocks noChangeAspect="1" noChangeArrowheads="1"/>
          </p:cNvPicPr>
          <p:nvPr/>
        </p:nvPicPr>
        <p:blipFill>
          <a:blip r:embed="rId2" cstate="print"/>
          <a:srcRect l="10156" t="15625" b="17708"/>
          <a:stretch>
            <a:fillRect/>
          </a:stretch>
        </p:blipFill>
        <p:spPr bwMode="auto">
          <a:xfrm>
            <a:off x="457200" y="5067300"/>
            <a:ext cx="8001000" cy="4876800"/>
          </a:xfrm>
          <a:prstGeom prst="rect">
            <a:avLst/>
          </a:prstGeom>
          <a:noFill/>
        </p:spPr>
      </p:pic>
      <p:pic>
        <p:nvPicPr>
          <p:cNvPr id="3075" name="Picture 3" descr="C:\Григорьева А.Э\Добровольчество\Семинар 2021\V9Sl6rfOPws.jpg"/>
          <p:cNvPicPr>
            <a:picLocks noChangeAspect="1" noChangeArrowheads="1"/>
          </p:cNvPicPr>
          <p:nvPr/>
        </p:nvPicPr>
        <p:blipFill>
          <a:blip r:embed="rId3" cstate="print"/>
          <a:srcRect l="15625" t="5920" r="13750"/>
          <a:stretch>
            <a:fillRect/>
          </a:stretch>
        </p:blipFill>
        <p:spPr bwMode="auto">
          <a:xfrm>
            <a:off x="990600" y="419100"/>
            <a:ext cx="62484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700785"/>
            <a:ext cx="153289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6150" algn="l"/>
                <a:tab pos="4199255" algn="l"/>
              </a:tabLst>
            </a:pPr>
            <a:r>
              <a:rPr lang="ru-RU" spc="-5" dirty="0" smtClean="0"/>
              <a:t>10 волонтеров Всероссийской акции </a:t>
            </a:r>
            <a:r>
              <a:rPr lang="en-US" spc="-5" dirty="0" smtClean="0"/>
              <a:t>#</a:t>
            </a:r>
            <a:r>
              <a:rPr lang="ru-RU" spc="-5" dirty="0" err="1" smtClean="0"/>
              <a:t>МыВместе</a:t>
            </a:r>
            <a:r>
              <a:rPr lang="ru-RU" spc="-5" dirty="0" smtClean="0"/>
              <a:t> получили памятные медали  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0" y="9144024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18288000" y="0"/>
                </a:moveTo>
                <a:lnTo>
                  <a:pt x="0" y="0"/>
                </a:lnTo>
                <a:lnTo>
                  <a:pt x="0" y="1142949"/>
                </a:lnTo>
                <a:lnTo>
                  <a:pt x="18288000" y="1142949"/>
                </a:lnTo>
                <a:lnTo>
                  <a:pt x="18288000" y="0"/>
                </a:lnTo>
                <a:close/>
              </a:path>
            </a:pathLst>
          </a:custGeom>
          <a:solidFill>
            <a:srgbClr val="79C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7" descr="https://sun9-38.userapi.com/D3a3U5278sl7zqRkmmamjRVAP5KKJtBw8eijnQ/XYKlm4SL_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29500"/>
            <a:ext cx="35052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Григорьева А.Э\Добровольчество\Семинар 2021\-yT43eIXX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0" y="1638300"/>
            <a:ext cx="6553200" cy="4975578"/>
          </a:xfrm>
          <a:prstGeom prst="rect">
            <a:avLst/>
          </a:prstGeom>
          <a:noFill/>
        </p:spPr>
      </p:pic>
      <p:pic>
        <p:nvPicPr>
          <p:cNvPr id="4099" name="Picture 3" descr="C:\Григорьева А.Э\Добровольчество\Семинар 2021\D7fdNmAr1dc.jpg"/>
          <p:cNvPicPr>
            <a:picLocks noChangeAspect="1" noChangeArrowheads="1"/>
          </p:cNvPicPr>
          <p:nvPr/>
        </p:nvPicPr>
        <p:blipFill>
          <a:blip r:embed="rId4" cstate="print"/>
          <a:srcRect l="8125" r="13125" b="27500"/>
          <a:stretch>
            <a:fillRect/>
          </a:stretch>
        </p:blipFill>
        <p:spPr bwMode="auto">
          <a:xfrm>
            <a:off x="990600" y="2171700"/>
            <a:ext cx="8915400" cy="5715000"/>
          </a:xfrm>
          <a:prstGeom prst="rect">
            <a:avLst/>
          </a:prstGeom>
          <a:noFill/>
        </p:spPr>
      </p:pic>
      <p:pic>
        <p:nvPicPr>
          <p:cNvPr id="6" name="Picture 9" descr="https://sun9-33.userapi.com/xbBimOJ9IltuZAeloXn7jhpBlauLUGIR6m7z_g/uLWpXtul8S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5750496"/>
            <a:ext cx="360040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2800" y="700785"/>
            <a:ext cx="99060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СИЛА</a:t>
            </a:r>
            <a:r>
              <a:rPr spc="-90" dirty="0"/>
              <a:t> </a:t>
            </a:r>
            <a:r>
              <a:rPr lang="ru-RU" dirty="0" smtClean="0"/>
              <a:t>в единстве!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9144024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18288000" y="0"/>
                </a:moveTo>
                <a:lnTo>
                  <a:pt x="0" y="0"/>
                </a:lnTo>
                <a:lnTo>
                  <a:pt x="0" y="1142949"/>
                </a:lnTo>
                <a:lnTo>
                  <a:pt x="18288000" y="1142949"/>
                </a:lnTo>
                <a:lnTo>
                  <a:pt x="18288000" y="0"/>
                </a:lnTo>
                <a:close/>
              </a:path>
            </a:pathLst>
          </a:custGeom>
          <a:solidFill>
            <a:srgbClr val="79C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C:\Григорьева А.Э\Добровольчество\Волонтеры Фото\WhatsApp Image 2021-12-23 at 19.53.15.jpeg"/>
          <p:cNvPicPr>
            <a:picLocks noChangeAspect="1" noChangeArrowheads="1"/>
          </p:cNvPicPr>
          <p:nvPr/>
        </p:nvPicPr>
        <p:blipFill>
          <a:blip r:embed="rId2" cstate="print"/>
          <a:srcRect l="26000" t="22500" r="6000" b="10000"/>
          <a:stretch>
            <a:fillRect/>
          </a:stretch>
        </p:blipFill>
        <p:spPr bwMode="auto">
          <a:xfrm>
            <a:off x="457200" y="1181100"/>
            <a:ext cx="5843693" cy="7734300"/>
          </a:xfrm>
          <a:prstGeom prst="rect">
            <a:avLst/>
          </a:prstGeom>
          <a:noFill/>
        </p:spPr>
      </p:pic>
      <p:pic>
        <p:nvPicPr>
          <p:cNvPr id="5123" name="Picture 3" descr="C:\Григорьева А.Э\Добровольчество\Семинар 2021\wKlqb5rv7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38300"/>
            <a:ext cx="10896600" cy="736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Григорьева А.Э\Добровольчество\Семинар 2021\wec5Fu-7EQQ.jpg"/>
          <p:cNvPicPr>
            <a:picLocks noChangeAspect="1" noChangeArrowheads="1"/>
          </p:cNvPicPr>
          <p:nvPr/>
        </p:nvPicPr>
        <p:blipFill>
          <a:blip r:embed="rId2" cstate="print"/>
          <a:srcRect t="14963" r="32500"/>
          <a:stretch>
            <a:fillRect/>
          </a:stretch>
        </p:blipFill>
        <p:spPr bwMode="auto">
          <a:xfrm>
            <a:off x="0" y="0"/>
            <a:ext cx="5791200" cy="10287000"/>
          </a:xfrm>
          <a:prstGeom prst="rect">
            <a:avLst/>
          </a:prstGeom>
          <a:noFill/>
        </p:spPr>
      </p:pic>
      <p:pic>
        <p:nvPicPr>
          <p:cNvPr id="6147" name="Picture 3" descr="C:\Григорьева А.Э\Добровольчество\Волонтеры Фото\WhatsApp Image 2021-12-21 at 18.37.40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400" y="952500"/>
            <a:ext cx="5943600" cy="5943600"/>
          </a:xfrm>
          <a:prstGeom prst="rect">
            <a:avLst/>
          </a:prstGeom>
          <a:noFill/>
        </p:spPr>
      </p:pic>
      <p:pic>
        <p:nvPicPr>
          <p:cNvPr id="6148" name="Picture 4" descr="C:\Григорьева А.Э\Добровольчество\Семинар 2021\3oQdfj8EY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"/>
            <a:ext cx="5791200" cy="4953000"/>
          </a:xfrm>
          <a:prstGeom prst="rect">
            <a:avLst/>
          </a:prstGeom>
          <a:noFill/>
        </p:spPr>
      </p:pic>
      <p:pic>
        <p:nvPicPr>
          <p:cNvPr id="6149" name="Picture 5" descr="C:\Григорьева А.Э\Добровольчество\Семинар 2021\8yI5UCkE7-A.jpg"/>
          <p:cNvPicPr>
            <a:picLocks noChangeAspect="1" noChangeArrowheads="1"/>
          </p:cNvPicPr>
          <p:nvPr/>
        </p:nvPicPr>
        <p:blipFill>
          <a:blip r:embed="rId5" cstate="print"/>
          <a:srcRect t="31481" b="26296"/>
          <a:stretch>
            <a:fillRect/>
          </a:stretch>
        </p:blipFill>
        <p:spPr bwMode="auto">
          <a:xfrm>
            <a:off x="6781800" y="5600700"/>
            <a:ext cx="77057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21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 В городе проходят различные Всероссийские акции,  городские мероприятия, в которых задействованы волонтеры муниципального штаба:  - «Елка желаний» - «Спасибо врачам» - «Новый год в каждый дом» - Проект «Комфортная городская среда» - День молодежи  - Акция #МыВместе -Тележка добра - Субботники - Чистые игры -  День государственного флага и др.   </vt:lpstr>
      <vt:lpstr>Направления деятельности: -Помощь социально незащищенным людям, нуждающимся в особой поддержке  -Патриотическое волонтерство -Клуб #МыВместе -Событийное волонтерство -Помощь в голосовании за благоустройство ЖКХ     </vt:lpstr>
      <vt:lpstr>10 волонтеров Всероссийской акции #МыВместе получили памятные медали  </vt:lpstr>
      <vt:lpstr>СИЛА в единстве!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Кдм</cp:lastModifiedBy>
  <cp:revision>1</cp:revision>
  <dcterms:created xsi:type="dcterms:W3CDTF">2022-10-04T07:18:02Z</dcterms:created>
  <dcterms:modified xsi:type="dcterms:W3CDTF">2022-10-04T08:10:52Z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2022-10-04T00:00:00Z</vt:filetime>
  </property>
</Properties>
</file>