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59" r:id="rId3"/>
    <p:sldId id="257" r:id="rId4"/>
    <p:sldId id="296" r:id="rId5"/>
    <p:sldId id="258" r:id="rId6"/>
    <p:sldId id="295" r:id="rId7"/>
    <p:sldId id="260" r:id="rId8"/>
    <p:sldId id="266" r:id="rId9"/>
  </p:sldIdLst>
  <p:sldSz cx="9144000" cy="5143500" type="screen16x9"/>
  <p:notesSz cx="6858000" cy="9144000"/>
  <p:embeddedFontLst>
    <p:embeddedFont>
      <p:font typeface="Montserrat" panose="020B0604020202020204" charset="-52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904424-68CA-41A6-A126-53E7637C615E}">
  <a:tblStyle styleId="{92904424-68CA-41A6-A126-53E7637C61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C46FDA9-4502-4ACE-B86A-E214F7153ED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78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63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95850" y="2906213"/>
            <a:ext cx="6154500" cy="1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5850" y="43929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Teal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634075" y="1735744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34075" y="3646444"/>
            <a:ext cx="6093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634075" y="32079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Gold">
  <p:cSld name="TITLE_1_3_1">
    <p:bg>
      <p:bgPr>
        <a:solidFill>
          <a:schemeClr val="accent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565775" y="1583344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481675" y="3494044"/>
            <a:ext cx="6093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581050" y="30555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Teal">
  <p:cSld name="TITLE_1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i="1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9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Gold">
  <p:cSld name="TITLE_1_1_1_1">
    <p:bg>
      <p:bgPr>
        <a:solidFill>
          <a:schemeClr val="accent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i="1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9pPr>
          </a:lstStyle>
          <a:p>
            <a:endParaRPr/>
          </a:p>
        </p:txBody>
      </p:sp>
      <p:sp>
        <p:nvSpPr>
          <p:cNvPr id="30" name="Google Shape;30;p6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96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Gold">
  <p:cSld name="TITLE_AND_TWO_COLUMNS_2_1"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1069462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457200" y="1852210"/>
            <a:ext cx="3561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5131069" y="1852125"/>
            <a:ext cx="36000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Gold">
  <p:cSld name="CAPTION_ONLY_1_1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588700" y="4406306"/>
            <a:ext cx="7966500" cy="2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8" r:id="rId6"/>
    <p:sldLayoutId id="2147483660" r:id="rId7"/>
    <p:sldLayoutId id="2147483663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ctrTitle"/>
          </p:nvPr>
        </p:nvSpPr>
        <p:spPr>
          <a:xfrm>
            <a:off x="376366" y="2388501"/>
            <a:ext cx="8391268" cy="1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ПРЕЗЕНТАЦИЯ</a:t>
            </a:r>
            <a:br>
              <a:rPr lang="ru-RU" sz="3600" dirty="0"/>
            </a:br>
            <a:r>
              <a:rPr lang="ru-RU" sz="3600" dirty="0"/>
              <a:t>ПРОГРАММЫ </a:t>
            </a:r>
            <a:br>
              <a:rPr lang="ru-RU" sz="3600" dirty="0"/>
            </a:br>
            <a:r>
              <a:rPr lang="ru-RU" sz="3600" dirty="0"/>
              <a:t>ДПО «ТРЕКИНГ ПРОЕКТОВ НТИ»</a:t>
            </a:r>
            <a:endParaRPr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6E8514-9FEB-47F4-BD2C-E7104FD60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768" y="-414738"/>
            <a:ext cx="2237287" cy="22372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634075" y="1735744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1.</a:t>
            </a:r>
            <a:endParaRPr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Неделя интенсива</a:t>
            </a:r>
            <a:endParaRPr dirty="0"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634075" y="3646444"/>
            <a:ext cx="6093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 17 апреля по 22 апреля</a:t>
            </a:r>
            <a:endParaRPr dirty="0"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ВВЕДЕНИЕ В ТРЕКИНГ. Подходы и инструменты</a:t>
            </a:r>
            <a:endParaRPr dirty="0"/>
          </a:p>
        </p:txBody>
      </p:sp>
      <p:sp>
        <p:nvSpPr>
          <p:cNvPr id="100" name="Google Shape;100;p20"/>
          <p:cNvSpPr txBox="1"/>
          <p:nvPr/>
        </p:nvSpPr>
        <p:spPr>
          <a:xfrm>
            <a:off x="457200" y="1640813"/>
            <a:ext cx="3776700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</a:rPr>
              <a:t>1. Кто такой трекер? </a:t>
            </a:r>
          </a:p>
          <a:p>
            <a:pPr lvl="0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</a:rPr>
              <a:t>Роль, профиль, мотивация, ответственность.</a:t>
            </a:r>
          </a:p>
          <a:p>
            <a:pPr lvl="0">
              <a:spcBef>
                <a:spcPts val="600"/>
              </a:spcBef>
            </a:pPr>
            <a:br>
              <a:rPr lang="ru-RU" sz="12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2. Продуктовый подход к управлению.</a:t>
            </a:r>
          </a:p>
          <a:p>
            <a:pPr lvl="0">
              <a:spcBef>
                <a:spcPts val="600"/>
              </a:spcBef>
            </a:pPr>
            <a:br>
              <a:rPr lang="ru-RU" sz="12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3. Трекинг как управленческий инструмент.</a:t>
            </a:r>
          </a:p>
          <a:p>
            <a:pPr lvl="0">
              <a:spcBef>
                <a:spcPts val="600"/>
              </a:spcBef>
            </a:pPr>
            <a:br>
              <a:rPr lang="ru-RU" sz="12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4. Практика трекинга в акселерации студенческих проектов. Целеполагание, синхронизация команды, передача компетенций.</a:t>
            </a:r>
            <a:r>
              <a:rPr lang="en" sz="12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C80F19-2ECA-4961-8E71-F137A15CC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900" y="1640813"/>
            <a:ext cx="4802524" cy="2695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body" idx="4294967295"/>
          </p:nvPr>
        </p:nvSpPr>
        <p:spPr>
          <a:xfrm>
            <a:off x="139000" y="672354"/>
            <a:ext cx="5865112" cy="23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dirty="0"/>
              <a:t>ЛИЧНЫЙ БРЕНД.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dirty="0"/>
              <a:t>ЭКСПЕРТА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/>
              <a:t>КАРЬЕРА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/>
              <a:t>ПИРАМИДА КЛИЕНТОВ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/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/>
              <a:t>СТРОИМ ЛИЧНЫЙ БРЕНД</a:t>
            </a:r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6DBA6A-3E2F-498F-BD17-496A59453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353" y="2124334"/>
            <a:ext cx="4903647" cy="24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3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body" idx="4294967295"/>
          </p:nvPr>
        </p:nvSpPr>
        <p:spPr>
          <a:xfrm>
            <a:off x="365787" y="208950"/>
            <a:ext cx="5147507" cy="23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dirty="0"/>
              <a:t>ЧАСТНАЯ ПРАКТИКА.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dirty="0"/>
              <a:t>Личный бренд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/>
              <a:t>Что такое бренд и зачем он нужен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/>
              <a:t>Топ 10 заблуждений и мифов про бренд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/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/>
              <a:t>Основы и инструменты создания бренда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/>
              <a:t>Основные ошибки при создании бренда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/>
              <a:t>и как их избежать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/>
              <a:t>Алгоритм создания бренда, рекомендации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/>
              <a:t>Сколько стоит бренд? Как увеличить стоимость бренда </a:t>
            </a:r>
            <a:endParaRPr sz="1400" dirty="0"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C16AF5-01BE-4EE5-A1CD-DE0EA7043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834" y="1627095"/>
            <a:ext cx="4726641" cy="25683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ГИПОТЕЗЫ. ИНСТРУМЕНТЫ РЕШЕНИЯ.</a:t>
            </a:r>
            <a:endParaRPr dirty="0"/>
          </a:p>
        </p:txBody>
      </p:sp>
      <p:sp>
        <p:nvSpPr>
          <p:cNvPr id="100" name="Google Shape;100;p20"/>
          <p:cNvSpPr txBox="1"/>
          <p:nvPr/>
        </p:nvSpPr>
        <p:spPr>
          <a:xfrm>
            <a:off x="457200" y="1640813"/>
            <a:ext cx="3776700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</a:rPr>
              <a:t>Гипотезы. Инструменты решения. Генерация гипотез. Диагностика ограничений. </a:t>
            </a:r>
            <a:br>
              <a:rPr lang="ru-RU" sz="1200" dirty="0">
                <a:solidFill>
                  <a:schemeClr val="bg1"/>
                </a:solidFill>
              </a:rPr>
            </a:br>
            <a:br>
              <a:rPr lang="ru-RU" sz="12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+Что такое гипотеза?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+Как ее формировать?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+Как приоритизировать гипотезы?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+Как расти кратно?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+Работа короткими итерациями (спринтами)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+HADI-циклы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+AAARRR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+Диагностика ограничений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+Практические задания</a:t>
            </a:r>
            <a:endParaRPr sz="12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F11645-5763-4149-97EF-83AA13141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849" y="1956692"/>
            <a:ext cx="4877276" cy="27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5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i="0" dirty="0"/>
              <a:t>Я никогда не учу своих учеников. Я только даю им условия, при которых они могут сами учиться. </a:t>
            </a:r>
          </a:p>
          <a:p>
            <a:pPr marL="0" indent="0">
              <a:buNone/>
            </a:pPr>
            <a:endParaRPr lang="ru-RU" i="0" dirty="0"/>
          </a:p>
          <a:p>
            <a:pPr marL="0" indent="0">
              <a:buNone/>
            </a:pPr>
            <a:r>
              <a:rPr lang="ru-RU" i="0" dirty="0"/>
              <a:t>Альберт Эйнштейн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/>
          <p:nvPr/>
        </p:nvSpPr>
        <p:spPr>
          <a:xfrm>
            <a:off x="-6950" y="1108025"/>
            <a:ext cx="3247800" cy="292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4294967295"/>
          </p:nvPr>
        </p:nvSpPr>
        <p:spPr>
          <a:xfrm>
            <a:off x="286200" y="1262825"/>
            <a:ext cx="2525400" cy="9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</a:rPr>
              <a:t>УДАЧИ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4294967295"/>
          </p:nvPr>
        </p:nvSpPr>
        <p:spPr>
          <a:xfrm>
            <a:off x="286200" y="2314572"/>
            <a:ext cx="252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D98C7"/>
                </a:solidFill>
              </a:rPr>
              <a:t>УСПЕХОВ В УЧЕБЕ!!!!</a:t>
            </a:r>
            <a:endParaRPr sz="2400" dirty="0">
              <a:solidFill>
                <a:srgbClr val="1D98C7"/>
              </a:solidFill>
            </a:endParaRPr>
          </a:p>
        </p:txBody>
      </p:sp>
      <p:sp>
        <p:nvSpPr>
          <p:cNvPr id="182" name="Google Shape;182;p29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5AFDC"/>
      </a:accent1>
      <a:accent2>
        <a:srgbClr val="1D98C7"/>
      </a:accent2>
      <a:accent3>
        <a:srgbClr val="ED9E46"/>
      </a:accent3>
      <a:accent4>
        <a:srgbClr val="FFC800"/>
      </a:accent4>
      <a:accent5>
        <a:srgbClr val="CCCCCC"/>
      </a:accent5>
      <a:accent6>
        <a:srgbClr val="EFEFEF"/>
      </a:accent6>
      <a:hlink>
        <a:srgbClr val="1D98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140</Words>
  <Application>Microsoft Office PowerPoint</Application>
  <PresentationFormat>Экран (16:9)</PresentationFormat>
  <Paragraphs>46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Montserrat</vt:lpstr>
      <vt:lpstr>Open Sans</vt:lpstr>
      <vt:lpstr>Mercutio template</vt:lpstr>
      <vt:lpstr>ПРЕЗЕНТАЦИЯ ПРОГРАММЫ  ДПО «ТРЕКИНГ ПРОЕКТОВ НТИ»</vt:lpstr>
      <vt:lpstr>1. Неделя интенсива</vt:lpstr>
      <vt:lpstr>ВВЕДЕНИЕ В ТРЕКИНГ. Подходы и инструменты</vt:lpstr>
      <vt:lpstr>Презентация PowerPoint</vt:lpstr>
      <vt:lpstr>Презентация PowerPoint</vt:lpstr>
      <vt:lpstr>ГИПОТЕЗЫ. ИНСТРУМЕНТЫ РЕШЕНИЯ.</vt:lpstr>
      <vt:lpstr>Презентация PowerPoint</vt:lpstr>
      <vt:lpstr>УДАЧИ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Lenovo</dc:creator>
  <cp:lastModifiedBy>Виктория Скрыльникова</cp:lastModifiedBy>
  <cp:revision>25</cp:revision>
  <dcterms:modified xsi:type="dcterms:W3CDTF">2023-04-14T16:47:39Z</dcterms:modified>
</cp:coreProperties>
</file>