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287" r:id="rId12"/>
    <p:sldId id="288" r:id="rId13"/>
    <p:sldId id="307" r:id="rId14"/>
    <p:sldId id="308" r:id="rId15"/>
    <p:sldId id="30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60" d="100"/>
          <a:sy n="60" d="100"/>
        </p:scale>
        <p:origin x="-1350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0237-AE2C-4E17-941D-6128B69F88F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0783CD7-631D-46C4-8AE9-FD39C6CE86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0237-AE2C-4E17-941D-6128B69F88F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3CD7-631D-46C4-8AE9-FD39C6CE8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0237-AE2C-4E17-941D-6128B69F88F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3CD7-631D-46C4-8AE9-FD39C6CE8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0237-AE2C-4E17-941D-6128B69F88F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83CD7-631D-46C4-8AE9-FD39C6CE86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0237-AE2C-4E17-941D-6128B69F88F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83CD7-631D-46C4-8AE9-FD39C6CE86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0237-AE2C-4E17-941D-6128B69F88F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3CD7-631D-46C4-8AE9-FD39C6CE86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0237-AE2C-4E17-941D-6128B69F88F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3CD7-631D-46C4-8AE9-FD39C6CE86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0237-AE2C-4E17-941D-6128B69F88F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3CD7-631D-46C4-8AE9-FD39C6CE8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0237-AE2C-4E17-941D-6128B69F88F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83CD7-631D-46C4-8AE9-FD39C6CE86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E50237-AE2C-4E17-941D-6128B69F88F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783CD7-631D-46C4-8AE9-FD39C6CE86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0237-AE2C-4E17-941D-6128B69F88F7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3CD7-631D-46C4-8AE9-FD39C6CE8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0783CD7-631D-46C4-8AE9-FD39C6CE86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E50237-AE2C-4E17-941D-6128B69F88F7}" type="datetimeFigureOut">
              <a:rPr lang="ru-RU" smtClean="0"/>
              <a:pPr/>
              <a:t>14.04.2022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2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216152" y="1988799"/>
            <a:ext cx="7235981" cy="4412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956249" cy="94956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96473"/>
            <a:ext cx="553998" cy="6253281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ТАЙНЫ БАБУШКИНОГО СУНДУЧКА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7792" y="6150735"/>
            <a:ext cx="2678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Радужный, 2022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864756" y="188550"/>
            <a:ext cx="8204754" cy="1395724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Бюджетное учреждение </a:t>
            </a:r>
          </a:p>
          <a:p>
            <a:pPr algn="ctr"/>
            <a:r>
              <a:rPr lang="ru-RU" sz="20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Ханты – Мансийского  автономного  округа – Югры</a:t>
            </a:r>
          </a:p>
          <a:p>
            <a:pPr algn="ctr"/>
            <a:r>
              <a:rPr lang="ru-RU" sz="20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«Радужнинский комплексный центр  </a:t>
            </a:r>
          </a:p>
          <a:p>
            <a:pPr algn="ctr"/>
            <a:r>
              <a:rPr lang="ru-RU" sz="20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социального обслуживания населения»</a:t>
            </a:r>
          </a:p>
          <a:p>
            <a:pPr algn="ctr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IMG-202202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756" y="358951"/>
            <a:ext cx="995375" cy="1054922"/>
          </a:xfrm>
          <a:prstGeom prst="flowChartConnector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56" y="1675531"/>
            <a:ext cx="8099854" cy="518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32948" cy="1000554"/>
          </a:xfrm>
        </p:spPr>
        <p:txBody>
          <a:bodyPr/>
          <a:lstStyle/>
          <a:p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25056" cy="5301208"/>
          </a:xfrm>
        </p:spPr>
        <p:txBody>
          <a:bodyPr>
            <a:noAutofit/>
          </a:bodyPr>
          <a:lstStyle/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endParaRPr lang="ru-RU" altLang="ko-K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tabLst>
                <a:tab pos="3673475" algn="l"/>
              </a:tabLst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507858" y="157677"/>
            <a:ext cx="8379906" cy="1296144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«Ремонт одежды»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202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205" y="278288"/>
            <a:ext cx="1108686" cy="1054922"/>
          </a:xfrm>
          <a:prstGeom prst="flowChartConnector">
            <a:avLst/>
          </a:prstGeom>
        </p:spPr>
      </p:pic>
      <p:pic>
        <p:nvPicPr>
          <p:cNvPr id="4098" name="Picture 2" descr="C:\Users\Kochergina\Desktop\папка для работы\видео 223  ФОТО\фото конкурсы\Ремонт одежды\IMG_20210730_103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0" y="1628750"/>
            <a:ext cx="3208338" cy="22323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chergina\Desktop\папка для работы\видео 223  ФОТО\фото конкурсы\Ремонт одежды\IMG_20210730_101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33076"/>
            <a:ext cx="3284373" cy="202365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ochergina\Desktop\папка для работы\видео 223  ФОТО\фото конкурсы\Ремонт одежды\IMG_20210730_104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100"/>
            <a:ext cx="3284373" cy="21603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ochergina\Desktop\папка для работы\видео 223  ФОТО\фото конкурсы\Ремонт одежды\IMG_20210730_1026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0" y="4149100"/>
            <a:ext cx="3312459" cy="21603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95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11448" y="260560"/>
            <a:ext cx="8229600" cy="1268700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«Творческие мастерские»</a:t>
            </a:r>
            <a:endParaRPr lang="ru-RU" sz="3200" i="1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202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480" y="332570"/>
            <a:ext cx="1108686" cy="1054922"/>
          </a:xfrm>
          <a:prstGeom prst="flowChartConnector">
            <a:avLst/>
          </a:prstGeom>
        </p:spPr>
      </p:pic>
      <p:pic>
        <p:nvPicPr>
          <p:cNvPr id="8" name="Picture 8" descr="C:\Users\User\Desktop\Максютова 2022\Фото Рабочих моментов\УТВ\IMG_20220113_1150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40" y="2084033"/>
            <a:ext cx="2592360" cy="403255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4" descr="C:\Users\User\Desktop\Максютова 2021\Рабочие моменты\Фото 2021\IMG_20210406_145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292" y="2060810"/>
            <a:ext cx="2562508" cy="403256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5" descr="C:\Users\User\Desktop\Максютова 2021\Рабочие моменты\Фото 2021\IMG_20210927_1534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240" y="2060809"/>
            <a:ext cx="2448340" cy="4032559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5546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11448" y="260560"/>
            <a:ext cx="8229600" cy="1268700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«Творческие мастерские»</a:t>
            </a:r>
            <a:endParaRPr lang="ru-RU" sz="3200" i="1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202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480" y="332570"/>
            <a:ext cx="1108686" cy="1054922"/>
          </a:xfrm>
          <a:prstGeom prst="flowChartConnector">
            <a:avLst/>
          </a:prstGeom>
        </p:spPr>
      </p:pic>
      <p:pic>
        <p:nvPicPr>
          <p:cNvPr id="12" name="Picture 7" descr="C:\Users\User\Desktop\Максютова 2021\Рабочие моменты\Фото 2021\IMG_20211208_153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11" y="1916790"/>
            <a:ext cx="3744520" cy="43206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2" name="Picture 2" descr="C:\Users\Kochergina\Desktop\Screenshot_20201130_17151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1" y="1916790"/>
            <a:ext cx="3312459" cy="43206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6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11448" y="260560"/>
            <a:ext cx="8229600" cy="1268700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«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Тайны бабушкиного сундучка»</a:t>
            </a:r>
            <a:endParaRPr lang="ru-RU" sz="32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202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480" y="332570"/>
            <a:ext cx="1108686" cy="1054922"/>
          </a:xfrm>
          <a:prstGeom prst="flowChartConnector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450" y="1844780"/>
            <a:ext cx="8075350" cy="453663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оказывает положительное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выстраивание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коммуникаций добровольцев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людей с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инвалидностью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Особенностью реализации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широкое привлечение «Серебряных»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волонтеров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инвалидов к совместному общению,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практическому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творческому взаимодействию на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регулярной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основе, что расширяет кругозор и практические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навыки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инвалидов.                                                                   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45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11448" y="260560"/>
            <a:ext cx="8229600" cy="1268700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«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Тайны бабушкиного сундучка»</a:t>
            </a:r>
            <a:endParaRPr lang="ru-RU" sz="32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202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480" y="332570"/>
            <a:ext cx="1108686" cy="1054922"/>
          </a:xfrm>
          <a:prstGeom prst="flowChartConnector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450" y="1844780"/>
            <a:ext cx="8075350" cy="45366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4" descr="C:\Users\Kochergina\Desktop\специалисты в период карантина\Дистанционно Турумтаева\волонтеры\тайны бабушкиного сундучка 2\IMG_20210226_113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0" y="2276840"/>
            <a:ext cx="3528490" cy="338447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Администратор\Мои документы\Downloads\IMG_20211217_123535_BURST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20" y="2276840"/>
            <a:ext cx="3960550" cy="338447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1558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11448" y="260560"/>
            <a:ext cx="8229600" cy="1268700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«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Тайны бабушкиного сундучка»</a:t>
            </a:r>
            <a:endParaRPr lang="ru-RU" sz="32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202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480" y="332570"/>
            <a:ext cx="1108686" cy="1054922"/>
          </a:xfrm>
          <a:prstGeom prst="flowChartConnector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450" y="1844780"/>
            <a:ext cx="8075350" cy="45366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istral" pitchFamily="66" charset="0"/>
              </a:rPr>
              <a:t>«Ты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istral" pitchFamily="66" charset="0"/>
              </a:rPr>
              <a:t>в этом мире не один –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Mistral" pitchFamily="66" charset="0"/>
            </a:endParaRPr>
          </a:p>
          <a:p>
            <a:pPr marL="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istral" pitchFamily="66" charset="0"/>
              </a:rPr>
              <a:t>передай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istral" pitchFamily="66" charset="0"/>
              </a:rPr>
              <a:t>добро по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Mistral" pitchFamily="66" charset="0"/>
              </a:rPr>
              <a:t>кругу»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Mistral" pitchFamily="66" charset="0"/>
            </a:endParaRPr>
          </a:p>
          <a:p>
            <a:endParaRPr lang="ru-RU" dirty="0"/>
          </a:p>
        </p:txBody>
      </p:sp>
      <p:pic>
        <p:nvPicPr>
          <p:cNvPr id="10" name="Picture 2" descr="C:\Documents and Settings\User\Рабочий стол\Метод час\1611673677_56-p-fon-dobrota-60.jpg"/>
          <p:cNvPicPr>
            <a:picLocks noChangeAspect="1" noChangeArrowheads="1"/>
          </p:cNvPicPr>
          <p:nvPr/>
        </p:nvPicPr>
        <p:blipFill>
          <a:blip r:embed="rId3" cstate="print"/>
          <a:srcRect l="14727" r="14727"/>
          <a:stretch>
            <a:fillRect/>
          </a:stretch>
        </p:blipFill>
        <p:spPr bwMode="auto">
          <a:xfrm rot="420000">
            <a:off x="5057646" y="1799041"/>
            <a:ext cx="3875432" cy="329987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Picture 4" descr="C:\Documents and Settings\User\Рабочий стол\Метод час\1611673659_58-p-fon-dobrota-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17872">
            <a:off x="1187648" y="3519508"/>
            <a:ext cx="3823768" cy="282336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42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32948" cy="1000554"/>
          </a:xfrm>
        </p:spPr>
        <p:txBody>
          <a:bodyPr/>
          <a:lstStyle/>
          <a:p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25056" cy="5301208"/>
          </a:xfrm>
        </p:spPr>
        <p:txBody>
          <a:bodyPr>
            <a:noAutofit/>
          </a:bodyPr>
          <a:lstStyle/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Реализатор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технологии психолог</a:t>
            </a: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Турумтаева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Зульфира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Файзулловна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6700" lvl="0" indent="-26670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Целевая аудитория, которой адресуется практика:</a:t>
            </a:r>
            <a:r>
              <a:rPr lang="ru-RU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Инвалиды, имеющие ментальные нарушения в возрасте старше 18 лет. </a:t>
            </a: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 реализации практики: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Практика реализуется волонтерами </a:t>
            </a:r>
          </a:p>
          <a:p>
            <a:pPr marL="273050" lvl="0" indent="-6350" algn="just">
              <a:buClr>
                <a:srgbClr val="0BD0D9"/>
              </a:buClr>
              <a:buSzPct val="95000"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Общественного объединения «Серебряные» добровольцы (волонтеры) </a:t>
            </a:r>
          </a:p>
          <a:p>
            <a:pPr marL="273050" lvl="0" indent="-6350" algn="just">
              <a:buClr>
                <a:srgbClr val="0BD0D9"/>
              </a:buClr>
              <a:buSzPct val="95000"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 «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Радужнинский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комплексный центр социального обслуживания </a:t>
            </a:r>
          </a:p>
          <a:p>
            <a:pPr marL="273050" lvl="0" indent="-6350" algn="just">
              <a:buClr>
                <a:srgbClr val="0BD0D9"/>
              </a:buClr>
              <a:buSzPct val="95000"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населения». </a:t>
            </a: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практики: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Практика реализуется в виде организации и проведения </a:t>
            </a:r>
          </a:p>
          <a:p>
            <a:pPr marL="273050" lvl="0" indent="-6350" algn="just">
              <a:buClr>
                <a:srgbClr val="0BD0D9"/>
              </a:buClr>
              <a:buSzPct val="95000"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 - психологических практических занятий, творческих мастер-</a:t>
            </a:r>
          </a:p>
          <a:p>
            <a:pPr marL="273050" lvl="0" indent="-6350" algn="just">
              <a:buClr>
                <a:srgbClr val="0BD0D9"/>
              </a:buClr>
              <a:buSzPct val="95000"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классов. </a:t>
            </a: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реализации практики: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Практика реализуется на базе БУ «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Радужнинский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комплексный центр социального обслуживания населения». </a:t>
            </a: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Периодичность проведения практики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 раз в месяц. </a:t>
            </a:r>
          </a:p>
          <a:p>
            <a:pPr lvl="0">
              <a:tabLst>
                <a:tab pos="3673475" algn="l"/>
              </a:tabLst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512694" y="188640"/>
            <a:ext cx="8379906" cy="1296144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«Тайны бабушкиного сундучка»</a:t>
            </a:r>
          </a:p>
        </p:txBody>
      </p:sp>
      <p:pic>
        <p:nvPicPr>
          <p:cNvPr id="5" name="Рисунок 4" descr="IMG-202202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7" y="278288"/>
            <a:ext cx="1108686" cy="1054922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32948" cy="1000554"/>
          </a:xfrm>
        </p:spPr>
        <p:txBody>
          <a:bodyPr/>
          <a:lstStyle/>
          <a:p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25056" cy="5301208"/>
          </a:xfrm>
        </p:spPr>
        <p:txBody>
          <a:bodyPr>
            <a:noAutofit/>
          </a:bodyPr>
          <a:lstStyle/>
          <a:p>
            <a:pPr marL="274320" lvl="0" indent="-274320" algn="just">
              <a:spcBef>
                <a:spcPts val="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endParaRPr lang="ru-RU" altLang="ko-KR" sz="20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ru-RU" altLang="ko-KR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altLang="ko-KR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практики: </a:t>
            </a:r>
          </a:p>
          <a:p>
            <a:pPr marL="447675" lvl="0" indent="0" algn="just">
              <a:spcBef>
                <a:spcPts val="0"/>
              </a:spcBef>
              <a:buClr>
                <a:srgbClr val="0BD0D9"/>
              </a:buClr>
              <a:buSzPct val="95000"/>
              <a:buNone/>
            </a:pPr>
            <a:r>
              <a:rPr lang="ru-RU" altLang="ko-K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Содействие социально - психологической    адаптации        инвалидов в общество.</a:t>
            </a:r>
            <a:r>
              <a:rPr lang="ru-RU" altLang="ko-K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lvl="0" indent="-274320" algn="just">
              <a:spcBef>
                <a:spcPts val="0"/>
              </a:spcBef>
              <a:buClr>
                <a:srgbClr val="0BD0D9"/>
              </a:buClr>
              <a:buSzPct val="95000"/>
              <a:buNone/>
            </a:pPr>
            <a:endParaRPr lang="ru-RU" altLang="ko-KR" sz="2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lang="ru-RU" altLang="ko-KR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Задачи, решаемые в ходе применения практики: </a:t>
            </a:r>
            <a:endParaRPr lang="ru-RU" altLang="ko-KR" sz="2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</a:pPr>
            <a:r>
              <a:rPr lang="ru-RU" altLang="ko-K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Формирование </a:t>
            </a:r>
            <a:r>
              <a:rPr lang="ru-RU" altLang="ko-K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навыков продуктивной коммуникации посредством создания благоприятной среды для заполнения свободного времени, расширения круга знакомств и приобретения новых друзей.</a:t>
            </a:r>
          </a:p>
          <a:p>
            <a:pPr marL="457200" lvl="0" indent="-457200" algn="just">
              <a:spcBef>
                <a:spcPts val="0"/>
              </a:spcBef>
              <a:buClr>
                <a:srgbClr val="0BD0D9"/>
              </a:buClr>
              <a:buSzPct val="95000"/>
              <a:buFont typeface="Wingdings 2"/>
              <a:buAutoNum type="arabicPeriod"/>
            </a:pPr>
            <a:endParaRPr lang="ru-RU" altLang="ko-K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Clr>
                <a:srgbClr val="0BD0D9"/>
              </a:buClr>
              <a:buSzPct val="95000"/>
              <a:buFont typeface="Wingdings" pitchFamily="2" charset="2"/>
              <a:buChar char="ü"/>
            </a:pPr>
            <a:r>
              <a:rPr lang="ru-RU" altLang="ko-K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  Организация </a:t>
            </a:r>
            <a:r>
              <a:rPr lang="ru-RU" altLang="ko-K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тренингов общения (часов общения), практических занятий, творческих мастер-классов в процессе освоения практических навыков хозяйственно-бытовой деятельности.</a:t>
            </a:r>
          </a:p>
          <a:p>
            <a:pPr lvl="0">
              <a:tabLst>
                <a:tab pos="3673475" algn="l"/>
              </a:tabLst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512694" y="188640"/>
            <a:ext cx="8379906" cy="1296144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«Тайны бабушкиного сундучка»</a:t>
            </a:r>
          </a:p>
        </p:txBody>
      </p:sp>
      <p:pic>
        <p:nvPicPr>
          <p:cNvPr id="5" name="Рисунок 4" descr="IMG-202202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7" y="278288"/>
            <a:ext cx="1108686" cy="105492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55395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32948" cy="1000554"/>
          </a:xfrm>
        </p:spPr>
        <p:txBody>
          <a:bodyPr/>
          <a:lstStyle/>
          <a:p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25056" cy="5301208"/>
          </a:xfrm>
        </p:spPr>
        <p:txBody>
          <a:bodyPr>
            <a:noAutofit/>
          </a:bodyPr>
          <a:lstStyle/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endParaRPr lang="ru-RU" altLang="ko-K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altLang="ko-K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ko-K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участию в практике приглашаются инвалиды, имеющие ментальные нарушения в возрасте от 18 лет.  </a:t>
            </a:r>
          </a:p>
          <a:p>
            <a:pPr marL="274320" lvl="0" indent="-274320" algn="just">
              <a:buClr>
                <a:srgbClr val="0BD0D9"/>
              </a:buClr>
              <a:buSzPct val="95000"/>
              <a:buNone/>
            </a:pPr>
            <a:r>
              <a:rPr lang="ru-RU" altLang="ko-K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altLang="ko-K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проведению практических занятий и мастер-классов привлекаются «Серебряные» волонтеры. Участники практики получают возможность 1 раз в месяц на базе БУ «</a:t>
            </a:r>
            <a:r>
              <a:rPr lang="ru-RU" altLang="ko-K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Радужнинский</a:t>
            </a:r>
            <a:r>
              <a:rPr lang="ru-RU" altLang="ko-K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комплексный центр социального обслуживания населения» принять участие в часах общения, практических занятиях, и творческих мастер-классах, помогающих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лицам с инвалидностью сделать шаг вперед в социально-средовой адаптации, перенять от граждан пожилого  возраста бесценный опыт эффективной коммуникации, который учит их устанавливать позитивные контакты с окружающими, формирует навыки продуктивного общения.</a:t>
            </a:r>
          </a:p>
          <a:p>
            <a:pPr lvl="0">
              <a:tabLst>
                <a:tab pos="3673475" algn="l"/>
              </a:tabLst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512694" y="188640"/>
            <a:ext cx="8379906" cy="1296144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«Тайны бабушкиного сундучка»</a:t>
            </a:r>
          </a:p>
        </p:txBody>
      </p:sp>
      <p:pic>
        <p:nvPicPr>
          <p:cNvPr id="5" name="Рисунок 4" descr="IMG-202202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877" y="278288"/>
            <a:ext cx="1108686" cy="105492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44103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32948" cy="1000554"/>
          </a:xfrm>
        </p:spPr>
        <p:txBody>
          <a:bodyPr/>
          <a:lstStyle/>
          <a:p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25056" cy="5301208"/>
          </a:xfrm>
        </p:spPr>
        <p:txBody>
          <a:bodyPr>
            <a:noAutofit/>
          </a:bodyPr>
          <a:lstStyle/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endParaRPr lang="ru-RU" altLang="ko-K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tabLst>
                <a:tab pos="3673475" algn="l"/>
              </a:tabLst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488407" y="157677"/>
            <a:ext cx="8379906" cy="1296144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«Изготовление быстрых и             бюджетных бутербродов»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202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407" y="278288"/>
            <a:ext cx="1108686" cy="1054922"/>
          </a:xfrm>
          <a:prstGeom prst="flowChartConnector">
            <a:avLst/>
          </a:prstGeom>
        </p:spPr>
      </p:pic>
      <p:pic>
        <p:nvPicPr>
          <p:cNvPr id="6" name="Picture 3" descr="C:\Users\User\Videos\Desktop\ВОЛОНТЕР\Акиевой В.А.от Турумтаевой\январь\IMG_20210128_151557.jpg"/>
          <p:cNvPicPr>
            <a:picLocks noChangeAspect="1" noChangeArrowheads="1"/>
          </p:cNvPicPr>
          <p:nvPr/>
        </p:nvPicPr>
        <p:blipFill>
          <a:blip r:embed="rId3" cstate="print"/>
          <a:srcRect l="14382" r="7957"/>
          <a:stretch>
            <a:fillRect/>
          </a:stretch>
        </p:blipFill>
        <p:spPr bwMode="auto">
          <a:xfrm>
            <a:off x="488407" y="1877012"/>
            <a:ext cx="2735185" cy="234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User\Videos\Desktop\ВОЛОНТЕР\Акиевой В.А.от Турумтаевой\январь\IMG_20210128_145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249" y="1877012"/>
            <a:ext cx="2662222" cy="220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Users\User\Videos\Desktop\ВОЛОНТЕР\Акиевой В.А.от Турумтаевой\январь\IMG_20210128_153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7047" y="1877011"/>
            <a:ext cx="2571768" cy="220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User\Videos\Desktop\ВОЛОНТЕР\Акиевой В.А.от Турумтаевой\январь\IMG_20210128_1528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019" y="4221088"/>
            <a:ext cx="2741574" cy="244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User\Videos\Desktop\ВОЛОНТЕР\Акиевой В.А.от Турумтаевой\январь\IMG_20210128_1522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249" y="4221087"/>
            <a:ext cx="2662221" cy="244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Администратор\Мои документы\Downloads\IMG_20220322_1618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7047" y="4257092"/>
            <a:ext cx="2645433" cy="241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5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32948" cy="1000554"/>
          </a:xfrm>
        </p:spPr>
        <p:txBody>
          <a:bodyPr/>
          <a:lstStyle/>
          <a:p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25056" cy="5301208"/>
          </a:xfrm>
        </p:spPr>
        <p:txBody>
          <a:bodyPr>
            <a:noAutofit/>
          </a:bodyPr>
          <a:lstStyle/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endParaRPr lang="ru-RU" altLang="ko-K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tabLst>
                <a:tab pos="3673475" algn="l"/>
              </a:tabLst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488407" y="157677"/>
            <a:ext cx="8379906" cy="1296144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«Изготовление подарков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своими руками Фоторамки»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202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407" y="278288"/>
            <a:ext cx="1108686" cy="1054922"/>
          </a:xfrm>
          <a:prstGeom prst="flowChartConnector">
            <a:avLst/>
          </a:prstGeom>
        </p:spPr>
      </p:pic>
      <p:pic>
        <p:nvPicPr>
          <p:cNvPr id="6" name="Picture 3" descr="C:\Users\User\Videos\Desktop\ВОЛОНТЕР\Акиевой В.А.от Турумтаевой\январь\IMG_20210128_151557.jpg"/>
          <p:cNvPicPr>
            <a:picLocks noChangeAspect="1" noChangeArrowheads="1"/>
          </p:cNvPicPr>
          <p:nvPr/>
        </p:nvPicPr>
        <p:blipFill>
          <a:blip r:embed="rId3" cstate="print"/>
          <a:srcRect l="14382" r="7957"/>
          <a:stretch>
            <a:fillRect/>
          </a:stretch>
        </p:blipFill>
        <p:spPr bwMode="auto">
          <a:xfrm>
            <a:off x="488407" y="1877012"/>
            <a:ext cx="2735185" cy="234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User\Videos\Desktop\ВОЛОНТЕР\Акиевой В.А.от Турумтаевой\январь\IMG_20210128_145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249" y="1877012"/>
            <a:ext cx="2662222" cy="220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Users\User\Videos\Desktop\ВОЛОНТЕР\Акиевой В.А.от Турумтаевой\январь\IMG_20210128_153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7047" y="1877011"/>
            <a:ext cx="2571768" cy="220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User\Videos\Desktop\ВОЛОНТЕР\Акиевой В.А.от Турумтаевой\январь\IMG_20210128_1528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019" y="4221088"/>
            <a:ext cx="2741574" cy="244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User\Videos\Desktop\ВОЛОНТЕР\Акиевой В.А.от Турумтаевой\январь\IMG_20210128_1522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249" y="4221087"/>
            <a:ext cx="2662221" cy="244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Администратор\Мои документы\Downloads\IMG_20220322_1618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7047" y="4257093"/>
            <a:ext cx="2645433" cy="223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C:\Users\User\Videos\Desktop\ВОЛОНТЕР\Акиевой В.А.от Турумтаевой\март\IMG_20210305_1357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450" y="1877013"/>
            <a:ext cx="2520349" cy="226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C:\Users\User\Videos\Desktop\ВОЛОНТЕР\Акиевой В.А.от Турумтаевой\март\IMG_20210305_1457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299" y="4283432"/>
            <a:ext cx="2570650" cy="238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C:\Users\User\Videos\Desktop\ВОЛОНТЕР\Акиевой В.А.от Турумтаевой\март\IMG_20210305_1344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50" y="4319299"/>
            <a:ext cx="2517620" cy="236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C:\Users\User\Videos\Desktop\ВОЛОНТЕР\Акиевой В.А.от Турумтаевой\март\IMG_20210305_1333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47047" y="1877010"/>
            <a:ext cx="2621266" cy="227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Users\User\Videos\Desktop\ВОЛОНТЕР\Акиевой В.А.от Турумтаевой\март\IMG_20210305_132545.jpg"/>
          <p:cNvPicPr>
            <a:picLocks noChangeAspect="1" noChangeArrowheads="1"/>
          </p:cNvPicPr>
          <p:nvPr/>
        </p:nvPicPr>
        <p:blipFill>
          <a:blip r:embed="rId13" cstate="print"/>
          <a:srcRect b="24402"/>
          <a:stretch>
            <a:fillRect/>
          </a:stretch>
        </p:blipFill>
        <p:spPr bwMode="auto">
          <a:xfrm>
            <a:off x="3347248" y="1877012"/>
            <a:ext cx="2701127" cy="220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C:\Users\User\Videos\Desktop\ВОЛОНТЕР\Акиевой В.А.от Турумтаевой\март\IMG_20210305_14043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12173" y="4428701"/>
            <a:ext cx="2506641" cy="224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150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32948" cy="1000554"/>
          </a:xfrm>
        </p:spPr>
        <p:txBody>
          <a:bodyPr/>
          <a:lstStyle/>
          <a:p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25056" cy="5301208"/>
          </a:xfrm>
        </p:spPr>
        <p:txBody>
          <a:bodyPr>
            <a:noAutofit/>
          </a:bodyPr>
          <a:lstStyle/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endParaRPr lang="ru-RU" altLang="ko-K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tabLst>
                <a:tab pos="3673475" algn="l"/>
              </a:tabLst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488407" y="157677"/>
            <a:ext cx="8379906" cy="1296144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«Сервировка стола»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202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407" y="278288"/>
            <a:ext cx="1108686" cy="1054922"/>
          </a:xfrm>
          <a:prstGeom prst="flowChartConnector">
            <a:avLst/>
          </a:prstGeom>
        </p:spPr>
      </p:pic>
      <p:pic>
        <p:nvPicPr>
          <p:cNvPr id="6" name="Picture 3" descr="C:\Users\User\Videos\Desktop\ВОЛОНТЕР\Акиевой В.А.от Турумтаевой\январь\IMG_20210128_151557.jpg"/>
          <p:cNvPicPr>
            <a:picLocks noChangeAspect="1" noChangeArrowheads="1"/>
          </p:cNvPicPr>
          <p:nvPr/>
        </p:nvPicPr>
        <p:blipFill>
          <a:blip r:embed="rId3" cstate="print"/>
          <a:srcRect l="14382" r="7957"/>
          <a:stretch>
            <a:fillRect/>
          </a:stretch>
        </p:blipFill>
        <p:spPr bwMode="auto">
          <a:xfrm>
            <a:off x="488407" y="1877012"/>
            <a:ext cx="2735185" cy="234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User\Videos\Desktop\ВОЛОНТЕР\Акиевой В.А.от Турумтаевой\январь\IMG_20210128_145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249" y="1877012"/>
            <a:ext cx="2662222" cy="220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Users\User\Videos\Desktop\ВОЛОНТЕР\Акиевой В.А.от Турумтаевой\январь\IMG_20210128_153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7047" y="1877011"/>
            <a:ext cx="2571768" cy="220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User\Videos\Desktop\ВОЛОНТЕР\Акиевой В.А.от Турумтаевой\январь\IMG_20210128_1528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019" y="4221088"/>
            <a:ext cx="2741574" cy="244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User\Videos\Desktop\ВОЛОНТЕР\Акиевой В.А.от Турумтаевой\январь\IMG_20210128_1522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249" y="4221087"/>
            <a:ext cx="2662221" cy="244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Администратор\Мои документы\Downloads\IMG_20220322_1618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7047" y="4257093"/>
            <a:ext cx="2645433" cy="223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C:\Users\User\Videos\Desktop\ВОЛОНТЕР\Акиевой В.А.от Турумтаевой\март\IMG_20210305_1357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450" y="1877013"/>
            <a:ext cx="2520349" cy="226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C:\Users\User\Videos\Desktop\ВОЛОНТЕР\Акиевой В.А.от Турумтаевой\март\IMG_20210305_1457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299" y="4283432"/>
            <a:ext cx="2570650" cy="238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C:\Users\User\Videos\Desktop\ВОЛОНТЕР\Акиевой В.А.от Турумтаевой\март\IMG_20210305_1344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50" y="4319299"/>
            <a:ext cx="2517620" cy="236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C:\Users\User\Videos\Desktop\ВОЛОНТЕР\Акиевой В.А.от Турумтаевой\март\IMG_20210305_1333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47047" y="1877010"/>
            <a:ext cx="2621266" cy="227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Users\User\Videos\Desktop\ВОЛОНТЕР\Акиевой В.А.от Турумтаевой\март\IMG_20210305_132545.jpg"/>
          <p:cNvPicPr>
            <a:picLocks noChangeAspect="1" noChangeArrowheads="1"/>
          </p:cNvPicPr>
          <p:nvPr/>
        </p:nvPicPr>
        <p:blipFill>
          <a:blip r:embed="rId13" cstate="print"/>
          <a:srcRect b="24402"/>
          <a:stretch>
            <a:fillRect/>
          </a:stretch>
        </p:blipFill>
        <p:spPr bwMode="auto">
          <a:xfrm>
            <a:off x="3347248" y="1877012"/>
            <a:ext cx="2701127" cy="220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C:\Users\User\Videos\Desktop\ВОЛОНТЕР\Акиевой В.А.от Турумтаевой\март\IMG_20210305_14043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12173" y="4428701"/>
            <a:ext cx="2506641" cy="224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6" descr="C:\Users\User\Videos\Desktop\ВОЛОНТЕР\Акиевой В.А.от Турумтаевой\апрель\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37145" y="4319299"/>
            <a:ext cx="2531168" cy="235015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9" descr="C:\Users\User\Videos\Desktop\ВОЛОНТЕР\Акиевой В.А.от Турумтаевой\апрель\1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1806" y="1901511"/>
            <a:ext cx="2649993" cy="224756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7" descr="C:\Users\User\Videos\Desktop\ВОЛОНТЕР\Акиевой В.А.от Турумтаевой\апрель\8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47249" y="1877011"/>
            <a:ext cx="2662221" cy="2272068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8" descr="C:\Users\User\Videos\Desktop\ВОЛОНТЕР\Акиевой В.А.от Турумтаевой\апрель\9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37145" y="1877010"/>
            <a:ext cx="2481669" cy="227206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3" descr="C:\Users\User\Videos\Desktop\ВОЛОНТЕР\Акиевой В.А.от Турумтаевой\апрель\3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47249" y="4319299"/>
            <a:ext cx="2662221" cy="231483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 descr="C:\Users\User\Videos\Desktop\ВОЛОНТЕР\Акиевой В.А.от Турумтаевой\апрель\1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1806" y="4319298"/>
            <a:ext cx="2675143" cy="231483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79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32948" cy="1000554"/>
          </a:xfrm>
        </p:spPr>
        <p:txBody>
          <a:bodyPr/>
          <a:lstStyle/>
          <a:p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25056" cy="5301208"/>
          </a:xfrm>
        </p:spPr>
        <p:txBody>
          <a:bodyPr>
            <a:noAutofit/>
          </a:bodyPr>
          <a:lstStyle/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endParaRPr lang="ru-RU" altLang="ko-K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tabLst>
                <a:tab pos="3673475" algn="l"/>
              </a:tabLst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507858" y="157677"/>
            <a:ext cx="8379906" cy="1296144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«Простые бюджетные салаты»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202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205" y="278288"/>
            <a:ext cx="1108686" cy="1054922"/>
          </a:xfrm>
          <a:prstGeom prst="flowChartConnector">
            <a:avLst/>
          </a:prstGeom>
        </p:spPr>
      </p:pic>
      <p:pic>
        <p:nvPicPr>
          <p:cNvPr id="25" name="Picture 5" descr="C:\Users\User\Videos\Desktop\ВОЛОНТЕР\Акиевой В.А.от Турумтаевой\февраль\IMG_20210226_111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50" y="1916789"/>
            <a:ext cx="3672510" cy="2232311"/>
          </a:xfrm>
          <a:prstGeom prst="rect">
            <a:avLst/>
          </a:prstGeom>
          <a:ln w="19050">
            <a:solidFill>
              <a:srgbClr val="0066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Kochergina\Desktop\IMG_20220304_103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0" y="1916431"/>
            <a:ext cx="3744520" cy="223267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User\Videos\Desktop\ВОЛОНТЕР\Акиевой В.А.от Турумтаевой\февраль\IMG_20210226_1107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460" y="4495598"/>
            <a:ext cx="3744520" cy="2152102"/>
          </a:xfrm>
          <a:prstGeom prst="rect">
            <a:avLst/>
          </a:prstGeom>
          <a:ln w="19050">
            <a:solidFill>
              <a:srgbClr val="0066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Kochergina\Desktop\IMG_20211015_161517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50" y="4495598"/>
            <a:ext cx="3672510" cy="215210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2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32948" cy="1000554"/>
          </a:xfrm>
        </p:spPr>
        <p:txBody>
          <a:bodyPr/>
          <a:lstStyle/>
          <a:p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25056" cy="5301208"/>
          </a:xfrm>
        </p:spPr>
        <p:txBody>
          <a:bodyPr>
            <a:noAutofit/>
          </a:bodyPr>
          <a:lstStyle/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endParaRPr lang="ru-RU" altLang="ko-K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tabLst>
                <a:tab pos="3673475" algn="l"/>
              </a:tabLst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507858" y="157677"/>
            <a:ext cx="8379906" cy="1296144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«Уход за обувью»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20218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205" y="278288"/>
            <a:ext cx="1108686" cy="1054922"/>
          </a:xfrm>
          <a:prstGeom prst="flowChartConnector">
            <a:avLst/>
          </a:prstGeom>
        </p:spPr>
      </p:pic>
      <p:pic>
        <p:nvPicPr>
          <p:cNvPr id="3074" name="Picture 2" descr="C:\Users\Kochergina\Desktop\папка для работы\видео 223  ФОТО\фото конкурсы\Уход за обувью\IMG_20210827_103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55" y="1849950"/>
            <a:ext cx="3602262" cy="193140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chergina\Desktop\папка для работы\видео 223  ФОТО\фото конкурсы\Уход за обувью\IMG_20210827_101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11" y="4149101"/>
            <a:ext cx="3618709" cy="23763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chergina\Desktop\папка для работы\видео 223  ФОТО\фото конкурсы\Уход за обувью\IMG_20210827_1034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7" y="4149101"/>
            <a:ext cx="3668959" cy="22745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chergina\Desktop\папка для работы\видео 223  ФОТО\фото конкурсы\Уход за обувью\IMG_20210827_1031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11" y="1849950"/>
            <a:ext cx="3618709" cy="193140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92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1583</TotalTime>
  <Words>427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Thermal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«Творческие мастерские»</vt:lpstr>
      <vt:lpstr>«Творческие мастерские»</vt:lpstr>
      <vt:lpstr>               «Тайны бабушкиного сундучка»</vt:lpstr>
      <vt:lpstr>               «Тайны бабушкиного сундучка»</vt:lpstr>
      <vt:lpstr>               «Тайны бабушкиного сундучка»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 «Радужнинский комплексный центр социального обслуживания населения»</dc:title>
  <dc:creator>Татьяна</dc:creator>
  <cp:lastModifiedBy>Kochergina</cp:lastModifiedBy>
  <cp:revision>158</cp:revision>
  <dcterms:created xsi:type="dcterms:W3CDTF">2022-03-23T09:44:20Z</dcterms:created>
  <dcterms:modified xsi:type="dcterms:W3CDTF">2022-04-14T15:06:35Z</dcterms:modified>
</cp:coreProperties>
</file>