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C542"/>
    <a:srgbClr val="7B71AD"/>
    <a:srgbClr val="0C9B92"/>
    <a:srgbClr val="F2F2F2"/>
    <a:srgbClr val="20482F"/>
    <a:srgbClr val="C3C3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40" d="100"/>
          <a:sy n="40" d="100"/>
        </p:scale>
        <p:origin x="321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image" Target="../media/image1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51C95-90E0-488B-B77D-B799F3D043AA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9020B-6EB9-468F-A7EC-A2A2DE6327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260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51C95-90E0-488B-B77D-B799F3D043AA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9020B-6EB9-468F-A7EC-A2A2DE6327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689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51C95-90E0-488B-B77D-B799F3D043AA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9020B-6EB9-468F-A7EC-A2A2DE6327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274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51C95-90E0-488B-B77D-B799F3D043AA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9020B-6EB9-468F-A7EC-A2A2DE6327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0667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51C95-90E0-488B-B77D-B799F3D043AA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9020B-6EB9-468F-A7EC-A2A2DE6327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33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51C95-90E0-488B-B77D-B799F3D043AA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9020B-6EB9-468F-A7EC-A2A2DE6327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635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51C95-90E0-488B-B77D-B799F3D043AA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9020B-6EB9-468F-A7EC-A2A2DE6327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332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51C95-90E0-488B-B77D-B799F3D043AA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9020B-6EB9-468F-A7EC-A2A2DE6327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1630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51C95-90E0-488B-B77D-B799F3D043AA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9020B-6EB9-468F-A7EC-A2A2DE6327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993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51C95-90E0-488B-B77D-B799F3D043AA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9020B-6EB9-468F-A7EC-A2A2DE6327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407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51C95-90E0-488B-B77D-B799F3D043AA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9020B-6EB9-468F-A7EC-A2A2DE6327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777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351C95-90E0-488B-B77D-B799F3D043AA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9020B-6EB9-468F-A7EC-A2A2DE6327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6871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8.e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base.garant.ru/72158122/99f9dac8326542de16e0c46495ad0911/#block_43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4549689"/>
            <a:ext cx="12191999" cy="2308312"/>
          </a:xfrm>
          <a:prstGeom prst="rect">
            <a:avLst/>
          </a:prstGeom>
          <a:solidFill>
            <a:srgbClr val="7B71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67588" y="-312920"/>
            <a:ext cx="7781757" cy="3767241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БЮДЖЕТНОЕ УЧРЕЖДЕНИЕ             </a:t>
            </a:r>
            <a:br>
              <a:rPr lang="ru-RU" sz="2400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ru-RU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ХАНТЫ-МАНСИЙСКОГО </a:t>
            </a:r>
            <a:br>
              <a:rPr lang="ru-RU" sz="2400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ru-RU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АВТОНОМНОГО ОКРУГА – ЮГРЫ</a:t>
            </a:r>
            <a:br>
              <a:rPr lang="ru-RU" sz="2400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ru-RU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«ХАНТЫ-МАНСИЙСКИЙ КОМПЛЕКСНЫЙ ЦЕНТР СОЦИАЛЬНОГО </a:t>
            </a:r>
            <a:br>
              <a:rPr lang="ru-RU" sz="2400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ru-RU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ОБСЛУЖИВАНИЯ НАСЕЛЕНИЯ»</a:t>
            </a:r>
            <a:endParaRPr lang="ru-RU" sz="2400" dirty="0">
              <a:latin typeface="Century Gothic" panose="020B0502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59541" y="4739128"/>
            <a:ext cx="10072915" cy="1655762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Программа однодневного курса комплексной реабилитации граждан пожилого возраста и инвалидов, проживающих 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Ханты-Мансийском районе 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ИНТЕНСИВ</a:t>
            </a:r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" y="0"/>
            <a:ext cx="4081112" cy="250257"/>
          </a:xfrm>
          <a:prstGeom prst="rect">
            <a:avLst/>
          </a:prstGeom>
          <a:solidFill>
            <a:srgbClr val="0C9B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864" y="1542054"/>
            <a:ext cx="1787724" cy="178772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055444" y="0"/>
            <a:ext cx="4081112" cy="250257"/>
          </a:xfrm>
          <a:prstGeom prst="rect">
            <a:avLst/>
          </a:prstGeom>
          <a:solidFill>
            <a:srgbClr val="FDC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110887" y="-1"/>
            <a:ext cx="4081112" cy="250257"/>
          </a:xfrm>
          <a:prstGeom prst="rect">
            <a:avLst/>
          </a:prstGeom>
          <a:solidFill>
            <a:srgbClr val="7B71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9345" y="1470167"/>
            <a:ext cx="1993866" cy="200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34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6083" y="1844249"/>
            <a:ext cx="2256104" cy="1500051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1500" dirty="0">
                <a:latin typeface="Century Gothic" panose="020B0502020202020204" pitchFamily="34" charset="0"/>
                <a:cs typeface="Times New Roman" panose="02020603050405020304" pitchFamily="18" charset="0"/>
              </a:rPr>
              <a:t>Увеличить количество участников практики – граждан пожилого возраста, инвалидов;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" y="0"/>
            <a:ext cx="4081112" cy="250257"/>
          </a:xfrm>
          <a:prstGeom prst="rect">
            <a:avLst/>
          </a:prstGeom>
          <a:solidFill>
            <a:srgbClr val="0C9B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055444" y="0"/>
            <a:ext cx="4081112" cy="250257"/>
          </a:xfrm>
          <a:prstGeom prst="rect">
            <a:avLst/>
          </a:prstGeom>
          <a:solidFill>
            <a:srgbClr val="FDC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8110887" y="-1"/>
            <a:ext cx="4081112" cy="250257"/>
          </a:xfrm>
          <a:prstGeom prst="rect">
            <a:avLst/>
          </a:prstGeom>
          <a:solidFill>
            <a:srgbClr val="7B71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620024"/>
            <a:ext cx="4055444" cy="883435"/>
          </a:xfrm>
          <a:prstGeom prst="rect">
            <a:avLst/>
          </a:prstGeom>
          <a:solidFill>
            <a:srgbClr val="0C9B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355600" y="3751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Планы</a:t>
            </a: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0" y="3845672"/>
            <a:ext cx="12191999" cy="3047997"/>
          </a:xfrm>
          <a:prstGeom prst="rect">
            <a:avLst/>
          </a:prstGeom>
          <a:solidFill>
            <a:srgbClr val="7B71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AB6F1BD-42E5-4682-81CB-689C689277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760" y="4116203"/>
            <a:ext cx="3305904" cy="254320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6388499-A9D9-42C0-A352-E87615A056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3957" y="4096401"/>
            <a:ext cx="3865898" cy="2577265"/>
          </a:xfrm>
          <a:prstGeom prst="rect">
            <a:avLst/>
          </a:prstGeom>
        </p:spPr>
      </p:pic>
      <p:sp>
        <p:nvSpPr>
          <p:cNvPr id="14" name="Объект 2"/>
          <p:cNvSpPr txBox="1">
            <a:spLocks/>
          </p:cNvSpPr>
          <p:nvPr/>
        </p:nvSpPr>
        <p:spPr>
          <a:xfrm>
            <a:off x="10062462" y="1766542"/>
            <a:ext cx="1921110" cy="940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1500" dirty="0">
                <a:latin typeface="Century Gothic" panose="020B0502020202020204" pitchFamily="34" charset="0"/>
                <a:cs typeface="Times New Roman" panose="02020603050405020304" pitchFamily="18" charset="0"/>
              </a:rPr>
              <a:t>Создать  группу в социальных сетях.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710967" y="1805686"/>
            <a:ext cx="23973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Century Gothic" panose="020B0502020202020204" pitchFamily="34" charset="0"/>
                <a:cs typeface="Times New Roman" panose="02020603050405020304" pitchFamily="18" charset="0"/>
              </a:rPr>
              <a:t>Расширить досуговое пространство путем привлечения новых партнеров</a:t>
            </a:r>
            <a:endParaRPr lang="ru-RU" sz="1500" dirty="0">
              <a:latin typeface="Century Gothic" panose="020B0502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575761" y="1825752"/>
            <a:ext cx="210980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500" dirty="0">
                <a:latin typeface="Century Gothic" panose="020B0502020202020204" pitchFamily="34" charset="0"/>
                <a:cs typeface="Times New Roman" panose="02020603050405020304" pitchFamily="18" charset="0"/>
              </a:rPr>
              <a:t>Организовать онлайн-встречи с жителями отдаленных и труднодоступных поселков;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108328" y="1755569"/>
            <a:ext cx="2954134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Обеспечить получателей социальных услуг, участников практики, горячим питанием </a:t>
            </a:r>
          </a:p>
          <a:p>
            <a:pPr algn="ctr">
              <a:lnSpc>
                <a:spcPct val="100000"/>
              </a:lnSpc>
            </a:pP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(рассмотреть вопрос о доставке обедов в учреждение);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61196" y="3529752"/>
            <a:ext cx="11738704" cy="45868"/>
          </a:xfrm>
          <a:prstGeom prst="rect">
            <a:avLst/>
          </a:prstGeom>
          <a:solidFill>
            <a:srgbClr val="C3C3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 rot="16200000" flipH="1">
            <a:off x="2992291" y="5113400"/>
            <a:ext cx="80214" cy="499854"/>
          </a:xfrm>
          <a:prstGeom prst="ellipse">
            <a:avLst/>
          </a:prstGeom>
          <a:solidFill>
            <a:srgbClr val="C3C3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1168400" y="3435213"/>
            <a:ext cx="233288" cy="233288"/>
          </a:xfrm>
          <a:prstGeom prst="ellipse">
            <a:avLst/>
          </a:prstGeom>
          <a:solidFill>
            <a:srgbClr val="C3C3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3559367" y="3434596"/>
            <a:ext cx="233288" cy="233288"/>
          </a:xfrm>
          <a:prstGeom prst="ellipse">
            <a:avLst/>
          </a:prstGeom>
          <a:solidFill>
            <a:srgbClr val="C3C3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5829033" y="3434596"/>
            <a:ext cx="233288" cy="233288"/>
          </a:xfrm>
          <a:prstGeom prst="ellipse">
            <a:avLst/>
          </a:prstGeom>
          <a:solidFill>
            <a:srgbClr val="C3C3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8454056" y="3427209"/>
            <a:ext cx="233288" cy="233288"/>
          </a:xfrm>
          <a:prstGeom prst="ellipse">
            <a:avLst/>
          </a:prstGeom>
          <a:solidFill>
            <a:srgbClr val="C3C3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10815997" y="3415122"/>
            <a:ext cx="233288" cy="233288"/>
          </a:xfrm>
          <a:prstGeom prst="ellipse">
            <a:avLst/>
          </a:prstGeom>
          <a:solidFill>
            <a:srgbClr val="C3C3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0023" y="4096401"/>
            <a:ext cx="3838359" cy="2558905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109324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8110887" y="1633789"/>
            <a:ext cx="4081113" cy="5113959"/>
          </a:xfrm>
          <a:prstGeom prst="rect">
            <a:avLst/>
          </a:prstGeom>
          <a:solidFill>
            <a:srgbClr val="7B71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770F9F5-6F46-44D6-87E1-C65312B125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10800000" flipH="1" flipV="1">
            <a:off x="8375610" y="1939792"/>
            <a:ext cx="3617064" cy="203912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" y="0"/>
            <a:ext cx="4081112" cy="250257"/>
          </a:xfrm>
          <a:prstGeom prst="rect">
            <a:avLst/>
          </a:prstGeom>
          <a:solidFill>
            <a:srgbClr val="0C9B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055444" y="0"/>
            <a:ext cx="4081112" cy="250257"/>
          </a:xfrm>
          <a:prstGeom prst="rect">
            <a:avLst/>
          </a:prstGeom>
          <a:solidFill>
            <a:srgbClr val="FDC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110887" y="-1"/>
            <a:ext cx="4081112" cy="250257"/>
          </a:xfrm>
          <a:prstGeom prst="rect">
            <a:avLst/>
          </a:prstGeom>
          <a:solidFill>
            <a:srgbClr val="7B71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2A26682-1082-427C-8FBF-9E5E95BBA7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5610" y="4217300"/>
            <a:ext cx="3597519" cy="210433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620024"/>
            <a:ext cx="4055444" cy="883435"/>
          </a:xfrm>
          <a:prstGeom prst="rect">
            <a:avLst/>
          </a:prstGeom>
          <a:solidFill>
            <a:srgbClr val="0C9B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355600" y="3751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Количественные </a:t>
            </a:r>
          </a:p>
          <a:p>
            <a:r>
              <a:rPr lang="ru-RU" sz="2800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результаты</a:t>
            </a:r>
            <a:endParaRPr lang="ru-RU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65463" y="1692636"/>
            <a:ext cx="37156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200" b="1" dirty="0">
                <a:solidFill>
                  <a:srgbClr val="FDC542"/>
                </a:solidFill>
                <a:latin typeface="Century Gothic" panose="020B0502020202020204" pitchFamily="34" charset="0"/>
              </a:rPr>
              <a:t>144</a:t>
            </a:r>
          </a:p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Общее количество получателей социальных услуг(человек) по программе за 2022-2023 год </a:t>
            </a:r>
            <a:endParaRPr lang="ru-RU" sz="40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08275" y="4165482"/>
            <a:ext cx="360519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200" b="1" dirty="0">
                <a:solidFill>
                  <a:srgbClr val="FDC542"/>
                </a:solidFill>
                <a:latin typeface="Century Gothic" panose="020B0502020202020204" pitchFamily="34" charset="0"/>
              </a:rPr>
              <a:t>98</a:t>
            </a:r>
            <a:r>
              <a:rPr lang="ru-RU" sz="7200" b="1" dirty="0">
                <a:solidFill>
                  <a:srgbClr val="FDC542"/>
                </a:solidFill>
              </a:rPr>
              <a:t>%</a:t>
            </a:r>
            <a:endParaRPr lang="ru-RU" sz="4000" b="1" dirty="0">
              <a:solidFill>
                <a:srgbClr val="FDC542"/>
              </a:solidFill>
            </a:endParaRPr>
          </a:p>
          <a:p>
            <a:r>
              <a:rPr lang="ru-RU" dirty="0">
                <a:latin typeface="Century Gothic" panose="020B0502020202020204" pitchFamily="34" charset="0"/>
                <a:cs typeface="Times New Roman" panose="02020603050405020304" pitchFamily="18" charset="0"/>
              </a:rPr>
              <a:t>Участников практики изъявили желание повторно приехать в учреждение для прохождения однодневного курса реабилитации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292212" y="1740869"/>
            <a:ext cx="310735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200" b="1" dirty="0">
                <a:solidFill>
                  <a:srgbClr val="FDC542"/>
                </a:solidFill>
                <a:latin typeface="Century Gothic" panose="020B0502020202020204" pitchFamily="34" charset="0"/>
                <a:ea typeface="Segoe UI Emoji" panose="020B0502040204020203" pitchFamily="34" charset="0"/>
              </a:rPr>
              <a:t>17</a:t>
            </a:r>
          </a:p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Segoe UI Emoji" panose="020B0502040204020203" pitchFamily="34" charset="0"/>
                <a:cs typeface="Times New Roman" panose="02020603050405020304" pitchFamily="18" charset="0"/>
              </a:rPr>
              <a:t>Выездов в город Ханты-Мансийск организованы за 2022-2023 год</a:t>
            </a:r>
            <a:endParaRPr lang="ru-RU" sz="40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  <a:ea typeface="Segoe UI Emoji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292212" y="4205630"/>
            <a:ext cx="35392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200" b="1" dirty="0">
                <a:solidFill>
                  <a:srgbClr val="FDC542"/>
                </a:solidFill>
                <a:latin typeface="Century Gothic" panose="020B0502020202020204" pitchFamily="34" charset="0"/>
              </a:rPr>
              <a:t>на 90</a:t>
            </a:r>
            <a:r>
              <a:rPr lang="ru-RU" sz="7200" b="1" dirty="0">
                <a:solidFill>
                  <a:srgbClr val="FDC542"/>
                </a:solidFill>
              </a:rPr>
              <a:t>%</a:t>
            </a:r>
          </a:p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Повысился уровень  интереса к  социокультурной деятельности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161456" y="1633791"/>
            <a:ext cx="3801444" cy="2462843"/>
          </a:xfrm>
          <a:prstGeom prst="rect">
            <a:avLst/>
          </a:prstGeom>
          <a:noFill/>
          <a:ln w="38100">
            <a:solidFill>
              <a:srgbClr val="7B71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279669" y="1633791"/>
            <a:ext cx="3801444" cy="2469339"/>
          </a:xfrm>
          <a:prstGeom prst="rect">
            <a:avLst/>
          </a:prstGeom>
          <a:noFill/>
          <a:ln w="38100">
            <a:solidFill>
              <a:srgbClr val="7B71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4161457" y="4165482"/>
            <a:ext cx="3801444" cy="2582267"/>
          </a:xfrm>
          <a:prstGeom prst="rect">
            <a:avLst/>
          </a:prstGeom>
          <a:noFill/>
          <a:ln w="38100">
            <a:solidFill>
              <a:srgbClr val="7B71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279669" y="4165483"/>
            <a:ext cx="3801444" cy="2582266"/>
          </a:xfrm>
          <a:prstGeom prst="rect">
            <a:avLst/>
          </a:prstGeom>
          <a:noFill/>
          <a:ln w="38100">
            <a:solidFill>
              <a:srgbClr val="7B71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6315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4355439" y="2466812"/>
            <a:ext cx="1796725" cy="2509981"/>
          </a:xfrm>
          <a:prstGeom prst="rect">
            <a:avLst/>
          </a:prstGeom>
          <a:solidFill>
            <a:srgbClr val="FDC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flipV="1">
            <a:off x="8844998" y="948661"/>
            <a:ext cx="2913967" cy="3834637"/>
          </a:xfrm>
          <a:prstGeom prst="rect">
            <a:avLst/>
          </a:prstGeom>
          <a:solidFill>
            <a:srgbClr val="7B71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1703341"/>
            <a:ext cx="10515600" cy="1325563"/>
          </a:xfrm>
        </p:spPr>
        <p:txBody>
          <a:bodyPr/>
          <a:lstStyle/>
          <a:p>
            <a:r>
              <a:rPr lang="ru-RU" dirty="0"/>
              <a:t>Качественные результаты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5600" y="1973537"/>
            <a:ext cx="3440084" cy="4417050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SzPct val="120000"/>
              <a:buNone/>
            </a:pPr>
            <a:r>
              <a:rPr lang="ru-RU" sz="2300" dirty="0">
                <a:latin typeface="Century Gothic" panose="020B0502020202020204" pitchFamily="34" charset="0"/>
                <a:cs typeface="Times New Roman" panose="02020603050405020304" pitchFamily="18" charset="0"/>
              </a:rPr>
              <a:t>Получена обратная связь от получателей социальных услуг, проживающих в Ханты-Мансийском районе;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ct val="120000"/>
              <a:buNone/>
            </a:pPr>
            <a:r>
              <a:rPr lang="ru-RU" sz="2300" dirty="0">
                <a:latin typeface="Century Gothic" panose="020B0502020202020204" pitchFamily="34" charset="0"/>
                <a:cs typeface="Times New Roman" panose="02020603050405020304" pitchFamily="18" charset="0"/>
              </a:rPr>
              <a:t>Получены благодарности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ct val="120000"/>
              <a:buNone/>
            </a:pPr>
            <a:endParaRPr lang="ru-RU" sz="23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ct val="120000"/>
              <a:buNone/>
            </a:pPr>
            <a:r>
              <a:rPr lang="ru-RU" sz="2300" dirty="0">
                <a:latin typeface="Century Gothic" panose="020B0502020202020204" pitchFamily="34" charset="0"/>
                <a:cs typeface="Times New Roman" panose="02020603050405020304" pitchFamily="18" charset="0"/>
              </a:rPr>
              <a:t>К реализации программы привлечены волонтеры «серебряного» возраста, а именно Киселева Т.Г.</a:t>
            </a:r>
          </a:p>
          <a:p>
            <a:pPr marL="288000" indent="-288000">
              <a:lnSpc>
                <a:spcPct val="100000"/>
              </a:lnSpc>
              <a:spcBef>
                <a:spcPts val="0"/>
              </a:spcBef>
              <a:buSzPct val="120000"/>
            </a:pPr>
            <a:endParaRPr lang="ru-RU" sz="23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ct val="120000"/>
              <a:buNone/>
            </a:pPr>
            <a:r>
              <a:rPr lang="ru-RU" sz="2300" dirty="0">
                <a:latin typeface="Century Gothic" panose="020B0502020202020204" pitchFamily="34" charset="0"/>
                <a:cs typeface="Times New Roman" panose="02020603050405020304" pitchFamily="18" charset="0"/>
              </a:rPr>
              <a:t>Исполнение мероприятий «План мероприятий («дорожная карта») по повышению доступности социальных услуг в сельской местности на 2024 год;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ct val="120000"/>
              <a:buNone/>
            </a:pPr>
            <a:endParaRPr lang="ru-RU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64128" y="5089209"/>
            <a:ext cx="370325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Century Gothic" panose="020B0502020202020204" pitchFamily="34" charset="0"/>
              </a:rPr>
              <a:t>Благодарность</a:t>
            </a:r>
          </a:p>
          <a:p>
            <a:r>
              <a:rPr lang="ru-RU" sz="1600" dirty="0">
                <a:latin typeface="Century Gothic" panose="020B0502020202020204" pitchFamily="34" charset="0"/>
              </a:rPr>
              <a:t>от получателей социальных услуг,</a:t>
            </a:r>
          </a:p>
          <a:p>
            <a:r>
              <a:rPr lang="ru-RU" sz="1600" dirty="0">
                <a:latin typeface="Century Gothic" panose="020B0502020202020204" pitchFamily="34" charset="0"/>
              </a:rPr>
              <a:t>2023 год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537318" y="4851618"/>
            <a:ext cx="347688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Получатель социальных услуг волонтер-экскурсовод «серебряного» возраста Киселева Т.Г. на защите конкурсного проекта </a:t>
            </a:r>
          </a:p>
          <a:p>
            <a:r>
              <a:rPr lang="ru-RU" sz="16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«Моя судьба-Югорский край» (Лауреат </a:t>
            </a:r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II</a:t>
            </a:r>
            <a:r>
              <a:rPr lang="ru-RU" sz="16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степени)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EC8E78-32B1-4313-A91A-C5CA45F40F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7318" y="628033"/>
            <a:ext cx="2991487" cy="3902390"/>
          </a:xfrm>
          <a:prstGeom prst="rect">
            <a:avLst/>
          </a:prstGeom>
        </p:spPr>
      </p:pic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27E3AB15-AEA3-4771-A67C-C3AD96257D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1735542"/>
              </p:ext>
            </p:extLst>
          </p:nvPr>
        </p:nvGraphicFramePr>
        <p:xfrm>
          <a:off x="4137693" y="2263209"/>
          <a:ext cx="1832287" cy="25884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name="Acrobat Document" r:id="rId4" imgW="5676871" imgH="8019958" progId="AcroExch.Document.DC">
                  <p:embed/>
                </p:oleObj>
              </mc:Choice>
              <mc:Fallback>
                <p:oleObj name="Acrobat Document" r:id="rId4" imgW="5676871" imgH="801995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37693" y="2263209"/>
                        <a:ext cx="1832287" cy="25884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" y="0"/>
            <a:ext cx="4081112" cy="250257"/>
          </a:xfrm>
          <a:prstGeom prst="rect">
            <a:avLst/>
          </a:prstGeom>
          <a:solidFill>
            <a:srgbClr val="0C9B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055444" y="0"/>
            <a:ext cx="4081112" cy="250257"/>
          </a:xfrm>
          <a:prstGeom prst="rect">
            <a:avLst/>
          </a:prstGeom>
          <a:solidFill>
            <a:srgbClr val="FDC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110887" y="-1"/>
            <a:ext cx="4081112" cy="250257"/>
          </a:xfrm>
          <a:prstGeom prst="rect">
            <a:avLst/>
          </a:prstGeom>
          <a:solidFill>
            <a:srgbClr val="7B71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620024"/>
            <a:ext cx="4055444" cy="883435"/>
          </a:xfrm>
          <a:prstGeom prst="rect">
            <a:avLst/>
          </a:prstGeom>
          <a:solidFill>
            <a:srgbClr val="0C9B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55600" y="3751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Качественные </a:t>
            </a:r>
          </a:p>
          <a:p>
            <a:r>
              <a:rPr lang="ru-RU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результаты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459844" y="2441294"/>
            <a:ext cx="1796725" cy="2509981"/>
          </a:xfrm>
          <a:prstGeom prst="rect">
            <a:avLst/>
          </a:prstGeom>
          <a:solidFill>
            <a:srgbClr val="FDC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2BD6CC5E-E1F8-4943-9878-DA5169E664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3710494"/>
              </p:ext>
            </p:extLst>
          </p:nvPr>
        </p:nvGraphicFramePr>
        <p:xfrm>
          <a:off x="6278600" y="2250450"/>
          <a:ext cx="1832287" cy="25884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name="Acrobat Document" r:id="rId6" imgW="5676871" imgH="8019958" progId="AcroExch.Document.11">
                  <p:embed/>
                </p:oleObj>
              </mc:Choice>
              <mc:Fallback>
                <p:oleObj name="Acrobat Document" r:id="rId6" imgW="5676871" imgH="8019958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278600" y="2250450"/>
                        <a:ext cx="1832287" cy="25884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83258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2541222" y="4730362"/>
            <a:ext cx="2917762" cy="1902935"/>
          </a:xfrm>
          <a:prstGeom prst="rect">
            <a:avLst/>
          </a:prstGeom>
          <a:solidFill>
            <a:srgbClr val="FDC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778023" y="1833166"/>
            <a:ext cx="2917762" cy="1902935"/>
          </a:xfrm>
          <a:prstGeom prst="rect">
            <a:avLst/>
          </a:prstGeom>
          <a:solidFill>
            <a:srgbClr val="FDC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flipV="1">
            <a:off x="1556951" y="1896105"/>
            <a:ext cx="3878866" cy="2542262"/>
          </a:xfrm>
          <a:prstGeom prst="rect">
            <a:avLst/>
          </a:prstGeom>
          <a:solidFill>
            <a:srgbClr val="7B71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5883202" y="4091035"/>
            <a:ext cx="3878636" cy="2542262"/>
          </a:xfrm>
          <a:prstGeom prst="rect">
            <a:avLst/>
          </a:prstGeom>
          <a:solidFill>
            <a:srgbClr val="7B71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4100" y="507603"/>
            <a:ext cx="10515600" cy="1325563"/>
          </a:xfrm>
        </p:spPr>
        <p:txBody>
          <a:bodyPr/>
          <a:lstStyle/>
          <a:p>
            <a:r>
              <a:rPr lang="ru-RU" dirty="0">
                <a:latin typeface="Century Gothic" panose="020B0502020202020204" pitchFamily="34" charset="0"/>
              </a:rPr>
              <a:t>Спасибо за внимание!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" y="0"/>
            <a:ext cx="4081112" cy="250257"/>
          </a:xfrm>
          <a:prstGeom prst="rect">
            <a:avLst/>
          </a:prstGeom>
          <a:solidFill>
            <a:srgbClr val="0C9B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055444" y="0"/>
            <a:ext cx="4081112" cy="250257"/>
          </a:xfrm>
          <a:prstGeom prst="rect">
            <a:avLst/>
          </a:prstGeom>
          <a:solidFill>
            <a:srgbClr val="FDC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8110887" y="-1"/>
            <a:ext cx="4081112" cy="250257"/>
          </a:xfrm>
          <a:prstGeom prst="rect">
            <a:avLst/>
          </a:prstGeom>
          <a:solidFill>
            <a:srgbClr val="7B71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4100" y="4501307"/>
            <a:ext cx="2971800" cy="19812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4945" y="3840258"/>
            <a:ext cx="3963374" cy="26422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615" y="1608742"/>
            <a:ext cx="3957485" cy="263832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4945" y="1648993"/>
            <a:ext cx="2974425" cy="198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78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7669309" y="1654217"/>
            <a:ext cx="4163126" cy="3405991"/>
          </a:xfrm>
          <a:prstGeom prst="rect">
            <a:avLst/>
          </a:prstGeom>
          <a:solidFill>
            <a:srgbClr val="7B71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98615"/>
            <a:ext cx="4055444" cy="883435"/>
          </a:xfrm>
          <a:prstGeom prst="rect">
            <a:avLst/>
          </a:prstGeom>
          <a:solidFill>
            <a:srgbClr val="0C9B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459" y="178489"/>
            <a:ext cx="10515600" cy="1325563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Миссия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0483" y="1749411"/>
            <a:ext cx="6351946" cy="3578487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dirty="0">
                <a:latin typeface="Century Gothic" panose="020B0502020202020204" pitchFamily="34" charset="0"/>
                <a:cs typeface="Arial" panose="020B0604020202020204" pitchFamily="34" charset="0"/>
              </a:rPr>
              <a:t>Мы стремимся к тому , чтобы люди старшего поколения и инвалиды, проживающие в отдаленных поселках Ханты-Мансийского района имели огромное желание и силы ЖИТЬ. Жить активной полноценной жизнью через общение, организацию досуга, проведение мероприятий социальной реабилитации.</a:t>
            </a:r>
          </a:p>
          <a:p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0483" y="5771902"/>
            <a:ext cx="11506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7B71AD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Целевая группа: </a:t>
            </a:r>
            <a:r>
              <a:rPr lang="ru-RU" sz="2400" dirty="0">
                <a:solidFill>
                  <a:srgbClr val="0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граждане пожилого возраста мужчины 60+, женщины 55+, инвалиды I, II, III группы, проживающие в Ханты-Мансийском районе</a:t>
            </a:r>
            <a:endParaRPr lang="ru-RU" sz="2400" i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ACB920-3D8C-40EE-B249-431016F0F0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3887" y="1282050"/>
            <a:ext cx="4286663" cy="338917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" y="0"/>
            <a:ext cx="4081112" cy="250257"/>
          </a:xfrm>
          <a:prstGeom prst="rect">
            <a:avLst/>
          </a:prstGeom>
          <a:solidFill>
            <a:srgbClr val="0C9B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055444" y="0"/>
            <a:ext cx="4081112" cy="250257"/>
          </a:xfrm>
          <a:prstGeom prst="rect">
            <a:avLst/>
          </a:prstGeom>
          <a:solidFill>
            <a:srgbClr val="FDC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110887" y="-1"/>
            <a:ext cx="4081112" cy="250257"/>
          </a:xfrm>
          <a:prstGeom prst="rect">
            <a:avLst/>
          </a:prstGeom>
          <a:solidFill>
            <a:srgbClr val="7B71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-25534" y="5549900"/>
            <a:ext cx="12217533" cy="71837"/>
          </a:xfrm>
          <a:prstGeom prst="rect">
            <a:avLst/>
          </a:prstGeom>
          <a:solidFill>
            <a:srgbClr val="C3C3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7849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 flipV="1">
            <a:off x="-127000" y="7162799"/>
            <a:ext cx="12191999" cy="3047997"/>
          </a:xfrm>
          <a:prstGeom prst="rect">
            <a:avLst/>
          </a:prstGeom>
          <a:solidFill>
            <a:srgbClr val="7B71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80524" y="1800992"/>
            <a:ext cx="4299979" cy="4563796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2400" dirty="0">
                <a:latin typeface="Century Gothic" panose="020B0502020202020204" pitchFamily="34" charset="0"/>
              </a:rPr>
              <a:t>Граждане  старшего поколения и инвалиды, проживающие в труднодоступных поселках Ханты-Мансийском районе ограничены в  доступности получения социальных услуг.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B6F1BD-42E5-4682-81CB-689C689277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27" y="7446225"/>
            <a:ext cx="3305904" cy="25432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388499-A9D9-42C0-A352-E87615A056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3887" y="7412166"/>
            <a:ext cx="3865898" cy="257726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A26682-1082-427C-8FBF-9E5E95BBA7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5153" y="7412167"/>
            <a:ext cx="4371798" cy="255724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" y="0"/>
            <a:ext cx="4081112" cy="250257"/>
          </a:xfrm>
          <a:prstGeom prst="rect">
            <a:avLst/>
          </a:prstGeom>
          <a:solidFill>
            <a:srgbClr val="0C9B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055444" y="0"/>
            <a:ext cx="4081112" cy="250257"/>
          </a:xfrm>
          <a:prstGeom prst="rect">
            <a:avLst/>
          </a:prstGeom>
          <a:solidFill>
            <a:srgbClr val="FDC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8110887" y="-1"/>
            <a:ext cx="4081112" cy="250257"/>
          </a:xfrm>
          <a:prstGeom prst="rect">
            <a:avLst/>
          </a:prstGeom>
          <a:solidFill>
            <a:srgbClr val="7B71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620024"/>
            <a:ext cx="4055444" cy="883435"/>
          </a:xfrm>
          <a:prstGeom prst="rect">
            <a:avLst/>
          </a:prstGeom>
          <a:solidFill>
            <a:srgbClr val="0C9B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21459" y="39989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Проблема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303" y="1786885"/>
            <a:ext cx="6170405" cy="412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055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8136555" y="-2"/>
            <a:ext cx="4055443" cy="6858001"/>
          </a:xfrm>
          <a:prstGeom prst="rect">
            <a:avLst/>
          </a:prstGeom>
          <a:solidFill>
            <a:srgbClr val="7B71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620024"/>
            <a:ext cx="4055444" cy="883435"/>
          </a:xfrm>
          <a:prstGeom prst="rect">
            <a:avLst/>
          </a:prstGeom>
          <a:solidFill>
            <a:srgbClr val="0C9B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2856" y="417982"/>
            <a:ext cx="10515600" cy="1325563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Решение </a:t>
            </a:r>
            <a:br>
              <a:rPr lang="ru-RU" sz="2800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проблемы</a:t>
            </a:r>
            <a:endParaRPr lang="ru-RU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94054" y="3482793"/>
            <a:ext cx="3761662" cy="138970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1600" dirty="0">
                <a:latin typeface="Century Gothic" panose="020B0502020202020204" pitchFamily="34" charset="0"/>
              </a:rPr>
              <a:t>Реализация программы позволяет целенаправленно получить социальные услуги в городе на базе учреждения, реализовать свой потенциал посредством вовлечения  в реабилитационно-досуговую деятельность. 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ru-RU" sz="1600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</a:pPr>
            <a:endParaRPr lang="ru-RU" sz="1600" dirty="0">
              <a:latin typeface="Century Gothic" panose="020B0502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32BAFA-E10C-9142-8B87-E2D437010B08}"/>
              </a:ext>
            </a:extLst>
          </p:cNvPr>
          <p:cNvSpPr txBox="1">
            <a:spLocks/>
          </p:cNvSpPr>
          <p:nvPr/>
        </p:nvSpPr>
        <p:spPr>
          <a:xfrm>
            <a:off x="8585044" y="2789513"/>
            <a:ext cx="3124356" cy="341934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ru-RU" sz="1400" i="1" dirty="0">
                <a:solidFill>
                  <a:schemeClr val="bg1"/>
                </a:solidFill>
              </a:rPr>
              <a:t>Мы предлагаем гражданам старшего поколения и инвалидам проживающих в труднодоступных районах  получить услуги на базе нашего учреждения, повысить свою социокультурную активность и наполнить жизнь яркими красками!</a:t>
            </a:r>
          </a:p>
          <a:p>
            <a:pPr marL="12700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ru-RU" sz="1400" i="1" dirty="0">
                <a:solidFill>
                  <a:schemeClr val="bg1"/>
                </a:solidFill>
              </a:rPr>
              <a:t>В. Бельков</a:t>
            </a:r>
          </a:p>
          <a:p>
            <a:pPr marL="12700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ru-RU" sz="1400" i="1" dirty="0">
                <a:solidFill>
                  <a:schemeClr val="bg1"/>
                </a:solidFill>
              </a:rPr>
              <a:t>Заведующий отделением социальной реабилитации и </a:t>
            </a:r>
            <a:r>
              <a:rPr lang="ru-RU" sz="1400" i="1" dirty="0" err="1">
                <a:solidFill>
                  <a:schemeClr val="bg1"/>
                </a:solidFill>
              </a:rPr>
              <a:t>абилитации</a:t>
            </a:r>
            <a:endParaRPr lang="ru-RU" sz="1400" i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" y="0"/>
            <a:ext cx="4081112" cy="250257"/>
          </a:xfrm>
          <a:prstGeom prst="rect">
            <a:avLst/>
          </a:prstGeom>
          <a:solidFill>
            <a:srgbClr val="0C9B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055444" y="0"/>
            <a:ext cx="4081112" cy="250257"/>
          </a:xfrm>
          <a:prstGeom prst="rect">
            <a:avLst/>
          </a:prstGeom>
          <a:solidFill>
            <a:srgbClr val="FDC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194055" y="522364"/>
            <a:ext cx="371825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Century Gothic" panose="020B0502020202020204" pitchFamily="34" charset="0"/>
              </a:rPr>
              <a:t>Специалисты бюджетного учреждения Ханты-Мансийского автономного округа-Югры «Ханты-Мансийский комплексный центр социального обслуживания населения» разработали и внедрили  программу однодневного курса реабилитации граждан пожилого возраста и инвалидов, проживающих в Ханты-Мансийском районе, «</a:t>
            </a:r>
            <a:r>
              <a:rPr lang="ru-RU" sz="1600" dirty="0" err="1">
                <a:latin typeface="Century Gothic" panose="020B0502020202020204" pitchFamily="34" charset="0"/>
              </a:rPr>
              <a:t>Интенсив</a:t>
            </a:r>
            <a:r>
              <a:rPr lang="ru-RU" sz="1600" dirty="0">
                <a:latin typeface="Century Gothic" panose="020B0502020202020204" pitchFamily="34" charset="0"/>
              </a:rPr>
              <a:t>».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44897" y="5466066"/>
            <a:ext cx="81609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7B71AD"/>
                </a:solidFill>
                <a:latin typeface="Century Gothic" panose="020B0502020202020204" pitchFamily="34" charset="0"/>
              </a:rPr>
              <a:t>Почему необходима программа? </a:t>
            </a:r>
          </a:p>
          <a:p>
            <a:endParaRPr lang="ru-RU" dirty="0">
              <a:latin typeface="Century Gothic" panose="020B0502020202020204" pitchFamily="34" charset="0"/>
            </a:endParaRPr>
          </a:p>
          <a:p>
            <a:r>
              <a:rPr lang="ru-RU" dirty="0">
                <a:latin typeface="Century Gothic" panose="020B0502020202020204" pitchFamily="34" charset="0"/>
              </a:rPr>
              <a:t>В Ханты-Мансийском районе насчитывается  27 поселений Ханты-Мансийского района относятся к категории труднодоступных.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4986" y="403225"/>
            <a:ext cx="2777039" cy="218952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-25533" y="5308600"/>
            <a:ext cx="8162088" cy="59137"/>
          </a:xfrm>
          <a:prstGeom prst="rect">
            <a:avLst/>
          </a:prstGeom>
          <a:solidFill>
            <a:srgbClr val="C3C3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0F95260-DF8D-4739-94B1-30A6B22DCC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97" y="2560587"/>
            <a:ext cx="3761889" cy="250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622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4942" y="1731568"/>
            <a:ext cx="3639996" cy="4160741"/>
          </a:xfrm>
        </p:spPr>
        <p:txBody>
          <a:bodyPr>
            <a:noAutofit/>
          </a:bodyPr>
          <a:lstStyle/>
          <a:p>
            <a:br>
              <a:rPr lang="ru-RU" sz="2000" dirty="0"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latin typeface="Century Gothic" panose="020B0502020202020204" pitchFamily="34" charset="0"/>
                <a:cs typeface="Arial" panose="020B0604020202020204" pitchFamily="34" charset="0"/>
              </a:rPr>
              <a:t>Цель</a:t>
            </a:r>
            <a:r>
              <a:rPr lang="ru-RU" sz="2000" dirty="0">
                <a:latin typeface="Century Gothic" panose="020B0502020202020204" pitchFamily="34" charset="0"/>
                <a:cs typeface="Arial" panose="020B0604020202020204" pitchFamily="34" charset="0"/>
              </a:rPr>
              <a:t>: </a:t>
            </a:r>
            <a:br>
              <a:rPr lang="ru-RU" sz="2000" dirty="0">
                <a:latin typeface="Century Gothic" panose="020B0502020202020204" pitchFamily="34" charset="0"/>
                <a:cs typeface="Arial" panose="020B0604020202020204" pitchFamily="34" charset="0"/>
              </a:rPr>
            </a:br>
            <a:br>
              <a:rPr lang="ru-RU" sz="2000" dirty="0"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Century Gothic" panose="020B0502020202020204" pitchFamily="34" charset="0"/>
                <a:cs typeface="Arial" panose="020B0604020202020204" pitchFamily="34" charset="0"/>
              </a:rPr>
              <a:t>Повышение доступности социальных услуг посредством организации курса социальной реабилитации граждан пожилого возраста и инвалидов, проживающих в удаленных и труднодоступных населенных пунктах Ханты-Мансийского района</a:t>
            </a:r>
            <a:endParaRPr lang="ru-RU" sz="2000" dirty="0">
              <a:latin typeface="Century Gothic" panose="020B0502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68776" y="779093"/>
            <a:ext cx="7640613" cy="5290472"/>
          </a:xfrm>
        </p:spPr>
        <p:txBody>
          <a:bodyPr>
            <a:noAutofit/>
          </a:bodyPr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None/>
              <a:defRPr/>
            </a:pPr>
            <a:r>
              <a:rPr lang="ru-RU" sz="1700" b="1" dirty="0">
                <a:solidFill>
                  <a:srgbClr val="0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Задачи:</a:t>
            </a:r>
            <a:endParaRPr lang="ru-RU" sz="1700" dirty="0">
              <a:solidFill>
                <a:srgbClr val="000000"/>
              </a:solidFill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None/>
              <a:defRPr/>
            </a:pPr>
            <a:r>
              <a:rPr lang="ru-RU" sz="1700" dirty="0">
                <a:solidFill>
                  <a:srgbClr val="0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Провести информационную кампанию для граждан пожилого возраста и инвалидов, проживающих в удаленных и труднодоступных населенных пунктах Ханты-Мансийского района о возможности  получения социальных услуг посредством организации курса социальной реабилитации;</a:t>
            </a: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None/>
              <a:defRPr/>
            </a:pPr>
            <a:endParaRPr lang="ru-RU" sz="1700" dirty="0">
              <a:solidFill>
                <a:srgbClr val="000000"/>
              </a:solidFill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None/>
              <a:defRPr/>
            </a:pPr>
            <a:r>
              <a:rPr lang="ru-RU" sz="1700" dirty="0">
                <a:solidFill>
                  <a:srgbClr val="0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Организовать транспортную доставку участников программы из удаленных и труднодоступных населенных пунктов Ханты-Мансийского района в учреждение и в обратном направлении;</a:t>
            </a: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None/>
              <a:defRPr/>
            </a:pPr>
            <a:endParaRPr lang="ru-RU" sz="1700" dirty="0">
              <a:solidFill>
                <a:srgbClr val="000000"/>
              </a:solidFill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None/>
              <a:defRPr/>
            </a:pPr>
            <a:r>
              <a:rPr lang="ru-RU" sz="1700" dirty="0">
                <a:solidFill>
                  <a:srgbClr val="0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Организовать и провести комплекс реабилитационных мероприятий,  направленных на  удовлетворение  потребностей участников программы в социальных услугах, предоставляемых в полустационарной форме;</a:t>
            </a: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None/>
              <a:defRPr/>
            </a:pPr>
            <a:endParaRPr lang="ru-RU" sz="1700" dirty="0">
              <a:solidFill>
                <a:srgbClr val="000000"/>
              </a:solidFill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None/>
              <a:defRPr/>
            </a:pPr>
            <a:r>
              <a:rPr lang="ru-RU" sz="1700" dirty="0">
                <a:solidFill>
                  <a:srgbClr val="0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Формировать позитивное представление граждан об активном образе жизни, мотивировать их к участию в культурно-досуговых, физкультурно-оздоровительных, реабилитационных, туристических и иных мероприятиях.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" y="0"/>
            <a:ext cx="4081112" cy="250257"/>
          </a:xfrm>
          <a:prstGeom prst="rect">
            <a:avLst/>
          </a:prstGeom>
          <a:solidFill>
            <a:srgbClr val="0C9B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055444" y="0"/>
            <a:ext cx="4081112" cy="250257"/>
          </a:xfrm>
          <a:prstGeom prst="rect">
            <a:avLst/>
          </a:prstGeom>
          <a:solidFill>
            <a:srgbClr val="FDC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8110887" y="-1"/>
            <a:ext cx="4081112" cy="250257"/>
          </a:xfrm>
          <a:prstGeom prst="rect">
            <a:avLst/>
          </a:prstGeom>
          <a:solidFill>
            <a:srgbClr val="7B71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620024"/>
            <a:ext cx="4055444" cy="883435"/>
          </a:xfrm>
          <a:prstGeom prst="rect">
            <a:avLst/>
          </a:prstGeom>
          <a:solidFill>
            <a:srgbClr val="0C9B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521459" y="39989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Цель </a:t>
            </a:r>
          </a:p>
          <a:p>
            <a:r>
              <a:rPr lang="ru-RU" sz="30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и з</a:t>
            </a:r>
            <a:r>
              <a:rPr lang="ru-RU" sz="30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адачи:</a:t>
            </a:r>
          </a:p>
        </p:txBody>
      </p:sp>
      <p:sp>
        <p:nvSpPr>
          <p:cNvPr id="12" name="Прямоугольник 11"/>
          <p:cNvSpPr/>
          <p:nvPr/>
        </p:nvSpPr>
        <p:spPr>
          <a:xfrm rot="5400000" flipV="1">
            <a:off x="1587728" y="3999699"/>
            <a:ext cx="5478614" cy="65000"/>
          </a:xfrm>
          <a:prstGeom prst="rect">
            <a:avLst/>
          </a:prstGeom>
          <a:solidFill>
            <a:srgbClr val="C3C3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4211624" y="1157198"/>
            <a:ext cx="233288" cy="233288"/>
          </a:xfrm>
          <a:prstGeom prst="ellipse">
            <a:avLst/>
          </a:prstGeom>
          <a:solidFill>
            <a:srgbClr val="C3C3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4210391" y="2908430"/>
            <a:ext cx="233288" cy="233288"/>
          </a:xfrm>
          <a:prstGeom prst="ellipse">
            <a:avLst/>
          </a:prstGeom>
          <a:solidFill>
            <a:srgbClr val="C3C3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4209003" y="4145495"/>
            <a:ext cx="233288" cy="233288"/>
          </a:xfrm>
          <a:prstGeom prst="ellipse">
            <a:avLst/>
          </a:prstGeom>
          <a:solidFill>
            <a:srgbClr val="C3C3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4209003" y="5624990"/>
            <a:ext cx="233288" cy="233288"/>
          </a:xfrm>
          <a:prstGeom prst="ellipse">
            <a:avLst/>
          </a:prstGeom>
          <a:solidFill>
            <a:srgbClr val="C3C3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08789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0" y="2197680"/>
            <a:ext cx="4874719" cy="4660320"/>
          </a:xfrm>
          <a:prstGeom prst="rect">
            <a:avLst/>
          </a:prstGeom>
          <a:solidFill>
            <a:srgbClr val="0C9B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4872146" y="2197681"/>
            <a:ext cx="4266655" cy="4660319"/>
          </a:xfrm>
          <a:prstGeom prst="rect">
            <a:avLst/>
          </a:prstGeom>
          <a:solidFill>
            <a:srgbClr val="FDC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9138801" y="2197681"/>
            <a:ext cx="3053199" cy="4660319"/>
          </a:xfrm>
          <a:prstGeom prst="rect">
            <a:avLst/>
          </a:prstGeom>
          <a:solidFill>
            <a:srgbClr val="7B71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2972" y="1835605"/>
            <a:ext cx="4648774" cy="4799217"/>
          </a:xfrm>
        </p:spPr>
        <p:txBody>
          <a:bodyPr>
            <a:noAutofit/>
          </a:bodyPr>
          <a:lstStyle/>
          <a:p>
            <a:pPr marL="0" indent="0">
              <a:lnSpc>
                <a:spcPts val="1700"/>
              </a:lnSpc>
              <a:spcBef>
                <a:spcPts val="0"/>
              </a:spcBef>
              <a:buNone/>
            </a:pPr>
            <a:r>
              <a:rPr lang="ru-RU" sz="16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Организационный этап – 1 месяц</a:t>
            </a:r>
          </a:p>
          <a:p>
            <a:pPr marL="0" indent="0">
              <a:lnSpc>
                <a:spcPts val="1700"/>
              </a:lnSpc>
              <a:spcBef>
                <a:spcPts val="0"/>
              </a:spcBef>
              <a:buNone/>
            </a:pPr>
            <a:endParaRPr lang="ru-RU" sz="11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 marL="0" indent="0">
              <a:lnSpc>
                <a:spcPts val="1700"/>
              </a:lnSpc>
              <a:spcBef>
                <a:spcPts val="0"/>
              </a:spcBef>
              <a:buNone/>
            </a:pPr>
            <a:r>
              <a:rPr lang="ru-RU" sz="13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Информационная поддержка граждан о возможности включения в досуговую деятельность путем участия в мероприятиях программы;</a:t>
            </a:r>
          </a:p>
          <a:p>
            <a:pPr marL="0" indent="0">
              <a:lnSpc>
                <a:spcPts val="1700"/>
              </a:lnSpc>
              <a:spcBef>
                <a:spcPts val="0"/>
              </a:spcBef>
              <a:buNone/>
            </a:pPr>
            <a:r>
              <a:rPr lang="ru-RU" sz="13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Осуществление межведомственного взаимодействие со специалистами КУ «Агентство социального благополучия населения» (далее - Агентство) на основании Постановления правительства Ханты-Мансийского автономного округа - Югры от 6 сентября 2014 г. N 326-п "О Порядке предоставления социальных услуг поставщиками социальных услуг в Ханты-Мансийском автономном округе-Югре", в части подготовки документов для признания граждан, нуждающимися в предоставлении социальных услуг;</a:t>
            </a:r>
            <a:br>
              <a:rPr lang="ru-RU" sz="1300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ru-RU" sz="1300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-- Подписание договора и подготовка приказа на зачисление в программу обучения граждан старшего поколения в Университет третьего возраста.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953863" y="1821353"/>
            <a:ext cx="413970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FFFFFF"/>
              </a:buClr>
              <a:buSzPts val="1600"/>
              <a:defRPr/>
            </a:pPr>
            <a:r>
              <a:rPr lang="ru-RU" sz="1600" b="1" dirty="0"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Практический этап -10 месяцев</a:t>
            </a:r>
          </a:p>
          <a:p>
            <a:pPr lvl="0">
              <a:buClr>
                <a:srgbClr val="FFFFFF"/>
              </a:buClr>
              <a:buSzPts val="1600"/>
              <a:defRPr/>
            </a:pPr>
            <a:endParaRPr lang="ru-RU" sz="1400" dirty="0">
              <a:latin typeface="Century Gothic" panose="020B0502020202020204" pitchFamily="34" charset="0"/>
              <a:cs typeface="Arial" panose="020B0604020202020204" pitchFamily="34" charset="0"/>
              <a:sym typeface="Arial"/>
            </a:endParaRPr>
          </a:p>
          <a:p>
            <a:pPr lvl="0">
              <a:buClr>
                <a:srgbClr val="FFFFFF"/>
              </a:buClr>
              <a:buSzPts val="1600"/>
              <a:defRPr/>
            </a:pPr>
            <a:r>
              <a:rPr lang="ru-RU" sz="1400" dirty="0"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- Проведение занятий в рамках практики;</a:t>
            </a:r>
          </a:p>
          <a:p>
            <a:pPr lvl="0">
              <a:buClr>
                <a:srgbClr val="FFFFFF"/>
              </a:buClr>
              <a:buSzPts val="1600"/>
              <a:defRPr/>
            </a:pPr>
            <a:r>
              <a:rPr lang="ru-RU" sz="1400" dirty="0"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- Привлечение волонтера – экскурсовода для проведения социокультурных мероприятий;</a:t>
            </a:r>
          </a:p>
          <a:p>
            <a:pPr lvl="0">
              <a:buClr>
                <a:srgbClr val="FFFFFF"/>
              </a:buClr>
              <a:buSzPts val="1600"/>
              <a:defRPr/>
            </a:pPr>
            <a:r>
              <a:rPr lang="ru-RU" sz="1400" dirty="0"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- Составление акта выполненных работ о предоставленных услугах;</a:t>
            </a:r>
          </a:p>
          <a:p>
            <a:pPr lvl="0">
              <a:buClr>
                <a:srgbClr val="FFFFFF"/>
              </a:buClr>
              <a:buSzPts val="1600"/>
              <a:defRPr/>
            </a:pPr>
            <a:r>
              <a:rPr lang="ru-RU" sz="1400" dirty="0"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- Составление графика заездов участников;</a:t>
            </a:r>
          </a:p>
          <a:p>
            <a:pPr lvl="0">
              <a:buClr>
                <a:srgbClr val="FFFFFF"/>
              </a:buClr>
              <a:buSzPts val="1600"/>
              <a:defRPr/>
            </a:pPr>
            <a:r>
              <a:rPr lang="ru-RU" sz="1400" dirty="0"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- Формирование групп участников программы;</a:t>
            </a:r>
          </a:p>
          <a:p>
            <a:pPr lvl="0">
              <a:buClr>
                <a:srgbClr val="FFFFFF"/>
              </a:buClr>
              <a:buSzPts val="1600"/>
              <a:defRPr/>
            </a:pPr>
            <a:r>
              <a:rPr lang="ru-RU" sz="1400" dirty="0"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- Составление маршрутного листа(план), в котором прописаны время, мероприятия и место их проведения; </a:t>
            </a:r>
          </a:p>
          <a:p>
            <a:pPr lvl="0">
              <a:buClr>
                <a:srgbClr val="FFFFFF"/>
              </a:buClr>
              <a:buSzPts val="1600"/>
              <a:defRPr/>
            </a:pPr>
            <a:r>
              <a:rPr lang="ru-RU" sz="1400" dirty="0"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- Составление плана мероприятий однодневного курса комплексной реабилитации;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035618" y="1814304"/>
            <a:ext cx="3291840" cy="1968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0" lvl="0">
              <a:lnSpc>
                <a:spcPct val="115000"/>
              </a:lnSpc>
              <a:spcBef>
                <a:spcPts val="1000"/>
              </a:spcBef>
              <a:spcAft>
                <a:spcPts val="800"/>
              </a:spcAft>
              <a:buClr>
                <a:srgbClr val="FFFFFF"/>
              </a:buClr>
              <a:buSzPts val="1600"/>
              <a:defRPr/>
            </a:pPr>
            <a:r>
              <a:rPr lang="ru-RU" sz="16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Итоговый этап -1 месяц</a:t>
            </a:r>
          </a:p>
          <a:p>
            <a:pPr marL="127000" lvl="0">
              <a:lnSpc>
                <a:spcPct val="115000"/>
              </a:lnSpc>
              <a:spcBef>
                <a:spcPts val="1000"/>
              </a:spcBef>
              <a:spcAft>
                <a:spcPts val="800"/>
              </a:spcAft>
              <a:buClr>
                <a:srgbClr val="FFFFFF"/>
              </a:buClr>
              <a:buSzPts val="1600"/>
              <a:defRPr/>
            </a:pP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- Получение обратной связи от участников практики (заполнение анкет);</a:t>
            </a:r>
          </a:p>
          <a:p>
            <a:pPr marL="127000" lvl="0">
              <a:lnSpc>
                <a:spcPct val="90000"/>
              </a:lnSpc>
              <a:spcBef>
                <a:spcPts val="1000"/>
              </a:spcBef>
              <a:buClr>
                <a:srgbClr val="FFFFFF"/>
              </a:buClr>
              <a:buSzPts val="1600"/>
              <a:defRPr/>
            </a:pP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/>
                <a:sym typeface="Arial"/>
              </a:rPr>
              <a:t>- Распространение положительного опыта в СМИ</a:t>
            </a:r>
            <a:r>
              <a:rPr lang="ru-RU" sz="1400" dirty="0">
                <a:latin typeface="Century Gothic" panose="020B0502020202020204" pitchFamily="34" charset="0"/>
                <a:ea typeface="Calibri" panose="020F0502020204030204" pitchFamily="34" charset="0"/>
                <a:cs typeface="Arial"/>
                <a:sym typeface="Arial"/>
              </a:rPr>
              <a:t>.</a:t>
            </a:r>
            <a:endParaRPr lang="ru-RU" sz="1400" dirty="0">
              <a:latin typeface="Century Gothic" panose="020B050202020202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14514" y="289042"/>
            <a:ext cx="4886660" cy="883435"/>
          </a:xfrm>
          <a:prstGeom prst="rect">
            <a:avLst/>
          </a:prstGeom>
          <a:solidFill>
            <a:srgbClr val="0C9B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53916" y="15255"/>
            <a:ext cx="10515600" cy="1155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ru-RU" sz="1800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Этапы реализации:</a:t>
            </a:r>
            <a:endParaRPr lang="ru-RU" sz="2800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Объект 2"/>
          <p:cNvSpPr txBox="1">
            <a:spLocks/>
          </p:cNvSpPr>
          <p:nvPr/>
        </p:nvSpPr>
        <p:spPr>
          <a:xfrm>
            <a:off x="4099509" y="1334161"/>
            <a:ext cx="1512207" cy="10583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5400" dirty="0">
              <a:solidFill>
                <a:srgbClr val="0C9B92"/>
              </a:solidFill>
              <a:latin typeface="Century Gothic" panose="020B0502020202020204" pitchFamily="34" charset="0"/>
              <a:ea typeface="Segoe UI Emoji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Объект 2"/>
          <p:cNvSpPr txBox="1">
            <a:spLocks/>
          </p:cNvSpPr>
          <p:nvPr/>
        </p:nvSpPr>
        <p:spPr>
          <a:xfrm>
            <a:off x="8440944" y="1309970"/>
            <a:ext cx="1512207" cy="10583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5400" dirty="0">
              <a:solidFill>
                <a:srgbClr val="FDC542"/>
              </a:solidFill>
              <a:latin typeface="Century Gothic" panose="020B0502020202020204" pitchFamily="34" charset="0"/>
              <a:ea typeface="Segoe UI Emoji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Объект 2"/>
          <p:cNvSpPr txBox="1">
            <a:spLocks/>
          </p:cNvSpPr>
          <p:nvPr/>
        </p:nvSpPr>
        <p:spPr>
          <a:xfrm>
            <a:off x="4183957" y="5916268"/>
            <a:ext cx="1512207" cy="10583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5400" b="1" dirty="0">
                <a:solidFill>
                  <a:srgbClr val="F2F2F2"/>
                </a:solidFill>
                <a:latin typeface="Century Gothic" panose="020B0502020202020204" pitchFamily="34" charset="0"/>
                <a:ea typeface="Segoe UI Emoji" panose="020B0502040204020203" pitchFamily="34" charset="0"/>
              </a:rPr>
              <a:t>1</a:t>
            </a:r>
            <a:endParaRPr lang="ru-RU" sz="5400" dirty="0">
              <a:solidFill>
                <a:srgbClr val="F2F2F2"/>
              </a:solidFill>
              <a:latin typeface="Century Gothic" panose="020B0502020202020204" pitchFamily="34" charset="0"/>
              <a:ea typeface="Segoe UI Emoji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Объект 2"/>
          <p:cNvSpPr txBox="1">
            <a:spLocks/>
          </p:cNvSpPr>
          <p:nvPr/>
        </p:nvSpPr>
        <p:spPr>
          <a:xfrm>
            <a:off x="8489128" y="5948164"/>
            <a:ext cx="1512207" cy="10583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5400" b="1" dirty="0">
                <a:solidFill>
                  <a:srgbClr val="F2F2F2"/>
                </a:solidFill>
                <a:latin typeface="Century Gothic" panose="020B0502020202020204" pitchFamily="34" charset="0"/>
                <a:ea typeface="Segoe UI Emoji" panose="020B0502040204020203" pitchFamily="34" charset="0"/>
              </a:rPr>
              <a:t>2</a:t>
            </a:r>
            <a:endParaRPr lang="ru-RU" sz="5400" dirty="0">
              <a:solidFill>
                <a:srgbClr val="F2F2F2"/>
              </a:solidFill>
              <a:latin typeface="Century Gothic" panose="020B0502020202020204" pitchFamily="34" charset="0"/>
              <a:ea typeface="Segoe UI Emoji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Объект 2"/>
          <p:cNvSpPr txBox="1">
            <a:spLocks/>
          </p:cNvSpPr>
          <p:nvPr/>
        </p:nvSpPr>
        <p:spPr>
          <a:xfrm>
            <a:off x="11486724" y="5919664"/>
            <a:ext cx="1512207" cy="10583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5400" b="1" dirty="0">
                <a:solidFill>
                  <a:srgbClr val="F2F2F2"/>
                </a:solidFill>
                <a:latin typeface="Century Gothic" panose="020B0502020202020204" pitchFamily="34" charset="0"/>
                <a:ea typeface="Segoe UI Emoji" panose="020B0502040204020203" pitchFamily="34" charset="0"/>
              </a:rPr>
              <a:t>3</a:t>
            </a:r>
            <a:endParaRPr lang="ru-RU" sz="5400" dirty="0">
              <a:solidFill>
                <a:srgbClr val="F2F2F2"/>
              </a:solidFill>
              <a:latin typeface="Century Gothic" panose="020B0502020202020204" pitchFamily="34" charset="0"/>
              <a:ea typeface="Segoe UI Emoji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191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" y="0"/>
            <a:ext cx="4081112" cy="250257"/>
          </a:xfrm>
          <a:prstGeom prst="rect">
            <a:avLst/>
          </a:prstGeom>
          <a:solidFill>
            <a:srgbClr val="0C9B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055444" y="0"/>
            <a:ext cx="4081112" cy="250257"/>
          </a:xfrm>
          <a:prstGeom prst="rect">
            <a:avLst/>
          </a:prstGeom>
          <a:solidFill>
            <a:srgbClr val="FDC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8110887" y="-1"/>
            <a:ext cx="4081112" cy="250257"/>
          </a:xfrm>
          <a:prstGeom prst="rect">
            <a:avLst/>
          </a:prstGeom>
          <a:solidFill>
            <a:srgbClr val="7B71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620024"/>
            <a:ext cx="4055444" cy="883435"/>
          </a:xfrm>
          <a:prstGeom prst="rect">
            <a:avLst/>
          </a:prstGeom>
          <a:solidFill>
            <a:srgbClr val="0C9B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521459" y="39989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Механика</a:t>
            </a:r>
            <a:endParaRPr lang="ru-RU" sz="3000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3206" y="1723585"/>
            <a:ext cx="5396053" cy="4964867"/>
          </a:xfrm>
        </p:spPr>
        <p:txBody>
          <a:bodyPr>
            <a:noAutofit/>
          </a:bodyPr>
          <a:lstStyle/>
          <a:p>
            <a:pPr marL="514350" lvl="0" indent="-514350">
              <a:buSzPct val="144000"/>
              <a:buFont typeface="+mj-lt"/>
              <a:buAutoNum type="arabicPeriod"/>
            </a:pPr>
            <a:r>
              <a:rPr lang="ru-RU" sz="1400" dirty="0">
                <a:latin typeface="Century Gothic" panose="020B0502020202020204" pitchFamily="34" charset="0"/>
              </a:rPr>
              <a:t>Заключение договора/дополнительного соглашения о предоставлении социальных услуг, на основании заявления, оформленного в письменной форме. Услуга по доставке в организации социального обслуживания включает проведение мероприятий непосредственно по месту выезда; </a:t>
            </a:r>
          </a:p>
          <a:p>
            <a:pPr marL="514350" lvl="0" indent="-514350">
              <a:buSzPct val="144000"/>
              <a:buFont typeface="+mj-lt"/>
              <a:buAutoNum type="arabicPeriod"/>
            </a:pPr>
            <a:r>
              <a:rPr lang="ru-RU" sz="1400" dirty="0">
                <a:latin typeface="Century Gothic" panose="020B0502020202020204" pitchFamily="34" charset="0"/>
              </a:rPr>
              <a:t>Граждане пожилого возраста и инвалиды зачисляются в учреждение для прохождения программы Университета третьего возраста. В своей деятельности Университет руководствуется Федеральным Законом от 28 декабря 2013 года № 442-ФЗ «Об основах социального обслуживания граждан в Российской Федерации», региональными законами и постановлениями в сфере социального обслуживания.</a:t>
            </a:r>
          </a:p>
          <a:p>
            <a:pPr marL="514350" lvl="0" indent="-514350">
              <a:buSzPct val="144000"/>
              <a:buFont typeface="+mj-lt"/>
              <a:buAutoNum type="arabicPeriod"/>
            </a:pPr>
            <a:r>
              <a:rPr lang="ru-RU" sz="1400" dirty="0">
                <a:latin typeface="Century Gothic" panose="020B0502020202020204" pitchFamily="34" charset="0"/>
              </a:rPr>
              <a:t>Каждый получатель социальных услуг  в течении 6 месяцев может пройти курс реабилитации от 1 и более раз, если возникает потребность  дальнейшего прохождения курса; </a:t>
            </a:r>
          </a:p>
          <a:p>
            <a:pPr marL="514350" lvl="0" indent="-514350">
              <a:buSzPct val="144000"/>
              <a:buFont typeface="+mj-lt"/>
              <a:buAutoNum type="arabicPeriod"/>
            </a:pPr>
            <a:r>
              <a:rPr lang="ru-RU" sz="1400" dirty="0">
                <a:latin typeface="Century Gothic" panose="020B0502020202020204" pitchFamily="34" charset="0"/>
              </a:rPr>
              <a:t>Курс программы рассчитан на один день пребывания;</a:t>
            </a: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6108393" y="1723585"/>
            <a:ext cx="5733143" cy="47831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SzPct val="144000"/>
              <a:buFont typeface="+mj-lt"/>
              <a:buAutoNum type="arabicPeriod" startAt="5"/>
            </a:pPr>
            <a:r>
              <a:rPr lang="ru-RU" sz="1400" dirty="0">
                <a:latin typeface="Century Gothic" panose="020B0502020202020204" pitchFamily="34" charset="0"/>
              </a:rPr>
              <a:t>Заезд осуществляется группами (до 6 человек)  два раза в месяц до учреждения социального обслуживания, предоставляющего социальные услуги в полустационарной форме и обратно после получения социальных услуг;</a:t>
            </a:r>
          </a:p>
          <a:p>
            <a:pPr marL="514350" indent="-514350">
              <a:buSzPct val="144000"/>
              <a:buFont typeface="+mj-lt"/>
              <a:buAutoNum type="arabicPeriod" startAt="5"/>
            </a:pPr>
            <a:r>
              <a:rPr lang="ru-RU" sz="1400" dirty="0">
                <a:latin typeface="Century Gothic" panose="020B0502020202020204" pitchFamily="34" charset="0"/>
              </a:rPr>
              <a:t>Программа реализуется в течение одного года;</a:t>
            </a:r>
          </a:p>
          <a:p>
            <a:pPr marL="514350" indent="-514350">
              <a:buSzPct val="144000"/>
              <a:buFont typeface="+mj-lt"/>
              <a:buAutoNum type="arabicPeriod" startAt="5"/>
            </a:pPr>
            <a:r>
              <a:rPr lang="ru-RU" sz="1400" dirty="0">
                <a:latin typeface="Century Gothic" panose="020B0502020202020204" pitchFamily="34" charset="0"/>
              </a:rPr>
              <a:t>После окончания курса проводится опрос граждан пожилого возраста и инвалидов (вход/выход), с целью оценки эффективности реализации программы;</a:t>
            </a:r>
          </a:p>
          <a:p>
            <a:pPr marL="514350" indent="-514350">
              <a:buSzPct val="144000"/>
              <a:buFont typeface="+mj-lt"/>
              <a:buAutoNum type="arabicPeriod" startAt="5"/>
            </a:pPr>
            <a:r>
              <a:rPr lang="ru-RU" sz="1400" dirty="0">
                <a:latin typeface="Century Gothic" panose="020B0502020202020204" pitchFamily="34" charset="0"/>
              </a:rPr>
              <a:t>Специалистом по работе с семьей поставщика социальных услуг, который закреплен за поселением, либо специалистом Агентства  по фактическому месту проживания проводится адресная работа с гражданами по вовлечению в культурно-досуговые, физкультурно-оздоровительные, спортивные, туристические, иные мероприятия путем информирования граждан, посредством телефонной связи, о предстоящих мероприятиях в муниципальном образовании; </a:t>
            </a:r>
          </a:p>
          <a:p>
            <a:pPr marL="514350" indent="-514350">
              <a:buSzPct val="144000"/>
              <a:buFont typeface="+mj-lt"/>
              <a:buAutoNum type="arabicPeriod" startAt="5"/>
            </a:pPr>
            <a:r>
              <a:rPr lang="ru-RU" sz="1400" dirty="0">
                <a:latin typeface="Century Gothic" panose="020B0502020202020204" pitchFamily="34" charset="0"/>
              </a:rPr>
              <a:t>Сопровождает группу на мероприятия работник поставщика социальных услуг.</a:t>
            </a:r>
          </a:p>
        </p:txBody>
      </p:sp>
    </p:spTree>
    <p:extLst>
      <p:ext uri="{BB962C8B-B14F-4D97-AF65-F5344CB8AC3E}">
        <p14:creationId xmlns:p14="http://schemas.microsoft.com/office/powerpoint/2010/main" val="32401419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7404100" y="-2"/>
            <a:ext cx="4787899" cy="6858001"/>
          </a:xfrm>
          <a:prstGeom prst="rect">
            <a:avLst/>
          </a:prstGeom>
          <a:solidFill>
            <a:srgbClr val="7B71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2594" y="1979189"/>
            <a:ext cx="6830589" cy="4703498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Доставка граждан пожилого возраста и инвалидов осуществляется в соответствии с приказом </a:t>
            </a:r>
            <a:r>
              <a:rPr lang="ru-RU" sz="1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Депсоцразвития</a:t>
            </a:r>
            <a:r>
              <a:rPr lang="ru-RU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Югры и </a:t>
            </a:r>
            <a:r>
              <a:rPr lang="ru-RU" sz="1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Депздрава</a:t>
            </a:r>
            <a:r>
              <a:rPr lang="ru-RU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Югры </a:t>
            </a:r>
            <a:r>
              <a:rPr lang="ru-RU" sz="16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от 24.07.2019 №678-р/877</a:t>
            </a:r>
            <a:r>
              <a:rPr lang="ru-RU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в учреждении функционирует служба «Мобильная бригада», которая осуществляет доставку лиц в возрасте 65 лет и старше и инвалидов, проживающих в Ханты-Мансийском районе, в БУ «Ханты-Мансийская районная больница» (далее – медицинская организация).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С августа 2022 г. дополнительно учреждение использует службу для решения следующих социально значимых задач, не предусмотренных </a:t>
            </a:r>
            <a:r>
              <a:rPr lang="ru-RU" sz="1600" u="sng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hlinkClick r:id="rId2"/>
              </a:rPr>
              <a:t>Федеральным проектом</a:t>
            </a:r>
            <a:r>
              <a:rPr lang="ru-RU" sz="16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. Приказ </a:t>
            </a:r>
            <a:r>
              <a:rPr lang="ru-RU" sz="1600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Депсоцразвития</a:t>
            </a:r>
            <a:r>
              <a:rPr lang="ru-RU" sz="16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Югры и </a:t>
            </a:r>
            <a:r>
              <a:rPr lang="ru-RU" sz="1600" dirty="0" err="1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Депздрава</a:t>
            </a:r>
            <a:r>
              <a:rPr lang="ru-RU" sz="16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Югры от 24.07.2019 №678-р/877 «О порядке доставки лиц старше 65 лет, проживающих в сельской местности, в медицинские организации Ханты-Мансийского автономного округа – Югры» (в ред. от 14.10.2021).</a:t>
            </a:r>
            <a:endParaRPr lang="ru-RU" sz="1600" dirty="0"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4" name="Picture 2" descr="Бизнес-шаблон инфографик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62916" y="2489517"/>
            <a:ext cx="59626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" y="0"/>
            <a:ext cx="4081112" cy="250257"/>
          </a:xfrm>
          <a:prstGeom prst="rect">
            <a:avLst/>
          </a:prstGeom>
          <a:solidFill>
            <a:srgbClr val="0C9B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055444" y="1"/>
            <a:ext cx="3348656" cy="250256"/>
          </a:xfrm>
          <a:prstGeom prst="rect">
            <a:avLst/>
          </a:prstGeom>
          <a:solidFill>
            <a:srgbClr val="FDC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8110887" y="-1"/>
            <a:ext cx="4081112" cy="250257"/>
          </a:xfrm>
          <a:prstGeom prst="rect">
            <a:avLst/>
          </a:prstGeom>
          <a:solidFill>
            <a:srgbClr val="7B71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620024"/>
            <a:ext cx="4055444" cy="883435"/>
          </a:xfrm>
          <a:prstGeom prst="rect">
            <a:avLst/>
          </a:prstGeom>
          <a:solidFill>
            <a:srgbClr val="0C9B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302594" y="3989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Доставка граждан</a:t>
            </a:r>
            <a:endParaRPr lang="ru-RU" sz="2800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5400" y="773779"/>
            <a:ext cx="4335621" cy="289041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6664" y="3786450"/>
            <a:ext cx="4344357" cy="289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7399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7122627" y="3465147"/>
            <a:ext cx="4701073" cy="3037253"/>
          </a:xfrm>
          <a:prstGeom prst="rect">
            <a:avLst/>
          </a:prstGeom>
          <a:solidFill>
            <a:srgbClr val="7B71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620024"/>
            <a:ext cx="4055444" cy="883435"/>
          </a:xfrm>
          <a:prstGeom prst="rect">
            <a:avLst/>
          </a:prstGeom>
          <a:solidFill>
            <a:srgbClr val="0C9B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5600" y="375158"/>
            <a:ext cx="10515600" cy="1325563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Партнеры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81384" y="732981"/>
            <a:ext cx="7576227" cy="168714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>
                <a:latin typeface="Century Gothic" panose="020B0502020202020204" pitchFamily="34" charset="0"/>
                <a:cs typeface="Times New Roman" panose="02020603050405020304" pitchFamily="18" charset="0"/>
              </a:rPr>
              <a:t>В реализации практики принимают участие: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>
                <a:latin typeface="Century Gothic" panose="020B0502020202020204" pitchFamily="34" charset="0"/>
                <a:cs typeface="Times New Roman" panose="02020603050405020304" pitchFamily="18" charset="0"/>
              </a:rPr>
              <a:t>Социальные партнеры (Государственный музей природы и человека, Бюджетное учреждение Ханты-Мансийского автономного округа-Югры Музей геологии, нефти и газа; Бюджетное учреждение Ханты-Мансийского автономного округа-Югры «Центр народных художественных промыслов и ремесел» и др.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61A0A8B-AD77-4B99-8EDA-330158D920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6070" y="3200400"/>
            <a:ext cx="4721469" cy="303334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" y="0"/>
            <a:ext cx="4081112" cy="250257"/>
          </a:xfrm>
          <a:prstGeom prst="rect">
            <a:avLst/>
          </a:prstGeom>
          <a:solidFill>
            <a:srgbClr val="0C9B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055444" y="0"/>
            <a:ext cx="4081112" cy="250257"/>
          </a:xfrm>
          <a:prstGeom prst="rect">
            <a:avLst/>
          </a:prstGeom>
          <a:solidFill>
            <a:srgbClr val="FDC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110887" y="-1"/>
            <a:ext cx="4081112" cy="250257"/>
          </a:xfrm>
          <a:prstGeom prst="rect">
            <a:avLst/>
          </a:prstGeom>
          <a:solidFill>
            <a:srgbClr val="7B71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76818" y="3465147"/>
            <a:ext cx="4701073" cy="3037253"/>
          </a:xfrm>
          <a:prstGeom prst="rect">
            <a:avLst/>
          </a:prstGeom>
          <a:solidFill>
            <a:srgbClr val="7B71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315" y="3200400"/>
            <a:ext cx="4550019" cy="3033346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49789836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</TotalTime>
  <Words>1183</Words>
  <Application>Microsoft Office PowerPoint</Application>
  <PresentationFormat>Широкоэкранный</PresentationFormat>
  <Paragraphs>98</Paragraphs>
  <Slides>13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Century Gothic</vt:lpstr>
      <vt:lpstr>Times New Roman</vt:lpstr>
      <vt:lpstr>Тема Office</vt:lpstr>
      <vt:lpstr>Acrobat Document</vt:lpstr>
      <vt:lpstr>БЮДЖЕТНОЕ УЧРЕЖДЕНИЕ              ХАНТЫ-МАНСИЙСКОГО  АВТОНОМНОГО ОКРУГА – ЮГРЫ «ХАНТЫ-МАНСИЙСКИЙ КОМПЛЕКСНЫЙ ЦЕНТР СОЦИАЛЬНОГО  ОБСЛУЖИВАНИЯ НАСЕЛЕНИЯ»</vt:lpstr>
      <vt:lpstr>Миссия</vt:lpstr>
      <vt:lpstr>Презентация PowerPoint</vt:lpstr>
      <vt:lpstr>Решение  проблемы</vt:lpstr>
      <vt:lpstr> Цель:   Повышение доступности социальных услуг посредством организации курса социальной реабилитации граждан пожилого возраста и инвалидов, проживающих в удаленных и труднодоступных населенных пунктах Ханты-Мансийского района</vt:lpstr>
      <vt:lpstr>Презентация PowerPoint</vt:lpstr>
      <vt:lpstr>Презентация PowerPoint</vt:lpstr>
      <vt:lpstr>Презентация PowerPoint</vt:lpstr>
      <vt:lpstr>Партнеры</vt:lpstr>
      <vt:lpstr>Планы</vt:lpstr>
      <vt:lpstr>Презентация PowerPoint</vt:lpstr>
      <vt:lpstr>Качественные результаты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БЮДЖЕТНОЕ УЧРЕЖДЕНИЕ              ХАНТЫ-МАНСИЙСКОГО АВТОНОМНОГО ОКРУГА – ЮГРЫ «ХАНТЫ-МАНСИЙСКИЙ КОМПЛЕКСНЫЙ ЦЕНТР СОЦИАЛЬНОГО ОБСЛУЖИВАНИЯ НАСЕЛЕНИЯ»</dc:title>
  <dc:creator>Нехорошкова Елена Сергеевна</dc:creator>
  <cp:lastModifiedBy>Бушуева Надежда Константиновна</cp:lastModifiedBy>
  <cp:revision>31</cp:revision>
  <dcterms:created xsi:type="dcterms:W3CDTF">2024-03-11T11:10:58Z</dcterms:created>
  <dcterms:modified xsi:type="dcterms:W3CDTF">2024-04-22T05:30:50Z</dcterms:modified>
</cp:coreProperties>
</file>