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67" r:id="rId5"/>
    <p:sldId id="261" r:id="rId6"/>
    <p:sldId id="262" r:id="rId7"/>
    <p:sldId id="263" r:id="rId8"/>
    <p:sldId id="258" r:id="rId9"/>
    <p:sldId id="260" r:id="rId10"/>
    <p:sldId id="259" r:id="rId11"/>
    <p:sldId id="269" r:id="rId12"/>
    <p:sldId id="272" r:id="rId13"/>
    <p:sldId id="264" r:id="rId14"/>
    <p:sldId id="273" r:id="rId15"/>
    <p:sldId id="266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A33C"/>
    <a:srgbClr val="E79F4F"/>
    <a:srgbClr val="E38C2D"/>
    <a:srgbClr val="C55A11"/>
    <a:srgbClr val="C5BD15"/>
    <a:srgbClr val="2FD1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6D648-95B1-4A17-9AFE-CF8422E3BDAD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A6A16-62B5-461B-8A44-E76214BA12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280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6D648-95B1-4A17-9AFE-CF8422E3BDAD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A6A16-62B5-461B-8A44-E76214BA12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408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6D648-95B1-4A17-9AFE-CF8422E3BDAD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A6A16-62B5-461B-8A44-E76214BA12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569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6D648-95B1-4A17-9AFE-CF8422E3BDAD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A6A16-62B5-461B-8A44-E76214BA12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022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6D648-95B1-4A17-9AFE-CF8422E3BDAD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A6A16-62B5-461B-8A44-E76214BA12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08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6D648-95B1-4A17-9AFE-CF8422E3BDAD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A6A16-62B5-461B-8A44-E76214BA12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319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6D648-95B1-4A17-9AFE-CF8422E3BDAD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A6A16-62B5-461B-8A44-E76214BA12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865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6D648-95B1-4A17-9AFE-CF8422E3BDAD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A6A16-62B5-461B-8A44-E76214BA12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334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6D648-95B1-4A17-9AFE-CF8422E3BDAD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A6A16-62B5-461B-8A44-E76214BA12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573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6D648-95B1-4A17-9AFE-CF8422E3BDAD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A6A16-62B5-461B-8A44-E76214BA12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786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6D648-95B1-4A17-9AFE-CF8422E3BDAD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A6A16-62B5-461B-8A44-E76214BA12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981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6D648-95B1-4A17-9AFE-CF8422E3BDAD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A6A16-62B5-461B-8A44-E76214BA12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100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bash_molod@mail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3952" t="21408" r="15455" b="8255"/>
          <a:stretch/>
        </p:blipFill>
        <p:spPr>
          <a:xfrm>
            <a:off x="0" y="0"/>
            <a:ext cx="1224253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51426" y="5158854"/>
            <a:ext cx="46811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  <a:latin typeface="Georgia" panose="02040502050405020303" pitchFamily="18" charset="0"/>
              </a:rPr>
              <a:t>Руководитель проекта: Ханум Корзина, </a:t>
            </a:r>
          </a:p>
          <a:p>
            <a:pPr algn="just"/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з</a:t>
            </a:r>
            <a:r>
              <a:rPr lang="ru-RU" dirty="0" smtClean="0">
                <a:solidFill>
                  <a:schemeClr val="bg1"/>
                </a:solidFill>
                <a:latin typeface="Georgia" panose="02040502050405020303" pitchFamily="18" charset="0"/>
              </a:rPr>
              <a:t>аместитель начальника отдела</a:t>
            </a:r>
          </a:p>
          <a:p>
            <a:pPr algn="just"/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к</a:t>
            </a:r>
            <a:r>
              <a:rPr lang="ru-RU" dirty="0" smtClean="0">
                <a:solidFill>
                  <a:schemeClr val="bg1"/>
                </a:solidFill>
                <a:latin typeface="Georgia" panose="02040502050405020303" pitchFamily="18" charset="0"/>
              </a:rPr>
              <a:t>ультуры, молодежной политики, </a:t>
            </a:r>
          </a:p>
          <a:p>
            <a:pPr algn="just"/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ф</a:t>
            </a:r>
            <a:r>
              <a:rPr lang="ru-RU" dirty="0" smtClean="0">
                <a:solidFill>
                  <a:schemeClr val="bg1"/>
                </a:solidFill>
                <a:latin typeface="Georgia" panose="02040502050405020303" pitchFamily="18" charset="0"/>
              </a:rPr>
              <a:t>изкультуры и спорта 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  <a:latin typeface="Georgia" panose="02040502050405020303" pitchFamily="18" charset="0"/>
              </a:rPr>
              <a:t>администрации Башмаковского района</a:t>
            </a:r>
            <a:endParaRPr lang="ru-RU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1749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9861" t="21223" r="11259" b="6203"/>
          <a:stretch/>
        </p:blipFill>
        <p:spPr>
          <a:xfrm>
            <a:off x="0" y="272956"/>
            <a:ext cx="12162714" cy="629161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624176" y="4090495"/>
            <a:ext cx="61173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РДЦ «Реактив» и АНО «Пенза Хобби» - консультационная поддержка</a:t>
            </a:r>
            <a:endParaRPr lang="ru-RU" sz="1400" dirty="0">
              <a:solidFill>
                <a:schemeClr val="bg1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5250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ADC074C6-8B6D-4527-BE3A-310F6F62EE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19735" t="16371" r="4232" b="8277"/>
          <a:stretch/>
        </p:blipFill>
        <p:spPr>
          <a:xfrm>
            <a:off x="0" y="0"/>
            <a:ext cx="12192000" cy="689824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F9FFA56-EF53-45E0-9D97-6DA66DF13012}"/>
              </a:ext>
            </a:extLst>
          </p:cNvPr>
          <p:cNvSpPr txBox="1"/>
          <p:nvPr/>
        </p:nvSpPr>
        <p:spPr>
          <a:xfrm>
            <a:off x="367815" y="212728"/>
            <a:ext cx="11034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Программа Форума</a:t>
            </a:r>
            <a:endParaRPr lang="ru-RU" sz="32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="" xmlns:a16="http://schemas.microsoft.com/office/drawing/2014/main" id="{8862541F-835B-42C1-90CF-44274448BF62}"/>
              </a:ext>
            </a:extLst>
          </p:cNvPr>
          <p:cNvSpPr/>
          <p:nvPr/>
        </p:nvSpPr>
        <p:spPr>
          <a:xfrm>
            <a:off x="391166" y="797503"/>
            <a:ext cx="2936758" cy="2531740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Деловой бранч с участием органов власти и стейкхолдеров</a:t>
            </a:r>
          </a:p>
          <a:p>
            <a:pPr algn="ctr"/>
            <a:endParaRPr lang="ru-RU" sz="16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оиск партнеров и софинансироввние проектов</a:t>
            </a:r>
            <a:endParaRPr lang="ru-RU" sz="1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="" xmlns:a16="http://schemas.microsoft.com/office/drawing/2014/main" id="{F6AB122E-CCFC-47BF-9713-1AC82864CC8F}"/>
              </a:ext>
            </a:extLst>
          </p:cNvPr>
          <p:cNvSpPr/>
          <p:nvPr/>
        </p:nvSpPr>
        <p:spPr>
          <a:xfrm>
            <a:off x="3117632" y="1665645"/>
            <a:ext cx="3265734" cy="3071674"/>
          </a:xfrm>
          <a:prstGeom prst="ellipse">
            <a:avLst/>
          </a:prstGeom>
          <a:ln>
            <a:noFill/>
          </a:ln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 интенсив</a:t>
            </a:r>
          </a:p>
          <a:p>
            <a:pPr algn="ctr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«Синергия социального партнерства»</a:t>
            </a:r>
          </a:p>
          <a:p>
            <a:pPr algn="ctr"/>
            <a:endParaRPr lang="ru-RU" sz="1600" dirty="0">
              <a:solidFill>
                <a:schemeClr val="accent2">
                  <a:lumMod val="5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тиражирование проекта по наставничеству «Есть СМЫСЛ»</a:t>
            </a:r>
            <a:endParaRPr lang="ru-RU" sz="11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="" xmlns:a16="http://schemas.microsoft.com/office/drawing/2014/main" id="{D03B1401-FEB3-4976-99DF-B6FC5A8D29DB}"/>
              </a:ext>
            </a:extLst>
          </p:cNvPr>
          <p:cNvSpPr/>
          <p:nvPr/>
        </p:nvSpPr>
        <p:spPr>
          <a:xfrm>
            <a:off x="195362" y="3344768"/>
            <a:ext cx="3265734" cy="2976238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«Мозговой штурм»</a:t>
            </a:r>
          </a:p>
          <a:p>
            <a:pPr algn="ctr"/>
            <a:endParaRPr lang="ru-RU" sz="1600" dirty="0" smtClean="0">
              <a:solidFill>
                <a:schemeClr val="accent2">
                  <a:lumMod val="5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Групповой тренинг по формированию конкурсных заявок </a:t>
            </a:r>
            <a:r>
              <a:rPr lang="ru-RU" sz="1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участием ЦА</a:t>
            </a:r>
            <a:endParaRPr lang="ru-RU" sz="1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Овал 15">
            <a:extLst>
              <a:ext uri="{FF2B5EF4-FFF2-40B4-BE49-F238E27FC236}">
                <a16:creationId xmlns="" xmlns:a16="http://schemas.microsoft.com/office/drawing/2014/main" id="{CBAA1BEE-8379-44FD-93E3-A6FBBB2C57F2}"/>
              </a:ext>
            </a:extLst>
          </p:cNvPr>
          <p:cNvSpPr/>
          <p:nvPr/>
        </p:nvSpPr>
        <p:spPr>
          <a:xfrm>
            <a:off x="5685365" y="3673815"/>
            <a:ext cx="3265734" cy="3071674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Проектный фокус</a:t>
            </a:r>
          </a:p>
          <a:p>
            <a:pPr algn="ctr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«Социальное проектирование»</a:t>
            </a:r>
          </a:p>
          <a:p>
            <a:pPr algn="ctr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 участием спикеров Форума</a:t>
            </a:r>
          </a:p>
          <a:p>
            <a:pPr algn="ctr"/>
            <a:endParaRPr lang="ru-RU" sz="16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(Л. Тимакова, И. Купцов)</a:t>
            </a:r>
          </a:p>
          <a:p>
            <a:pPr algn="ctr"/>
            <a:endParaRPr lang="ru-RU" sz="10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Овал 16">
            <a:extLst>
              <a:ext uri="{FF2B5EF4-FFF2-40B4-BE49-F238E27FC236}">
                <a16:creationId xmlns="" xmlns:a16="http://schemas.microsoft.com/office/drawing/2014/main" id="{53EA6E28-3993-4A5F-8B97-9AD026B133EB}"/>
              </a:ext>
            </a:extLst>
          </p:cNvPr>
          <p:cNvSpPr/>
          <p:nvPr/>
        </p:nvSpPr>
        <p:spPr>
          <a:xfrm>
            <a:off x="8838648" y="1471490"/>
            <a:ext cx="3133818" cy="3071674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Коворкинг-площадка «Социальное проектирование»</a:t>
            </a:r>
          </a:p>
          <a:p>
            <a:pPr algn="ctr"/>
            <a:endParaRPr lang="ru-RU" sz="1600" dirty="0">
              <a:solidFill>
                <a:schemeClr val="accent2">
                  <a:lumMod val="5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практическое обучение ЦА формированию конкурсных заявок </a:t>
            </a:r>
            <a:endParaRPr lang="ru-RU" sz="1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Овал 17">
            <a:extLst>
              <a:ext uri="{FF2B5EF4-FFF2-40B4-BE49-F238E27FC236}">
                <a16:creationId xmlns="" xmlns:a16="http://schemas.microsoft.com/office/drawing/2014/main" id="{DBC5D299-C110-4B15-A085-B51516017CE6}"/>
              </a:ext>
            </a:extLst>
          </p:cNvPr>
          <p:cNvSpPr/>
          <p:nvPr/>
        </p:nvSpPr>
        <p:spPr>
          <a:xfrm>
            <a:off x="6131510" y="936745"/>
            <a:ext cx="2791752" cy="2403979"/>
          </a:xfrm>
          <a:prstGeom prst="ellipse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Площадка </a:t>
            </a:r>
          </a:p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«Молодёжный объектив»</a:t>
            </a:r>
          </a:p>
          <a:p>
            <a:pPr algn="ctr"/>
            <a:endParaRPr lang="ru-RU" sz="1600" dirty="0">
              <a:solidFill>
                <a:schemeClr val="accent2">
                  <a:lumMod val="5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пич с участием представителей Законодательного Собрания Пензенской области</a:t>
            </a:r>
            <a:endParaRPr lang="ru-RU" sz="1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E170298C-3461-45C3-8FFE-94F6961B33F4}"/>
              </a:ext>
            </a:extLst>
          </p:cNvPr>
          <p:cNvSpPr/>
          <p:nvPr/>
        </p:nvSpPr>
        <p:spPr>
          <a:xfrm>
            <a:off x="9170633" y="6001305"/>
            <a:ext cx="2343705" cy="74572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="" xmlns:a16="http://schemas.microsoft.com/office/drawing/2014/main" id="{AFACF11C-390A-4B6E-A14D-5DEA98683A2B}"/>
              </a:ext>
            </a:extLst>
          </p:cNvPr>
          <p:cNvSpPr/>
          <p:nvPr/>
        </p:nvSpPr>
        <p:spPr>
          <a:xfrm>
            <a:off x="9170633" y="4603606"/>
            <a:ext cx="2468195" cy="2234193"/>
          </a:xfrm>
          <a:prstGeom prst="ellipse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Творческий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Hackaton</a:t>
            </a:r>
            <a:endParaRPr lang="ru-RU" dirty="0" smtClean="0">
              <a:solidFill>
                <a:schemeClr val="bg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>
              <a:solidFill>
                <a:schemeClr val="bg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5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«Упаковка» проектных инициатив   </a:t>
            </a:r>
          </a:p>
          <a:p>
            <a:pPr algn="ctr"/>
            <a:r>
              <a:rPr lang="ru-RU" sz="105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Спикер Влад </a:t>
            </a:r>
            <a:r>
              <a:rPr lang="ru-RU" sz="105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Миюсов</a:t>
            </a:r>
            <a:endParaRPr lang="ru-RU" sz="1050" dirty="0" smtClean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1732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ADC074C6-8B6D-4527-BE3A-310F6F62EE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19735" t="16371" r="4232" b="8277"/>
          <a:stretch/>
        </p:blipFill>
        <p:spPr>
          <a:xfrm>
            <a:off x="0" y="0"/>
            <a:ext cx="12192000" cy="689824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F9FFA56-EF53-45E0-9D97-6DA66DF13012}"/>
              </a:ext>
            </a:extLst>
          </p:cNvPr>
          <p:cNvSpPr txBox="1"/>
          <p:nvPr/>
        </p:nvSpPr>
        <p:spPr>
          <a:xfrm>
            <a:off x="153077" y="281001"/>
            <a:ext cx="11034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СМЕТА ПРОЕКТА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="" xmlns:a16="http://schemas.microsoft.com/office/drawing/2014/main" id="{8862541F-835B-42C1-90CF-44274448BF62}"/>
              </a:ext>
            </a:extLst>
          </p:cNvPr>
          <p:cNvSpPr/>
          <p:nvPr/>
        </p:nvSpPr>
        <p:spPr>
          <a:xfrm>
            <a:off x="391165" y="494474"/>
            <a:ext cx="3116309" cy="2834769"/>
          </a:xfrm>
          <a:prstGeom prst="ellipse">
            <a:avLst/>
          </a:prstGeom>
          <a:solidFill>
            <a:srgbClr val="2FD133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Аренда оборудования</a:t>
            </a:r>
          </a:p>
          <a:p>
            <a:pPr algn="ctr"/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5 000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="" xmlns:a16="http://schemas.microsoft.com/office/drawing/2014/main" id="{D03B1401-FEB3-4976-99DF-B6FC5A8D29DB}"/>
              </a:ext>
            </a:extLst>
          </p:cNvPr>
          <p:cNvSpPr/>
          <p:nvPr/>
        </p:nvSpPr>
        <p:spPr>
          <a:xfrm>
            <a:off x="457275" y="3689026"/>
            <a:ext cx="3265734" cy="2976238"/>
          </a:xfrm>
          <a:prstGeom prst="ellipse">
            <a:avLst/>
          </a:prstGeom>
          <a:solidFill>
            <a:schemeClr val="bg1">
              <a:lumMod val="6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Проживание и питание</a:t>
            </a:r>
          </a:p>
          <a:p>
            <a:pPr algn="ctr"/>
            <a:endParaRPr lang="ru-RU" sz="1600" dirty="0">
              <a:solidFill>
                <a:schemeClr val="accent2">
                  <a:lumMod val="5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48 500</a:t>
            </a:r>
          </a:p>
          <a:p>
            <a:pPr algn="ctr"/>
            <a:endParaRPr lang="ru-RU" sz="1600" dirty="0" smtClean="0">
              <a:solidFill>
                <a:schemeClr val="accent2">
                  <a:lumMod val="5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Овал 16">
            <a:extLst>
              <a:ext uri="{FF2B5EF4-FFF2-40B4-BE49-F238E27FC236}">
                <a16:creationId xmlns="" xmlns:a16="http://schemas.microsoft.com/office/drawing/2014/main" id="{53EA6E28-3993-4A5F-8B97-9AD026B133EB}"/>
              </a:ext>
            </a:extLst>
          </p:cNvPr>
          <p:cNvSpPr/>
          <p:nvPr/>
        </p:nvSpPr>
        <p:spPr>
          <a:xfrm>
            <a:off x="8054203" y="494474"/>
            <a:ext cx="3133818" cy="3071674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услуги и товары для проекта</a:t>
            </a:r>
          </a:p>
          <a:p>
            <a:pPr algn="ctr"/>
            <a:endParaRPr lang="ru-RU" sz="1600" dirty="0">
              <a:solidFill>
                <a:schemeClr val="accent2">
                  <a:lumMod val="5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55 560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E170298C-3461-45C3-8FFE-94F6961B33F4}"/>
              </a:ext>
            </a:extLst>
          </p:cNvPr>
          <p:cNvSpPr/>
          <p:nvPr/>
        </p:nvSpPr>
        <p:spPr>
          <a:xfrm>
            <a:off x="9170633" y="6001305"/>
            <a:ext cx="2343705" cy="74572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Двойная стрелка влево/вправо 17">
            <a:extLst>
              <a:ext uri="{FF2B5EF4-FFF2-40B4-BE49-F238E27FC236}">
                <a16:creationId xmlns="" xmlns:a16="http://schemas.microsoft.com/office/drawing/2014/main" id="{DBC5D299-C110-4B15-A085-B51516017CE6}"/>
              </a:ext>
            </a:extLst>
          </p:cNvPr>
          <p:cNvSpPr/>
          <p:nvPr/>
        </p:nvSpPr>
        <p:spPr>
          <a:xfrm>
            <a:off x="2796275" y="1048107"/>
            <a:ext cx="5929157" cy="4922055"/>
          </a:xfrm>
          <a:prstGeom prst="leftRightArrow">
            <a:avLst/>
          </a:prstGeom>
          <a:solidFill>
            <a:srgbClr val="C5BD15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Запрашиваемая сумма  100 000 руб.</a:t>
            </a:r>
          </a:p>
          <a:p>
            <a:pPr algn="ctr"/>
            <a:endParaRPr lang="ru-RU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  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43 090 руб. 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="" xmlns:a16="http://schemas.microsoft.com/office/drawing/2014/main" id="{F6AB122E-CCFC-47BF-9713-1AC82864CC8F}"/>
              </a:ext>
            </a:extLst>
          </p:cNvPr>
          <p:cNvSpPr/>
          <p:nvPr/>
        </p:nvSpPr>
        <p:spPr>
          <a:xfrm>
            <a:off x="8137025" y="3826567"/>
            <a:ext cx="3265734" cy="307167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Транспортные расходы</a:t>
            </a:r>
          </a:p>
          <a:p>
            <a:pPr algn="ctr"/>
            <a:endParaRPr lang="ru-RU" sz="1600" dirty="0">
              <a:solidFill>
                <a:schemeClr val="accent2">
                  <a:lumMod val="5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2 940</a:t>
            </a:r>
            <a:endParaRPr lang="ru-RU" sz="36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1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1179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7" grpId="0" animBg="1"/>
      <p:bldP spid="18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0072" t="15439" r="11049" b="6950"/>
          <a:stretch/>
        </p:blipFill>
        <p:spPr>
          <a:xfrm>
            <a:off x="0" y="0"/>
            <a:ext cx="12162780" cy="6728346"/>
          </a:xfrm>
          <a:prstGeom prst="rect">
            <a:avLst/>
          </a:prstGeom>
        </p:spPr>
      </p:pic>
      <p:pic>
        <p:nvPicPr>
          <p:cNvPr id="5" name="Picture 1" descr="C:\Users\VAIO_PC\Downloads\image-14-05-21-12-2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71061" y="4540889"/>
            <a:ext cx="2037332" cy="20373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1507163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0175" t="15625" r="56797" b="66099"/>
          <a:stretch/>
        </p:blipFill>
        <p:spPr>
          <a:xfrm>
            <a:off x="0" y="3027298"/>
            <a:ext cx="12192000" cy="3793066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3534770" y="313898"/>
            <a:ext cx="4640239" cy="1378423"/>
          </a:xfrm>
          <a:prstGeom prst="ellipse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468788" y="541444"/>
            <a:ext cx="28813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Социальный эффект от реализации проекта: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7421" y="1909546"/>
            <a:ext cx="12014579" cy="4519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b="1" dirty="0" smtClean="0">
                <a:latin typeface="Georgia" panose="02040502050405020303" pitchFamily="18" charset="0"/>
              </a:rPr>
              <a:t>В ходе проведения Форума «Муниципальный драйвер» </a:t>
            </a:r>
          </a:p>
          <a:p>
            <a:pPr algn="ctr">
              <a:spcAft>
                <a:spcPts val="800"/>
              </a:spcAft>
            </a:pPr>
            <a:r>
              <a:rPr lang="ru-RU" b="1" dirty="0" smtClean="0">
                <a:latin typeface="Georgia" panose="02040502050405020303" pitchFamily="18" charset="0"/>
              </a:rPr>
              <a:t>специалисты по работе с молодежью: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b="1" dirty="0" smtClean="0">
                <a:latin typeface="Georgia" panose="02040502050405020303" pitchFamily="18" charset="0"/>
              </a:rPr>
              <a:t/>
            </a:r>
            <a:br>
              <a:rPr lang="ru-RU" b="1" dirty="0" smtClean="0">
                <a:latin typeface="Georgia" panose="02040502050405020303" pitchFamily="18" charset="0"/>
              </a:rPr>
            </a:br>
            <a:r>
              <a:rPr lang="ru-RU" b="1" dirty="0" smtClean="0">
                <a:latin typeface="Georgia" panose="02040502050405020303" pitchFamily="18" charset="0"/>
              </a:rPr>
              <a:t>-получат необходимые навыки в сфере социального проектирования;</a:t>
            </a:r>
            <a:br>
              <a:rPr lang="ru-RU" b="1" dirty="0" smtClean="0">
                <a:latin typeface="Georgia" panose="02040502050405020303" pitchFamily="18" charset="0"/>
              </a:rPr>
            </a:br>
            <a:r>
              <a:rPr lang="ru-RU" b="1" dirty="0" smtClean="0">
                <a:latin typeface="Georgia" panose="02040502050405020303" pitchFamily="18" charset="0"/>
              </a:rPr>
              <a:t>-узнают о новых инструментах, в том числе и финансовых, для решения проблем местного значения;</a:t>
            </a:r>
            <a:br>
              <a:rPr lang="ru-RU" b="1" dirty="0" smtClean="0">
                <a:latin typeface="Georgia" panose="02040502050405020303" pitchFamily="18" charset="0"/>
              </a:rPr>
            </a:br>
            <a:r>
              <a:rPr lang="ru-RU" b="1" dirty="0" smtClean="0">
                <a:latin typeface="Georgia" panose="02040502050405020303" pitchFamily="18" charset="0"/>
              </a:rPr>
              <a:t>-познакомятся с практиками (проекты поддержанные Фондом ПГ РФ и Фондом культурных инициатив РФ)  Башмаковского района;</a:t>
            </a:r>
            <a:br>
              <a:rPr lang="ru-RU" b="1" dirty="0" smtClean="0">
                <a:latin typeface="Georgia" panose="02040502050405020303" pitchFamily="18" charset="0"/>
              </a:rPr>
            </a:br>
            <a:r>
              <a:rPr lang="ru-RU" b="1" dirty="0" smtClean="0">
                <a:latin typeface="Georgia" panose="02040502050405020303" pitchFamily="18" charset="0"/>
              </a:rPr>
              <a:t>-сформируют «скелет» заявки на конкурс Фонда Президентских Грантов;</a:t>
            </a:r>
          </a:p>
          <a:p>
            <a:pPr>
              <a:spcAft>
                <a:spcPts val="800"/>
              </a:spcAft>
            </a:pPr>
            <a:r>
              <a:rPr lang="ru-RU" b="1" dirty="0" smtClean="0">
                <a:latin typeface="Georgia" panose="02040502050405020303" pitchFamily="18" charset="0"/>
              </a:rPr>
              <a:t>-получат методические рекомендации по реализации проекта в системе наставничества </a:t>
            </a:r>
          </a:p>
          <a:p>
            <a:pPr>
              <a:spcAft>
                <a:spcPts val="800"/>
              </a:spcAft>
            </a:pPr>
            <a:r>
              <a:rPr lang="ru-RU" b="1" dirty="0" smtClean="0">
                <a:latin typeface="Georgia" panose="02040502050405020303" pitchFamily="18" charset="0"/>
              </a:rPr>
              <a:t> «Есть СМЫСЛ».</a:t>
            </a:r>
            <a:endParaRPr lang="ru-RU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91377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3952" t="21408" r="15455" b="8255"/>
          <a:stretch/>
        </p:blipFill>
        <p:spPr>
          <a:xfrm>
            <a:off x="0" y="0"/>
            <a:ext cx="1224253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199" y="5158854"/>
            <a:ext cx="46811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  <a:latin typeface="Georgia" panose="02040502050405020303" pitchFamily="18" charset="0"/>
              </a:rPr>
              <a:t>Руководитель проекта: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  <a:latin typeface="Georgia" panose="02040502050405020303" pitchFamily="18" charset="0"/>
              </a:rPr>
              <a:t> Ханум Корзина, </a:t>
            </a:r>
          </a:p>
          <a:p>
            <a:pPr algn="just"/>
            <a:r>
              <a:rPr lang="en-US" dirty="0" smtClean="0">
                <a:solidFill>
                  <a:schemeClr val="bg1"/>
                </a:solidFill>
                <a:latin typeface="Georgia" panose="02040502050405020303" pitchFamily="18" charset="0"/>
                <a:hlinkClick r:id="rId3"/>
              </a:rPr>
              <a:t>bash_molod@mail.ru</a:t>
            </a:r>
            <a:endParaRPr lang="en-US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т</a:t>
            </a:r>
            <a:r>
              <a:rPr lang="ru-RU" dirty="0" smtClean="0">
                <a:solidFill>
                  <a:schemeClr val="bg1"/>
                </a:solidFill>
                <a:latin typeface="Georgia" panose="02040502050405020303" pitchFamily="18" charset="0"/>
              </a:rPr>
              <a:t>ел: </a:t>
            </a:r>
            <a:r>
              <a:rPr lang="en-US" dirty="0" smtClean="0">
                <a:solidFill>
                  <a:schemeClr val="bg1"/>
                </a:solidFill>
                <a:latin typeface="Georgia" panose="02040502050405020303" pitchFamily="18" charset="0"/>
              </a:rPr>
              <a:t>8(967)4494777</a:t>
            </a:r>
            <a:endParaRPr lang="ru-RU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р</a:t>
            </a:r>
            <a:r>
              <a:rPr lang="ru-RU" dirty="0" smtClean="0">
                <a:solidFill>
                  <a:schemeClr val="bg1"/>
                </a:solidFill>
                <a:latin typeface="Georgia" panose="02040502050405020303" pitchFamily="18" charset="0"/>
              </a:rPr>
              <a:t>аб. тел.: 8(841)434 12 00</a:t>
            </a:r>
          </a:p>
        </p:txBody>
      </p:sp>
    </p:spTree>
    <p:extLst>
      <p:ext uri="{BB962C8B-B14F-4D97-AF65-F5344CB8AC3E}">
        <p14:creationId xmlns:p14="http://schemas.microsoft.com/office/powerpoint/2010/main" val="96654627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2261" y="2047166"/>
            <a:ext cx="11218459" cy="4606118"/>
          </a:xfrm>
          <a:prstGeom prst="ellipse">
            <a:avLst/>
          </a:prstGeom>
          <a:solidFill>
            <a:srgbClr val="DCA33C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3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Проект «Муниципальный драйвер» направлен </a:t>
            </a:r>
            <a:r>
              <a:rPr lang="ru-RU" sz="33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на решение проблемы </a:t>
            </a:r>
            <a:r>
              <a:rPr lang="ru-RU" sz="33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связанной с низкой </a:t>
            </a:r>
            <a:r>
              <a:rPr lang="ru-RU" sz="33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проектной </a:t>
            </a:r>
            <a:r>
              <a:rPr lang="ru-RU" sz="33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активностью </a:t>
            </a:r>
            <a:r>
              <a:rPr lang="ru-RU" sz="33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и </a:t>
            </a:r>
            <a:r>
              <a:rPr lang="ru-RU" sz="33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участием </a:t>
            </a:r>
            <a:r>
              <a:rPr lang="ru-RU" sz="33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 федеральных </a:t>
            </a:r>
            <a:r>
              <a:rPr lang="ru-RU" sz="33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грантовых конкурсах представителей молодёжи из муниципальных образований Пензенской области</a:t>
            </a:r>
            <a:endParaRPr lang="ru-RU" sz="3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805216" y="5616054"/>
            <a:ext cx="2511189" cy="1241946"/>
          </a:xfrm>
          <a:prstGeom prst="ellipse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687170" y="466298"/>
            <a:ext cx="4640239" cy="1378423"/>
          </a:xfrm>
          <a:prstGeom prst="ellipse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Проблема</a:t>
            </a:r>
          </a:p>
        </p:txBody>
      </p:sp>
    </p:spTree>
    <p:extLst>
      <p:ext uri="{BB962C8B-B14F-4D97-AF65-F5344CB8AC3E}">
        <p14:creationId xmlns:p14="http://schemas.microsoft.com/office/powerpoint/2010/main" val="2571109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0071" t="18983" r="13463" b="9189"/>
          <a:stretch/>
        </p:blipFill>
        <p:spPr>
          <a:xfrm>
            <a:off x="0" y="-27296"/>
            <a:ext cx="12223325" cy="64553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32764" y="5932171"/>
            <a:ext cx="15421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Georgia" panose="02040502050405020303" pitchFamily="18" charset="0"/>
              </a:rPr>
              <a:t>проектный менеджер</a:t>
            </a:r>
            <a:endParaRPr lang="ru-RU" sz="1400" dirty="0">
              <a:latin typeface="Georgia" panose="020405020504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403307" y="5903893"/>
            <a:ext cx="25657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Georgia" panose="02040502050405020303" pitchFamily="18" charset="0"/>
              </a:rPr>
              <a:t>информационное сопровождение проекта, </a:t>
            </a:r>
            <a:r>
              <a:rPr lang="ru-RU" sz="1400" dirty="0" err="1" smtClean="0">
                <a:latin typeface="Georgia" panose="02040502050405020303" pitchFamily="18" charset="0"/>
              </a:rPr>
              <a:t>брендинг</a:t>
            </a:r>
            <a:endParaRPr lang="ru-RU" sz="1400" dirty="0">
              <a:latin typeface="Georgia" panose="020405020504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71248" y="5932171"/>
            <a:ext cx="2101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Georgia" panose="02040502050405020303" pitchFamily="18" charset="0"/>
              </a:rPr>
              <a:t>логистики</a:t>
            </a:r>
          </a:p>
          <a:p>
            <a:pPr algn="ctr"/>
            <a:r>
              <a:rPr lang="ru-RU" sz="1400" dirty="0" smtClean="0">
                <a:latin typeface="Georgia" panose="02040502050405020303" pitchFamily="18" charset="0"/>
              </a:rPr>
              <a:t> программы проекта</a:t>
            </a:r>
            <a:endParaRPr lang="ru-RU" sz="1400" dirty="0">
              <a:latin typeface="Georgia" panose="0204050205040502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64824" y="5932171"/>
            <a:ext cx="1869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Georgia" panose="02040502050405020303" pitchFamily="18" charset="0"/>
              </a:rPr>
              <a:t>о</a:t>
            </a:r>
            <a:r>
              <a:rPr lang="ru-RU" sz="1400" dirty="0" smtClean="0">
                <a:latin typeface="Georgia" panose="02040502050405020303" pitchFamily="18" charset="0"/>
              </a:rPr>
              <a:t>рганизатор площадок форума</a:t>
            </a:r>
            <a:endParaRPr lang="ru-RU" sz="1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3411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0175" t="15625" r="56797" b="66099"/>
          <a:stretch/>
        </p:blipFill>
        <p:spPr>
          <a:xfrm>
            <a:off x="1" y="1787858"/>
            <a:ext cx="12192000" cy="379306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10386" t="17678" r="11259" b="7322"/>
          <a:stretch/>
        </p:blipFill>
        <p:spPr>
          <a:xfrm>
            <a:off x="1246847" y="354842"/>
            <a:ext cx="11131286" cy="5990331"/>
          </a:xfrm>
          <a:prstGeom prst="ellipse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3944203" y="21509"/>
            <a:ext cx="3179928" cy="1378423"/>
          </a:xfrm>
          <a:prstGeom prst="ellipse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22830" y="590798"/>
            <a:ext cx="5302155" cy="200619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Только в 2021 г. на территории Башмаковского района реализовано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7 молодёжных проектов</a:t>
            </a:r>
            <a:endParaRPr lang="ru-RU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463422" y="5352846"/>
            <a:ext cx="5147481" cy="161622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Сумма выигранных средств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более 4 млн. руб.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8730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0280" t="18797" r="11784" b="5084"/>
          <a:stretch/>
        </p:blipFill>
        <p:spPr>
          <a:xfrm>
            <a:off x="0" y="143301"/>
            <a:ext cx="12227993" cy="671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0532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2904" t="21036" r="15875" b="9001"/>
          <a:stretch/>
        </p:blipFill>
        <p:spPr>
          <a:xfrm>
            <a:off x="0" y="143301"/>
            <a:ext cx="12158079" cy="671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4959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0280" t="17490" r="10945" b="5457"/>
          <a:stretch/>
        </p:blipFill>
        <p:spPr>
          <a:xfrm>
            <a:off x="0" y="0"/>
            <a:ext cx="12160388" cy="668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2262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0175" t="15625" r="56797" b="66099"/>
          <a:stretch/>
        </p:blipFill>
        <p:spPr>
          <a:xfrm>
            <a:off x="1" y="1787858"/>
            <a:ext cx="12192000" cy="3793066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3944203" y="313898"/>
            <a:ext cx="3179928" cy="1378423"/>
          </a:xfrm>
          <a:prstGeom prst="ellipse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486701" y="587610"/>
            <a:ext cx="20949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Наша миссия: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2830" y="2506583"/>
            <a:ext cx="117643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Georgia" panose="02040502050405020303" pitchFamily="18" charset="0"/>
              </a:rPr>
              <a:t>Проведение, 7 июля 2022 года в р. п. Башмаково,  межмуниципального молодежного форума «Муниципальный драйвер» с участием специалистов по работе с молодежью и руководителей молодёжных движений муниципальных образований Пензенской области в возрасте от 18 до 35 лет с целью проведения образовательного интенсива по социальному проектированию и  стимулированию представителей целевой аудитории к подаче заявок </a:t>
            </a:r>
          </a:p>
          <a:p>
            <a:pPr algn="ctr"/>
            <a:r>
              <a:rPr lang="ru-RU" sz="2000" dirty="0" smtClean="0">
                <a:latin typeface="Georgia" panose="02040502050405020303" pitchFamily="18" charset="0"/>
              </a:rPr>
              <a:t>на федеральные грантовые конкурсы.</a:t>
            </a:r>
            <a:endParaRPr lang="ru-RU" sz="2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2299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0280" t="20290" r="11574" b="5830"/>
          <a:stretch/>
        </p:blipFill>
        <p:spPr>
          <a:xfrm>
            <a:off x="0" y="218365"/>
            <a:ext cx="12195966" cy="648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386787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335</Words>
  <Application>Microsoft Office PowerPoint</Application>
  <PresentationFormat>Широкоэкранный</PresentationFormat>
  <Paragraphs>75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Georgia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</dc:creator>
  <cp:lastModifiedBy>Alex</cp:lastModifiedBy>
  <cp:revision>24</cp:revision>
  <dcterms:created xsi:type="dcterms:W3CDTF">2022-05-24T11:30:05Z</dcterms:created>
  <dcterms:modified xsi:type="dcterms:W3CDTF">2022-05-24T17:55:47Z</dcterms:modified>
</cp:coreProperties>
</file>